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3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6" r:id="rId3"/>
    <p:sldMasterId id="2147483705" r:id="rId4"/>
    <p:sldMasterId id="2147483720" r:id="rId5"/>
    <p:sldMasterId id="2147483756" r:id="rId6"/>
    <p:sldMasterId id="2147483760" r:id="rId7"/>
    <p:sldMasterId id="2147483772" r:id="rId8"/>
  </p:sldMasterIdLst>
  <p:notesMasterIdLst>
    <p:notesMasterId r:id="rId147"/>
  </p:notesMasterIdLst>
  <p:sldIdLst>
    <p:sldId id="256" r:id="rId9"/>
    <p:sldId id="262" r:id="rId10"/>
    <p:sldId id="257" r:id="rId11"/>
    <p:sldId id="258" r:id="rId12"/>
    <p:sldId id="441" r:id="rId13"/>
    <p:sldId id="259" r:id="rId14"/>
    <p:sldId id="260" r:id="rId15"/>
    <p:sldId id="261" r:id="rId16"/>
    <p:sldId id="263" r:id="rId17"/>
    <p:sldId id="264" r:id="rId18"/>
    <p:sldId id="501" r:id="rId19"/>
    <p:sldId id="502" r:id="rId20"/>
    <p:sldId id="265" r:id="rId21"/>
    <p:sldId id="378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80" r:id="rId30"/>
    <p:sldId id="274" r:id="rId31"/>
    <p:sldId id="275" r:id="rId32"/>
    <p:sldId id="381" r:id="rId33"/>
    <p:sldId id="382" r:id="rId34"/>
    <p:sldId id="279" r:id="rId35"/>
    <p:sldId id="280" r:id="rId36"/>
    <p:sldId id="281" r:id="rId37"/>
    <p:sldId id="283" r:id="rId38"/>
    <p:sldId id="284" r:id="rId39"/>
    <p:sldId id="285" r:id="rId40"/>
    <p:sldId id="286" r:id="rId41"/>
    <p:sldId id="287" r:id="rId42"/>
    <p:sldId id="288" r:id="rId43"/>
    <p:sldId id="440" r:id="rId44"/>
    <p:sldId id="383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9" r:id="rId53"/>
    <p:sldId id="442" r:id="rId54"/>
    <p:sldId id="500" r:id="rId55"/>
    <p:sldId id="302" r:id="rId56"/>
    <p:sldId id="303" r:id="rId57"/>
    <p:sldId id="304" r:id="rId58"/>
    <p:sldId id="439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86" r:id="rId67"/>
    <p:sldId id="387" r:id="rId68"/>
    <p:sldId id="315" r:id="rId69"/>
    <p:sldId id="316" r:id="rId70"/>
    <p:sldId id="317" r:id="rId71"/>
    <p:sldId id="319" r:id="rId72"/>
    <p:sldId id="320" r:id="rId73"/>
    <p:sldId id="503" r:id="rId74"/>
    <p:sldId id="321" r:id="rId75"/>
    <p:sldId id="322" r:id="rId76"/>
    <p:sldId id="435" r:id="rId77"/>
    <p:sldId id="499" r:id="rId78"/>
    <p:sldId id="423" r:id="rId79"/>
    <p:sldId id="424" r:id="rId80"/>
    <p:sldId id="425" r:id="rId81"/>
    <p:sldId id="426" r:id="rId82"/>
    <p:sldId id="427" r:id="rId83"/>
    <p:sldId id="444" r:id="rId84"/>
    <p:sldId id="446" r:id="rId85"/>
    <p:sldId id="494" r:id="rId86"/>
    <p:sldId id="448" r:id="rId87"/>
    <p:sldId id="449" r:id="rId88"/>
    <p:sldId id="450" r:id="rId89"/>
    <p:sldId id="451" r:id="rId90"/>
    <p:sldId id="465" r:id="rId91"/>
    <p:sldId id="452" r:id="rId92"/>
    <p:sldId id="453" r:id="rId93"/>
    <p:sldId id="454" r:id="rId94"/>
    <p:sldId id="455" r:id="rId95"/>
    <p:sldId id="467" r:id="rId96"/>
    <p:sldId id="456" r:id="rId97"/>
    <p:sldId id="457" r:id="rId98"/>
    <p:sldId id="458" r:id="rId99"/>
    <p:sldId id="468" r:id="rId100"/>
    <p:sldId id="459" r:id="rId101"/>
    <p:sldId id="460" r:id="rId102"/>
    <p:sldId id="461" r:id="rId103"/>
    <p:sldId id="466" r:id="rId104"/>
    <p:sldId id="462" r:id="rId105"/>
    <p:sldId id="463" r:id="rId106"/>
    <p:sldId id="464" r:id="rId107"/>
    <p:sldId id="445" r:id="rId108"/>
    <p:sldId id="333" r:id="rId109"/>
    <p:sldId id="334" r:id="rId110"/>
    <p:sldId id="335" r:id="rId111"/>
    <p:sldId id="336" r:id="rId112"/>
    <p:sldId id="337" r:id="rId113"/>
    <p:sldId id="338" r:id="rId114"/>
    <p:sldId id="339" r:id="rId115"/>
    <p:sldId id="340" r:id="rId116"/>
    <p:sldId id="471" r:id="rId117"/>
    <p:sldId id="469" r:id="rId118"/>
    <p:sldId id="470" r:id="rId119"/>
    <p:sldId id="472" r:id="rId120"/>
    <p:sldId id="473" r:id="rId121"/>
    <p:sldId id="474" r:id="rId122"/>
    <p:sldId id="475" r:id="rId123"/>
    <p:sldId id="476" r:id="rId124"/>
    <p:sldId id="477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18" r:id="rId133"/>
    <p:sldId id="492" r:id="rId134"/>
    <p:sldId id="493" r:id="rId135"/>
    <p:sldId id="485" r:id="rId136"/>
    <p:sldId id="421" r:id="rId137"/>
    <p:sldId id="495" r:id="rId138"/>
    <p:sldId id="486" r:id="rId139"/>
    <p:sldId id="436" r:id="rId140"/>
    <p:sldId id="496" r:id="rId141"/>
    <p:sldId id="497" r:id="rId142"/>
    <p:sldId id="498" r:id="rId143"/>
    <p:sldId id="490" r:id="rId144"/>
    <p:sldId id="489" r:id="rId145"/>
    <p:sldId id="438" r:id="rId146"/>
  </p:sldIdLst>
  <p:sldSz cx="9144000" cy="5143500" type="screen16x9"/>
  <p:notesSz cx="6858000" cy="9144000"/>
  <p:custDataLst>
    <p:tags r:id="rId1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760000"/>
    <a:srgbClr val="FFFFCC"/>
    <a:srgbClr val="000000"/>
    <a:srgbClr val="000099"/>
    <a:srgbClr val="002060"/>
    <a:srgbClr val="FFCCCC"/>
    <a:srgbClr val="FFFFFF"/>
    <a:srgbClr val="08080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156" autoAdjust="0"/>
    <p:restoredTop sz="94872" autoAdjust="0"/>
  </p:normalViewPr>
  <p:slideViewPr>
    <p:cSldViewPr showGuides="1">
      <p:cViewPr>
        <p:scale>
          <a:sx n="66" d="100"/>
          <a:sy n="66" d="100"/>
        </p:scale>
        <p:origin x="-306" y="-1182"/>
      </p:cViewPr>
      <p:guideLst>
        <p:guide orient="horz" pos="1620"/>
        <p:guide pos="11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slide" Target="slides/slide126.xml"/><Relationship Id="rId139" Type="http://schemas.openxmlformats.org/officeDocument/2006/relationships/slide" Target="slides/slide13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50" Type="http://schemas.openxmlformats.org/officeDocument/2006/relationships/viewProps" Target="viewProps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45" Type="http://schemas.openxmlformats.org/officeDocument/2006/relationships/slide" Target="slides/slide13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theme" Target="theme/them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E0351-BA95-41F5-ACB4-8AE60DF562A1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BD4FB-DFD5-4FF6-8A38-B2E6F8CCA8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05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829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3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1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5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62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46616-60C8-4F20-AFB1-1C217DC31703}" type="slidenum">
              <a:rPr lang="en-IN" smtClean="0">
                <a:solidFill>
                  <a:prstClr val="black"/>
                </a:solidFill>
              </a:rPr>
              <a:pPr/>
              <a:t>80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77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040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46616-60C8-4F20-AFB1-1C217DC31703}" type="slidenum">
              <a:rPr lang="en-IN" smtClean="0">
                <a:solidFill>
                  <a:prstClr val="black"/>
                </a:solidFill>
              </a:rPr>
              <a:pPr/>
              <a:t>90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95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93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46616-60C8-4F20-AFB1-1C217DC31703}" type="slidenum">
              <a:rPr lang="en-IN" smtClean="0">
                <a:solidFill>
                  <a:prstClr val="black"/>
                </a:solidFill>
              </a:rPr>
              <a:pPr/>
              <a:t>94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45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97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101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706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46616-60C8-4F20-AFB1-1C217DC31703}" type="slidenum">
              <a:rPr lang="en-IN" smtClean="0">
                <a:solidFill>
                  <a:prstClr val="black"/>
                </a:solidFill>
              </a:rPr>
              <a:pPr/>
              <a:t>130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747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48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BD4FB-DFD5-4FF6-8A38-B2E6F8CCA860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05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B1001-34E3-4996-826B-592880960D1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82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7F8116-8053-4696-8B90-19F511DD5B09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7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B1001-34E3-4996-826B-592880960D17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96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6183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890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469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04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0842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017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1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2"/>
            <a:ext cx="8229601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 smtClean="0">
                <a:solidFill>
                  <a:prstClr val="black"/>
                </a:solidFill>
              </a:rPr>
              <a:pPr/>
              <a:t>9/26/2018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07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19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99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9/26/2018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81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978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250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27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130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260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28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138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01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3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3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26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197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211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24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99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185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2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394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875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724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98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624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65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2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68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078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471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60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578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859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500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18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626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09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1810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78"/>
            <a:ext cx="8229601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2"/>
            <a:ext cx="8229601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FBC4D23C-FF2C-4F9D-A8BC-E9DFE4F006A5}" type="datetimeFigureOut">
              <a:rPr lang="en-US">
                <a:solidFill>
                  <a:prstClr val="black"/>
                </a:solidFill>
              </a:rPr>
              <a:pPr/>
              <a:t>9/26/2018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4767266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1" y="4767266"/>
            <a:ext cx="2133600" cy="273843"/>
          </a:xfrm>
          <a:prstGeom prst="rect">
            <a:avLst/>
          </a:prstGeom>
        </p:spPr>
        <p:txBody>
          <a:bodyPr/>
          <a:lstStyle/>
          <a:p>
            <a:fld id="{9621C37C-A8A1-4709-B997-0D7AA4135A75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95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35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874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>
                <a:solidFill>
                  <a:prstClr val="black"/>
                </a:solidFill>
              </a:rPr>
              <a:pPr/>
              <a:t>9/26/2018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96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05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234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7360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780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482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4691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942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457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305332-343A-4335-8BC8-EEE5368E038C}" type="datetimeFigureOut">
              <a:rPr lang="en-US">
                <a:solidFill>
                  <a:prstClr val="black"/>
                </a:solidFill>
              </a:rPr>
              <a:pPr/>
              <a:t>9/26/2018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BB5154D-5A8A-43BF-8663-CC06DACA60BA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3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27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82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125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0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5776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280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785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064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576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6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809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084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7826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036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81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1234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890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04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43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95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427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00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191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949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4132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764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8581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673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6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055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0947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457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14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65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844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763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258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034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96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45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433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2565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471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543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718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0472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90CA-4B84-4F56-8459-495D6A11837F}" type="datetimeFigureOut">
              <a:rPr lang="en-IN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98C-FFCC-40AB-90E6-EEF4C93A5307}" type="slidenum">
              <a:rPr lang="en-IN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5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FD22-312E-46C7-80C9-F30773083FEB}" type="datetimeFigureOut">
              <a:rPr lang="en-IN" smtClean="0"/>
              <a:t>26-09-2018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2B3CF-0F56-4A7F-A986-400129597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99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6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7" r:id="rId24"/>
    <p:sldLayoutId id="2147483688" r:id="rId25"/>
    <p:sldLayoutId id="2147483692" r:id="rId26"/>
    <p:sldLayoutId id="2147483693" r:id="rId27"/>
    <p:sldLayoutId id="2147483694" r:id="rId28"/>
    <p:sldLayoutId id="2147483695" r:id="rId29"/>
    <p:sldLayoutId id="2147483703" r:id="rId30"/>
    <p:sldLayoutId id="2147483704" r:id="rId3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30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59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80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13" r:id="rId4"/>
    <p:sldLayoutId id="2147483714" r:id="rId5"/>
    <p:sldLayoutId id="2147483715" r:id="rId6"/>
    <p:sldLayoutId id="2147483719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05332-343A-4335-8BC8-EEE5368E038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9/26/2018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154D-5A8A-43BF-8663-CC06DACA60B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15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2" r:id="rId31"/>
    <p:sldLayoutId id="2147483753" r:id="rId32"/>
    <p:sldLayoutId id="2147483754" r:id="rId33"/>
    <p:sldLayoutId id="2147483755" r:id="rId3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253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990CA-4B84-4F56-8459-495D6A11837F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26-09-2018</a:t>
            </a:fld>
            <a:endParaRPr lang="en-IN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1198C-FFCC-40AB-90E6-EEF4C93A5307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82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9.png"/><Relationship Id="rId4" Type="http://schemas.microsoft.com/office/2007/relationships/hdphoto" Target="../media/hdphoto5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44.jpeg"/><Relationship Id="rId4" Type="http://schemas.openxmlformats.org/officeDocument/2006/relationships/image" Target="../media/image14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4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4.png"/><Relationship Id="rId4" Type="http://schemas.openxmlformats.org/officeDocument/2006/relationships/image" Target="../media/image152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54.png"/><Relationship Id="rId4" Type="http://schemas.openxmlformats.org/officeDocument/2006/relationships/image" Target="../media/image151.jpe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5.png"/><Relationship Id="rId5" Type="http://schemas.openxmlformats.org/officeDocument/2006/relationships/image" Target="../media/image54.png"/><Relationship Id="rId4" Type="http://schemas.openxmlformats.org/officeDocument/2006/relationships/image" Target="../media/image65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7" Type="http://schemas.openxmlformats.org/officeDocument/2006/relationships/image" Target="../media/image156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58.jpeg"/><Relationship Id="rId4" Type="http://schemas.openxmlformats.org/officeDocument/2006/relationships/image" Target="../media/image157.gif"/></Relationships>
</file>

<file path=ppt/slides/_rels/slide12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0.png"/><Relationship Id="rId7" Type="http://schemas.microsoft.com/office/2007/relationships/hdphoto" Target="../media/hdphoto27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54.png"/><Relationship Id="rId4" Type="http://schemas.microsoft.com/office/2007/relationships/hdphoto" Target="../media/hdphoto26.wdp"/><Relationship Id="rId9" Type="http://schemas.microsoft.com/office/2007/relationships/hdphoto" Target="../media/hdphoto28.wdp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64.jpeg"/><Relationship Id="rId5" Type="http://schemas.openxmlformats.org/officeDocument/2006/relationships/image" Target="../media/image54.png"/><Relationship Id="rId4" Type="http://schemas.microsoft.com/office/2007/relationships/hdphoto" Target="../media/hdphoto24.wdp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134.xml.rels><?xml version="1.0" encoding="UTF-8" standalone="yes"?>
<Relationships xmlns="http://schemas.openxmlformats.org/package/2006/relationships"><Relationship Id="rId8" Type="http://schemas.microsoft.com/office/2007/relationships/hdphoto" Target="../media/hdphoto30.wdp"/><Relationship Id="rId3" Type="http://schemas.microsoft.com/office/2007/relationships/hdphoto" Target="../media/hdphoto24.wdp"/><Relationship Id="rId7" Type="http://schemas.openxmlformats.org/officeDocument/2006/relationships/image" Target="../media/image167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6" Type="http://schemas.microsoft.com/office/2007/relationships/hdphoto" Target="../media/hdphoto29.wdp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/Relationships>
</file>

<file path=ppt/slides/_rels/slide138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32.jpe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71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Relationship Id="rId6" Type="http://schemas.microsoft.com/office/2007/relationships/hdphoto" Target="../media/hdphoto6.wdp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microsoft.com/office/2007/relationships/hdphoto" Target="../media/hdphoto9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gif"/><Relationship Id="rId4" Type="http://schemas.microsoft.com/office/2007/relationships/hdphoto" Target="../media/hdphoto8.wdp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11.wdp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2.wdp"/><Relationship Id="rId7" Type="http://schemas.openxmlformats.org/officeDocument/2006/relationships/image" Target="../media/image65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microsoft.com/office/2007/relationships/hdphoto" Target="../media/hdphoto13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microsoft.com/office/2007/relationships/hdphoto" Target="../media/hdphoto14.wdp"/><Relationship Id="rId9" Type="http://schemas.openxmlformats.org/officeDocument/2006/relationships/image" Target="../media/image8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9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01.png"/><Relationship Id="rId4" Type="http://schemas.openxmlformats.org/officeDocument/2006/relationships/image" Target="../media/image9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openxmlformats.org/officeDocument/2006/relationships/image" Target="../media/image97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microsoft.com/office/2007/relationships/hdphoto" Target="../media/hdphoto16.wdp"/><Relationship Id="rId7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png"/><Relationship Id="rId9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9.gi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gif"/><Relationship Id="rId4" Type="http://schemas.openxmlformats.org/officeDocument/2006/relationships/image" Target="../media/image11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jp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6.png"/><Relationship Id="rId5" Type="http://schemas.openxmlformats.org/officeDocument/2006/relationships/image" Target="../media/image29.gif"/><Relationship Id="rId4" Type="http://schemas.openxmlformats.org/officeDocument/2006/relationships/image" Target="../media/image113.jpeg"/><Relationship Id="rId9" Type="http://schemas.microsoft.com/office/2007/relationships/hdphoto" Target="../media/hdphoto17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2.jpeg"/><Relationship Id="rId5" Type="http://schemas.openxmlformats.org/officeDocument/2006/relationships/image" Target="../media/image121.jpeg"/><Relationship Id="rId4" Type="http://schemas.openxmlformats.org/officeDocument/2006/relationships/image" Target="../media/image12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microsoft.com/office/2007/relationships/hdphoto" Target="../media/hdphoto18.wdp"/><Relationship Id="rId7" Type="http://schemas.openxmlformats.org/officeDocument/2006/relationships/image" Target="../media/image131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microsoft.com/office/2007/relationships/hdphoto" Target="../media/hdphoto18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134.png"/><Relationship Id="rId5" Type="http://schemas.microsoft.com/office/2007/relationships/hdphoto" Target="../media/hdphoto21.wdp"/><Relationship Id="rId10" Type="http://schemas.microsoft.com/office/2007/relationships/hdphoto" Target="../media/hdphoto23.wdp"/><Relationship Id="rId4" Type="http://schemas.openxmlformats.org/officeDocument/2006/relationships/image" Target="../media/image133.png"/><Relationship Id="rId9" Type="http://schemas.openxmlformats.org/officeDocument/2006/relationships/image" Target="../media/image136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9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4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5.png"/><Relationship Id="rId5" Type="http://schemas.openxmlformats.org/officeDocument/2006/relationships/image" Target="../media/image140.png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4" Type="http://schemas.microsoft.com/office/2007/relationships/hdphoto" Target="../media/hdphoto24.wdp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9.gif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- 01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D:\d drive\MJ WORK\Pooja mam (physics)\State board\9th state board\Sound\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6" name="Straight Connector 215"/>
          <p:cNvCxnSpPr/>
          <p:nvPr/>
        </p:nvCxnSpPr>
        <p:spPr>
          <a:xfrm flipH="1">
            <a:off x="2055909" y="855464"/>
            <a:ext cx="1491" cy="293548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2057400" y="855464"/>
            <a:ext cx="1491" cy="293548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2054418" y="855464"/>
            <a:ext cx="1491" cy="293548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057400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07941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358482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509023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59564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810105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60646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111187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261728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12269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62810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713351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63892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14433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164974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315515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66056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616597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767138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917679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068220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218761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369302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519843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670384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820925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971466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122007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272548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423089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573630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724171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74712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025253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175794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326335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476876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7627417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7777958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928499" y="2244450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328217" y="2652354"/>
            <a:ext cx="3697036" cy="489109"/>
          </a:xfrm>
          <a:prstGeom prst="parallelogram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Copperplate Gothic Bold" pitchFamily="34" charset="0"/>
              </a:rPr>
              <a:t>Longitudinal wave</a:t>
            </a:r>
          </a:p>
        </p:txBody>
      </p:sp>
      <p:pic>
        <p:nvPicPr>
          <p:cNvPr id="112" name="Picture 2" descr="Image result for hand pinch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100000" l="99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7503" y="1846064"/>
            <a:ext cx="920438" cy="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Straight Arrow Connector 114"/>
          <p:cNvCxnSpPr/>
          <p:nvPr/>
        </p:nvCxnSpPr>
        <p:spPr>
          <a:xfrm flipV="1">
            <a:off x="304800" y="2531864"/>
            <a:ext cx="935933" cy="0"/>
          </a:xfrm>
          <a:prstGeom prst="straightConnector1">
            <a:avLst/>
          </a:prstGeom>
          <a:ln w="57150" cap="flat">
            <a:solidFill>
              <a:srgbClr val="FFFF00"/>
            </a:solidFill>
            <a:headEnd type="triangle" w="lg" len="lg"/>
            <a:tailEnd type="triangle" w="lg" len="lg"/>
          </a:ln>
          <a:effectLst>
            <a:glow rad="635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359" r="11250" b="28320"/>
          <a:stretch/>
        </p:blipFill>
        <p:spPr bwMode="auto">
          <a:xfrm>
            <a:off x="439143" y="3073978"/>
            <a:ext cx="6939557" cy="17837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7" name="Straight Arrow Connector 116"/>
          <p:cNvCxnSpPr/>
          <p:nvPr/>
        </p:nvCxnSpPr>
        <p:spPr>
          <a:xfrm rot="10800000">
            <a:off x="2133601" y="4133333"/>
            <a:ext cx="822960" cy="0"/>
          </a:xfrm>
          <a:prstGeom prst="straightConnector1">
            <a:avLst/>
          </a:prstGeom>
          <a:ln w="38100">
            <a:solidFill>
              <a:srgbClr val="66FF33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3456281" y="3853815"/>
            <a:ext cx="905279" cy="0"/>
          </a:xfrm>
          <a:prstGeom prst="straightConnector1">
            <a:avLst/>
          </a:prstGeom>
          <a:ln w="38100">
            <a:solidFill>
              <a:srgbClr val="66FF33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057400" y="4241137"/>
            <a:ext cx="234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Direction of oscillation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514246" y="3396081"/>
            <a:ext cx="18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Direction of Wave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166563" y="852346"/>
            <a:ext cx="5980400" cy="946097"/>
          </a:xfrm>
          <a:prstGeom prst="roundRect">
            <a:avLst/>
          </a:prstGeom>
          <a:solidFill>
            <a:srgbClr val="FFFF00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 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longitudinal waves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the particles of the medium oscillate about their central or mean positions, in a direction parallel to the propagation of the wave. 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304800" y="285750"/>
            <a:ext cx="2025650" cy="445089"/>
            <a:chOff x="373380" y="285750"/>
            <a:chExt cx="2025650" cy="445089"/>
          </a:xfrm>
        </p:grpSpPr>
        <p:sp>
          <p:nvSpPr>
            <p:cNvPr id="110" name="Rounded Rectangle 109"/>
            <p:cNvSpPr/>
            <p:nvPr/>
          </p:nvSpPr>
          <p:spPr>
            <a:xfrm>
              <a:off x="373380" y="285750"/>
              <a:ext cx="2025650" cy="445089"/>
            </a:xfrm>
            <a:prstGeom prst="roundRect">
              <a:avLst/>
            </a:prstGeom>
            <a:solidFill>
              <a:srgbClr val="00CCFF">
                <a:alpha val="65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02724" y="310291"/>
              <a:ext cx="19591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Narkisim" pitchFamily="34" charset="-79"/>
                  <a:cs typeface="Narkisim" pitchFamily="34" charset="-79"/>
                </a:rPr>
                <a:t>Longitudinal wave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200400" y="3609559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Compression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91617" y="401955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Rarefaction</a:t>
            </a:r>
          </a:p>
        </p:txBody>
      </p:sp>
    </p:spTree>
    <p:extLst>
      <p:ext uri="{BB962C8B-B14F-4D97-AF65-F5344CB8AC3E}">
        <p14:creationId xmlns:p14="http://schemas.microsoft.com/office/powerpoint/2010/main" val="278144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3" presetClass="path" presetSubtype="0" repeatCount="indefinite" accel="50000" decel="50000" autoRev="1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3" presetClass="path" presetSubtype="0" repeatCount="4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7.40741E-7 L 0.6585 -7.40741E-7 " pathEditMode="relative" rAng="0" ptsTypes="AA">
                                      <p:cBhvr>
                                        <p:cTn id="155" dur="8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3" presetClass="path" presetSubtype="0" repeatCount="3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61111E-6 -7.40741E-7 L 0.6585 -7.40741E-7 " pathEditMode="relative" rAng="0" ptsTypes="AA">
                                      <p:cBhvr>
                                        <p:cTn id="157" dur="8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3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1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3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3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1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3" presetClass="path" presetSubtype="0" repeatCount="indefinite" accel="50000" decel="50000" autoRev="1" fill="hold" nodeType="withEffect">
                                  <p:stCondLst>
                                    <p:cond delay="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3" presetClass="path" presetSubtype="0" repeatCount="indefinite" accel="50000" decel="50000" autoRev="1" fill="hold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3" presetClass="path" presetSubtype="0" repeatCount="indefinite" accel="50000" decel="50000" autoRev="1" fill="hold" nodeType="withEffect">
                                  <p:stCondLst>
                                    <p:cond delay="1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3" presetClass="path" presetSubtype="0" repeatCount="indefinite" accel="50000" decel="50000" autoRev="1" fill="hold" nodeType="withEffect">
                                  <p:stCondLst>
                                    <p:cond delay="1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repeatCount="indefinite" accel="50000" decel="50000" autoRev="1" fill="hold" nodeType="withEffect">
                                  <p:stCondLst>
                                    <p:cond delay="1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repeatCount="indefinite" accel="50000" decel="50000" autoRev="1" fill="hold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3" presetClass="path" presetSubtype="0" repeatCount="indefinite" accel="50000" decel="50000" autoRev="1" fill="hold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3" presetClass="path" presetSubtype="0" repeatCount="indefinite" accel="50000" decel="50000" autoRev="1" fill="hold" nodeType="withEffect">
                                  <p:stCondLst>
                                    <p:cond delay="2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63" presetClass="path" presetSubtype="0" repeatCount="indefinite" accel="50000" decel="50000" autoRev="1" fill="hold" nodeType="withEffect">
                                  <p:stCondLst>
                                    <p:cond delay="2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18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63" presetClass="path" presetSubtype="0" repeatCount="indefinite" accel="50000" decel="50000" autoRev="1" fill="hold" nodeType="withEffect">
                                  <p:stCondLst>
                                    <p:cond delay="2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1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3" presetClass="path" presetSubtype="0" repeatCount="indefinite" accel="50000" decel="50000" autoRev="1" fill="hold" nodeType="withEffect">
                                  <p:stCondLst>
                                    <p:cond delay="2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3" presetClass="path" presetSubtype="0" repeatCount="indefinite" accel="50000" decel="50000" autoRev="1" fill="hold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8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3" presetClass="path" presetSubtype="0" repeatCount="indefinite" accel="50000" decel="50000" autoRev="1" fill="hold" nodeType="withEffect">
                                  <p:stCondLst>
                                    <p:cond delay="3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1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3" presetClass="path" presetSubtype="0" repeatCount="indefinite" accel="50000" decel="50000" autoRev="1" fill="hold" nodeType="withEffect">
                                  <p:stCondLst>
                                    <p:cond delay="3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3" presetClass="path" presetSubtype="0" repeatCount="indefinite" accel="50000" decel="50000" autoRev="1" fill="hold" nodeType="withEffect">
                                  <p:stCondLst>
                                    <p:cond delay="3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3" presetClass="path" presetSubtype="0" repeatCount="indefinite" accel="50000" decel="50000" autoRev="1" fill="hold" nodeType="withEffect">
                                  <p:stCondLst>
                                    <p:cond delay="3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3" presetClass="path" presetSubtype="0" repeatCount="indefinite" accel="50000" decel="50000" autoRev="1" fill="hold" nodeType="withEffect">
                                  <p:stCondLst>
                                    <p:cond delay="4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3" presetClass="path" presetSubtype="0" repeatCount="indefinite" accel="50000" decel="50000" autoRev="1" fill="hold" nodeType="withEffect">
                                  <p:stCondLst>
                                    <p:cond delay="4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1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3" presetClass="path" presetSubtype="0" repeatCount="indefinite" accel="50000" decel="50000" autoRev="1" fill="hold" nodeType="withEffect">
                                  <p:stCondLst>
                                    <p:cond delay="4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repeatCount="indefinite" accel="50000" decel="50000" autoRev="1" fill="hold" nodeType="withEffect">
                                  <p:stCondLst>
                                    <p:cond delay="4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3" presetClass="path" presetSubtype="0" repeatCount="indefinite" accel="50000" decel="50000" autoRev="1" fill="hold" nodeType="withEffect">
                                  <p:stCondLst>
                                    <p:cond delay="4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20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3" presetClass="path" presetSubtype="0" repeatCount="indefinite" accel="50000" decel="50000" autoRev="1" fill="hold" nodeType="withEffect">
                                  <p:stCondLst>
                                    <p:cond delay="5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0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63" presetClass="path" presetSubtype="0" repeatCount="indefinite" accel="50000" decel="50000" autoRev="1" fill="hold" nodeType="withEffect">
                                  <p:stCondLst>
                                    <p:cond delay="5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20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3" presetClass="path" presetSubtype="0" repeatCount="indefinite" accel="50000" decel="50000" autoRev="1" fill="hold" nodeType="withEffect">
                                  <p:stCondLst>
                                    <p:cond delay="5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63" presetClass="path" presetSubtype="0" repeatCount="indefinite" accel="50000" decel="50000" autoRev="1" fill="hold" nodeType="withEffect">
                                  <p:stCondLst>
                                    <p:cond delay="5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63" presetClass="path" presetSubtype="0" repeatCount="indefinite" accel="50000" decel="50000" autoRev="1" fill="hold" nodeType="withEffect">
                                  <p:stCondLst>
                                    <p:cond delay="5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63" presetClass="path" presetSubtype="0" repeatCount="indefinite" accel="50000" decel="50000" autoRev="1" fill="hold" nodeType="withEffect">
                                  <p:stCondLst>
                                    <p:cond delay="6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2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63" presetClass="path" presetSubtype="0" repeatCount="indefinite" accel="50000" decel="50000" autoRev="1" fill="hold" nodeType="withEffect">
                                  <p:stCondLst>
                                    <p:cond delay="6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3" presetClass="path" presetSubtype="0" repeatCount="indefinite" accel="50000" decel="50000" autoRev="1" fill="hold" nodeType="withEffect">
                                  <p:stCondLst>
                                    <p:cond delay="6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repeatCount="indefinite" accel="50000" decel="50000" autoRev="1" fill="hold" nodeType="withEffect">
                                  <p:stCondLst>
                                    <p:cond delay="6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6 -4.81481E-6 L 0.01966 0.0007 " pathEditMode="relative" rAng="0" ptsTypes="AA">
                                      <p:cBhvr>
                                        <p:cTn id="2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63" presetClass="path" presetSubtype="0" repeatCount="indefinite" accel="50000" decel="50000" autoRev="1" fill="hold" nodeType="withEffect">
                                  <p:stCondLst>
                                    <p:cond delay="6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63" presetClass="path" presetSubtype="0" repeatCount="indefinite" accel="50000" decel="50000" autoRev="1" fill="hold" nodeType="withEffect">
                                  <p:stCondLst>
                                    <p:cond delay="7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2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63" presetClass="path" presetSubtype="0" repeatCount="indefinite" accel="50000" decel="50000" autoRev="1" fill="hold" nodeType="withEffect">
                                  <p:stCondLst>
                                    <p:cond delay="7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63" presetClass="path" presetSubtype="0" repeatCount="indefinite" accel="50000" decel="50000" autoRev="1" fill="hold" nodeType="withEffect">
                                  <p:stCondLst>
                                    <p:cond delay="74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23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63" presetClass="path" presetSubtype="0" repeatCount="indefinite" accel="50000" decel="50000" autoRev="1" fill="hold" nodeType="withEffect">
                                  <p:stCondLst>
                                    <p:cond delay="7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63" presetClass="path" presetSubtype="0" repeatCount="indefinite" accel="50000" decel="50000" autoRev="1" fill="hold" nodeType="withEffect">
                                  <p:stCondLst>
                                    <p:cond delay="7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23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6" presetClass="entr" presetSubtype="37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9" grpId="0"/>
      <p:bldP spid="120" grpId="0"/>
      <p:bldP spid="121" grpId="0" animBg="1"/>
      <p:bldP spid="59" grpId="0"/>
      <p:bldP spid="59" grpId="1"/>
      <p:bldP spid="60" grpId="0"/>
      <p:bldP spid="60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- 15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59765" y="2281991"/>
            <a:ext cx="57054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Human ear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8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892" y="-28575"/>
            <a:ext cx="9176942" cy="5181600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0" b="18212"/>
          <a:stretch/>
        </p:blipFill>
        <p:spPr bwMode="auto">
          <a:xfrm>
            <a:off x="17367" y="-28575"/>
            <a:ext cx="9109267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5400000" flipH="1" flipV="1">
            <a:off x="659087" y="1081707"/>
            <a:ext cx="685800" cy="666194"/>
            <a:chOff x="773127" y="809869"/>
            <a:chExt cx="685800" cy="666194"/>
          </a:xfrm>
        </p:grpSpPr>
        <p:cxnSp>
          <p:nvCxnSpPr>
            <p:cNvPr id="9" name="Straight Connector 8"/>
            <p:cNvCxnSpPr/>
            <p:nvPr/>
          </p:nvCxnSpPr>
          <p:spPr>
            <a:xfrm rot="10800000" flipV="1">
              <a:off x="773127" y="850033"/>
              <a:ext cx="602603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D0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454672" y="1157608"/>
              <a:ext cx="63691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D0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 rot="10800000">
              <a:off x="1376631" y="809869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D0D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Flowchart: Alternate Process 11"/>
          <p:cNvSpPr/>
          <p:nvPr/>
        </p:nvSpPr>
        <p:spPr>
          <a:xfrm rot="10800000" flipH="1">
            <a:off x="304801" y="550393"/>
            <a:ext cx="1085345" cy="463363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2798" y="514350"/>
            <a:ext cx="95731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Outer ear</a:t>
            </a:r>
          </a:p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(Pinna)</a:t>
            </a:r>
            <a:endParaRPr lang="en-IN" sz="16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rot="16200000">
            <a:off x="2525916" y="1478170"/>
            <a:ext cx="82296" cy="2031402"/>
            <a:chOff x="655285" y="408358"/>
            <a:chExt cx="82296" cy="2031402"/>
          </a:xfrm>
        </p:grpSpPr>
        <p:cxnSp>
          <p:nvCxnSpPr>
            <p:cNvPr id="15" name="Straight Connector 14"/>
            <p:cNvCxnSpPr/>
            <p:nvPr/>
          </p:nvCxnSpPr>
          <p:spPr>
            <a:xfrm rot="5400000" flipH="1">
              <a:off x="-286548" y="1456780"/>
              <a:ext cx="196596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D0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 rot="10800000">
              <a:off x="655285" y="408358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D0D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Flowchart: Alternate Process 16"/>
          <p:cNvSpPr/>
          <p:nvPr/>
        </p:nvSpPr>
        <p:spPr>
          <a:xfrm rot="10800000" flipH="1">
            <a:off x="304800" y="2314317"/>
            <a:ext cx="1085345" cy="463363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0138" y="2277130"/>
            <a:ext cx="974946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>
                <a:solidFill>
                  <a:prstClr val="black"/>
                </a:solidFill>
                <a:latin typeface="Book Antiqua" pitchFamily="18" charset="0"/>
              </a:rPr>
              <a:t>Auditory </a:t>
            </a:r>
            <a:endParaRPr lang="en-IN" sz="1400" b="1" kern="0" dirty="0" smtClean="0">
              <a:solidFill>
                <a:prstClr val="black"/>
              </a:solidFill>
              <a:latin typeface="Book Antiqua" pitchFamily="18" charset="0"/>
            </a:endParaRPr>
          </a:p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canal</a:t>
            </a:r>
            <a:endParaRPr lang="en-IN" sz="14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 rot="16200000" flipH="1">
            <a:off x="1881411" y="1709676"/>
            <a:ext cx="1024605" cy="2863053"/>
            <a:chOff x="617181" y="-1063541"/>
            <a:chExt cx="1024605" cy="2863053"/>
          </a:xfrm>
        </p:grpSpPr>
        <p:cxnSp>
          <p:nvCxnSpPr>
            <p:cNvPr id="20" name="Straight Connector 19"/>
            <p:cNvCxnSpPr/>
            <p:nvPr/>
          </p:nvCxnSpPr>
          <p:spPr>
            <a:xfrm rot="16200000">
              <a:off x="-314615" y="-122885"/>
              <a:ext cx="2854193" cy="990601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D0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 rot="10800000">
              <a:off x="1559490" y="-1063541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D0D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" name="Flowchart: Alternate Process 21"/>
          <p:cNvSpPr/>
          <p:nvPr/>
        </p:nvSpPr>
        <p:spPr>
          <a:xfrm rot="10800000" flipH="1">
            <a:off x="304800" y="3729273"/>
            <a:ext cx="1085345" cy="463363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3714750"/>
            <a:ext cx="107532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Tympanic cavity</a:t>
            </a:r>
            <a:endParaRPr lang="en-IN" sz="14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flipH="1" flipV="1">
            <a:off x="4080120" y="2952750"/>
            <a:ext cx="82296" cy="946767"/>
            <a:chOff x="655527" y="1162543"/>
            <a:chExt cx="82296" cy="538937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696434" y="1178407"/>
              <a:ext cx="0" cy="523073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D0D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 rot="10800000">
              <a:off x="655527" y="1162543"/>
              <a:ext cx="82296" cy="4684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D0D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Flowchart: Alternate Process 29"/>
          <p:cNvSpPr/>
          <p:nvPr/>
        </p:nvSpPr>
        <p:spPr>
          <a:xfrm rot="10800000" flipH="1">
            <a:off x="3733801" y="4010025"/>
            <a:ext cx="878681" cy="314557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05228" y="4016573"/>
            <a:ext cx="94769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Ear drum</a:t>
            </a:r>
            <a:endParaRPr lang="en-IN" sz="16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 rot="5400000" flipH="1">
            <a:off x="7326808" y="3380291"/>
            <a:ext cx="82296" cy="717990"/>
            <a:chOff x="655284" y="939587"/>
            <a:chExt cx="82296" cy="717990"/>
          </a:xfrm>
        </p:grpSpPr>
        <p:cxnSp>
          <p:nvCxnSpPr>
            <p:cNvPr id="66" name="Straight Connector 65"/>
            <p:cNvCxnSpPr/>
            <p:nvPr/>
          </p:nvCxnSpPr>
          <p:spPr>
            <a:xfrm rot="5400000" flipH="1">
              <a:off x="376392" y="1337537"/>
              <a:ext cx="64008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 rot="10800000">
              <a:off x="655284" y="939587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Flowchart: Alternate Process 67"/>
          <p:cNvSpPr/>
          <p:nvPr/>
        </p:nvSpPr>
        <p:spPr>
          <a:xfrm rot="10800000" flipH="1">
            <a:off x="7830055" y="3565200"/>
            <a:ext cx="1085345" cy="509699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835067" y="3562350"/>
            <a:ext cx="107532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>
                <a:solidFill>
                  <a:prstClr val="black"/>
                </a:solidFill>
                <a:latin typeface="Book Antiqua" pitchFamily="18" charset="0"/>
              </a:rPr>
              <a:t>Eustachian</a:t>
            </a:r>
          </a:p>
          <a:p>
            <a:pPr algn="ctr"/>
            <a:r>
              <a:rPr lang="en-IN" sz="1400" b="1" kern="0" dirty="0">
                <a:solidFill>
                  <a:prstClr val="black"/>
                </a:solidFill>
                <a:latin typeface="Book Antiqua" pitchFamily="18" charset="0"/>
              </a:rPr>
              <a:t>tube</a:t>
            </a:r>
          </a:p>
        </p:txBody>
      </p:sp>
      <p:grpSp>
        <p:nvGrpSpPr>
          <p:cNvPr id="70" name="Group 69"/>
          <p:cNvGrpSpPr/>
          <p:nvPr/>
        </p:nvGrpSpPr>
        <p:grpSpPr>
          <a:xfrm rot="5400000" flipH="1">
            <a:off x="6451091" y="1730326"/>
            <a:ext cx="82296" cy="1155545"/>
            <a:chOff x="655285" y="408358"/>
            <a:chExt cx="82296" cy="1155545"/>
          </a:xfrm>
        </p:grpSpPr>
        <p:cxnSp>
          <p:nvCxnSpPr>
            <p:cNvPr id="71" name="Straight Connector 70"/>
            <p:cNvCxnSpPr/>
            <p:nvPr/>
          </p:nvCxnSpPr>
          <p:spPr>
            <a:xfrm rot="5400000" flipH="1">
              <a:off x="151379" y="1018851"/>
              <a:ext cx="1090105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 rot="10800000">
              <a:off x="655285" y="408358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3" name="Flowchart: Alternate Process 72"/>
          <p:cNvSpPr/>
          <p:nvPr/>
        </p:nvSpPr>
        <p:spPr>
          <a:xfrm rot="10800000" flipH="1">
            <a:off x="7169150" y="2166935"/>
            <a:ext cx="878681" cy="314557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199584" y="2174862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>
                <a:solidFill>
                  <a:prstClr val="black"/>
                </a:solidFill>
                <a:latin typeface="Book Antiqua" pitchFamily="18" charset="0"/>
              </a:rPr>
              <a:t>Cochlea</a:t>
            </a:r>
          </a:p>
        </p:txBody>
      </p:sp>
      <p:grpSp>
        <p:nvGrpSpPr>
          <p:cNvPr id="47" name="Group 46"/>
          <p:cNvGrpSpPr/>
          <p:nvPr/>
        </p:nvGrpSpPr>
        <p:grpSpPr>
          <a:xfrm rot="10800000" flipV="1">
            <a:off x="4845050" y="1656453"/>
            <a:ext cx="1151712" cy="978797"/>
            <a:chOff x="15115" y="1423295"/>
            <a:chExt cx="1151712" cy="978797"/>
          </a:xfrm>
        </p:grpSpPr>
        <p:cxnSp>
          <p:nvCxnSpPr>
            <p:cNvPr id="48" name="Straight Connector 47"/>
            <p:cNvCxnSpPr/>
            <p:nvPr/>
          </p:nvCxnSpPr>
          <p:spPr>
            <a:xfrm flipH="1">
              <a:off x="56263" y="14699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506427" y="1462292"/>
              <a:ext cx="660400" cy="93980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 rot="10800000">
              <a:off x="15115" y="1423295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10800000" flipV="1">
            <a:off x="5189994" y="872437"/>
            <a:ext cx="666039" cy="684783"/>
            <a:chOff x="462666" y="1150392"/>
            <a:chExt cx="666039" cy="684783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475363" y="11905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0800000">
              <a:off x="925527" y="1176543"/>
              <a:ext cx="203178" cy="658632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 rot="10800000">
              <a:off x="462666" y="1150392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rot="10800000" flipH="1" flipV="1">
            <a:off x="4991100" y="901151"/>
            <a:ext cx="82296" cy="970627"/>
            <a:chOff x="884379" y="1135736"/>
            <a:chExt cx="82296" cy="970627"/>
          </a:xfrm>
        </p:grpSpPr>
        <p:cxnSp>
          <p:nvCxnSpPr>
            <p:cNvPr id="56" name="Straight Connector 55"/>
            <p:cNvCxnSpPr/>
            <p:nvPr/>
          </p:nvCxnSpPr>
          <p:spPr>
            <a:xfrm rot="10800000" flipH="1">
              <a:off x="925527" y="1187087"/>
              <a:ext cx="0" cy="919276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 rot="10800000">
              <a:off x="884379" y="1135736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Flowchart: Alternate Process 57"/>
          <p:cNvSpPr/>
          <p:nvPr/>
        </p:nvSpPr>
        <p:spPr>
          <a:xfrm rot="10800000" flipH="1">
            <a:off x="6076950" y="1538171"/>
            <a:ext cx="878681" cy="314557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141984" y="154495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Stapes</a:t>
            </a:r>
            <a:endParaRPr lang="en-IN" sz="16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0" name="Flowchart: Alternate Process 59"/>
          <p:cNvSpPr/>
          <p:nvPr/>
        </p:nvSpPr>
        <p:spPr>
          <a:xfrm rot="10800000" flipH="1">
            <a:off x="5945080" y="753340"/>
            <a:ext cx="1981162" cy="314557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930900" y="756730"/>
            <a:ext cx="19431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Semi – circular canals</a:t>
            </a:r>
            <a:endParaRPr lang="en-IN" sz="16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2" name="Flowchart: Alternate Process 61"/>
          <p:cNvSpPr/>
          <p:nvPr/>
        </p:nvSpPr>
        <p:spPr>
          <a:xfrm rot="10800000" flipH="1">
            <a:off x="3967768" y="295275"/>
            <a:ext cx="1313268" cy="509699"/>
          </a:xfrm>
          <a:prstGeom prst="flowChartAlternateProcess">
            <a:avLst/>
          </a:prstGeom>
          <a:solidFill>
            <a:srgbClr val="FFFF00">
              <a:alpha val="70000"/>
            </a:srgbClr>
          </a:solidFill>
          <a:ln w="19050">
            <a:solidFill>
              <a:srgbClr val="0000FF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924300" y="304800"/>
            <a:ext cx="143125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 b="1" kern="0" dirty="0" smtClean="0">
                <a:solidFill>
                  <a:prstClr val="black"/>
                </a:solidFill>
                <a:latin typeface="Book Antiqua" pitchFamily="18" charset="0"/>
              </a:rPr>
              <a:t>Chain of three bones</a:t>
            </a:r>
            <a:endParaRPr lang="en-IN" sz="1400" b="1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07668" y="8306023"/>
            <a:ext cx="2050171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Outer ear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817973" y="8829786"/>
            <a:ext cx="2027077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Copperplate Gothic Bold" pitchFamily="34" charset="0"/>
              </a:defRPr>
            </a:lvl1pPr>
          </a:lstStyle>
          <a:p>
            <a:r>
              <a:rPr lang="en-US" dirty="0">
                <a:ln>
                  <a:solidFill>
                    <a:prstClr val="black"/>
                  </a:solidFill>
                </a:ln>
              </a:rPr>
              <a:t>Middle ear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17973" y="9353550"/>
            <a:ext cx="2027077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Copperplate Gothic Bold" pitchFamily="34" charset="0"/>
              </a:defRPr>
            </a:lvl1pPr>
          </a:lstStyle>
          <a:p>
            <a:r>
              <a:rPr lang="en-US" dirty="0">
                <a:ln>
                  <a:solidFill>
                    <a:prstClr val="black"/>
                  </a:solidFill>
                </a:ln>
              </a:rPr>
              <a:t>Inner ear</a:t>
            </a:r>
          </a:p>
        </p:txBody>
      </p:sp>
      <p:sp>
        <p:nvSpPr>
          <p:cNvPr id="81" name="Flowchart: Manual Operation 10"/>
          <p:cNvSpPr/>
          <p:nvPr/>
        </p:nvSpPr>
        <p:spPr>
          <a:xfrm rot="5400000">
            <a:off x="3849479" y="2172383"/>
            <a:ext cx="2016720" cy="135974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2535"/>
              <a:gd name="connsiteY0" fmla="*/ 1915 h 11915"/>
              <a:gd name="connsiteX1" fmla="*/ 12535 w 12535"/>
              <a:gd name="connsiteY1" fmla="*/ 0 h 11915"/>
              <a:gd name="connsiteX2" fmla="*/ 5000 w 12535"/>
              <a:gd name="connsiteY2" fmla="*/ 11915 h 11915"/>
              <a:gd name="connsiteX3" fmla="*/ 0 w 12535"/>
              <a:gd name="connsiteY3" fmla="*/ 1915 h 11915"/>
              <a:gd name="connsiteX0" fmla="*/ 0 w 13432"/>
              <a:gd name="connsiteY0" fmla="*/ 1711 h 11915"/>
              <a:gd name="connsiteX1" fmla="*/ 13432 w 13432"/>
              <a:gd name="connsiteY1" fmla="*/ 0 h 11915"/>
              <a:gd name="connsiteX2" fmla="*/ 5897 w 13432"/>
              <a:gd name="connsiteY2" fmla="*/ 11915 h 11915"/>
              <a:gd name="connsiteX3" fmla="*/ 0 w 13432"/>
              <a:gd name="connsiteY3" fmla="*/ 1711 h 11915"/>
              <a:gd name="connsiteX0" fmla="*/ 0 w 13432"/>
              <a:gd name="connsiteY0" fmla="*/ 1711 h 12852"/>
              <a:gd name="connsiteX1" fmla="*/ 13432 w 13432"/>
              <a:gd name="connsiteY1" fmla="*/ 0 h 12852"/>
              <a:gd name="connsiteX2" fmla="*/ 5681 w 13432"/>
              <a:gd name="connsiteY2" fmla="*/ 12852 h 12852"/>
              <a:gd name="connsiteX3" fmla="*/ 0 w 13432"/>
              <a:gd name="connsiteY3" fmla="*/ 1711 h 12852"/>
              <a:gd name="connsiteX0" fmla="*/ 0 w 13432"/>
              <a:gd name="connsiteY0" fmla="*/ 1711 h 11467"/>
              <a:gd name="connsiteX1" fmla="*/ 13432 w 13432"/>
              <a:gd name="connsiteY1" fmla="*/ 0 h 11467"/>
              <a:gd name="connsiteX2" fmla="*/ 5557 w 13432"/>
              <a:gd name="connsiteY2" fmla="*/ 11467 h 11467"/>
              <a:gd name="connsiteX3" fmla="*/ 0 w 13432"/>
              <a:gd name="connsiteY3" fmla="*/ 1711 h 11467"/>
              <a:gd name="connsiteX0" fmla="*/ 0 w 13092"/>
              <a:gd name="connsiteY0" fmla="*/ 1630 h 11386"/>
              <a:gd name="connsiteX1" fmla="*/ 13092 w 13092"/>
              <a:gd name="connsiteY1" fmla="*/ 0 h 11386"/>
              <a:gd name="connsiteX2" fmla="*/ 5557 w 13092"/>
              <a:gd name="connsiteY2" fmla="*/ 11386 h 11386"/>
              <a:gd name="connsiteX3" fmla="*/ 0 w 13092"/>
              <a:gd name="connsiteY3" fmla="*/ 1630 h 11386"/>
              <a:gd name="connsiteX0" fmla="*/ 0 w 13092"/>
              <a:gd name="connsiteY0" fmla="*/ 1630 h 11630"/>
              <a:gd name="connsiteX1" fmla="*/ 13092 w 13092"/>
              <a:gd name="connsiteY1" fmla="*/ 0 h 11630"/>
              <a:gd name="connsiteX2" fmla="*/ 5526 w 13092"/>
              <a:gd name="connsiteY2" fmla="*/ 11630 h 11630"/>
              <a:gd name="connsiteX3" fmla="*/ 0 w 13092"/>
              <a:gd name="connsiteY3" fmla="*/ 1630 h 1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2" h="11630">
                <a:moveTo>
                  <a:pt x="0" y="1630"/>
                </a:moveTo>
                <a:lnTo>
                  <a:pt x="13092" y="0"/>
                </a:lnTo>
                <a:lnTo>
                  <a:pt x="5526" y="11630"/>
                </a:lnTo>
                <a:lnTo>
                  <a:pt x="0" y="1630"/>
                </a:lnTo>
                <a:close/>
              </a:path>
            </a:pathLst>
          </a:custGeom>
          <a:solidFill>
            <a:srgbClr val="0000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482" name="Picture 2" descr="D:\d drive\MJ WORK\Pooja mam (physics)\State board\9th state board\Sound\Ear dru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 t="6459" r="7825" b="4887"/>
          <a:stretch/>
        </p:blipFill>
        <p:spPr bwMode="auto">
          <a:xfrm>
            <a:off x="5076802" y="746125"/>
            <a:ext cx="3952898" cy="392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lowchart: Manual Operation 10"/>
          <p:cNvSpPr/>
          <p:nvPr/>
        </p:nvSpPr>
        <p:spPr>
          <a:xfrm rot="16421699">
            <a:off x="2446304" y="1317813"/>
            <a:ext cx="3200842" cy="233810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2535"/>
              <a:gd name="connsiteY0" fmla="*/ 1915 h 11915"/>
              <a:gd name="connsiteX1" fmla="*/ 12535 w 12535"/>
              <a:gd name="connsiteY1" fmla="*/ 0 h 11915"/>
              <a:gd name="connsiteX2" fmla="*/ 5000 w 12535"/>
              <a:gd name="connsiteY2" fmla="*/ 11915 h 11915"/>
              <a:gd name="connsiteX3" fmla="*/ 0 w 12535"/>
              <a:gd name="connsiteY3" fmla="*/ 1915 h 11915"/>
              <a:gd name="connsiteX0" fmla="*/ 0 w 13432"/>
              <a:gd name="connsiteY0" fmla="*/ 1711 h 11915"/>
              <a:gd name="connsiteX1" fmla="*/ 13432 w 13432"/>
              <a:gd name="connsiteY1" fmla="*/ 0 h 11915"/>
              <a:gd name="connsiteX2" fmla="*/ 5897 w 13432"/>
              <a:gd name="connsiteY2" fmla="*/ 11915 h 11915"/>
              <a:gd name="connsiteX3" fmla="*/ 0 w 13432"/>
              <a:gd name="connsiteY3" fmla="*/ 1711 h 11915"/>
              <a:gd name="connsiteX0" fmla="*/ 0 w 13432"/>
              <a:gd name="connsiteY0" fmla="*/ 1711 h 12852"/>
              <a:gd name="connsiteX1" fmla="*/ 13432 w 13432"/>
              <a:gd name="connsiteY1" fmla="*/ 0 h 12852"/>
              <a:gd name="connsiteX2" fmla="*/ 5681 w 13432"/>
              <a:gd name="connsiteY2" fmla="*/ 12852 h 12852"/>
              <a:gd name="connsiteX3" fmla="*/ 0 w 13432"/>
              <a:gd name="connsiteY3" fmla="*/ 1711 h 12852"/>
              <a:gd name="connsiteX0" fmla="*/ 0 w 13432"/>
              <a:gd name="connsiteY0" fmla="*/ 1711 h 21653"/>
              <a:gd name="connsiteX1" fmla="*/ 13432 w 13432"/>
              <a:gd name="connsiteY1" fmla="*/ 0 h 21653"/>
              <a:gd name="connsiteX2" fmla="*/ 12011 w 13432"/>
              <a:gd name="connsiteY2" fmla="*/ 21653 h 21653"/>
              <a:gd name="connsiteX3" fmla="*/ 0 w 13432"/>
              <a:gd name="connsiteY3" fmla="*/ 1711 h 21653"/>
              <a:gd name="connsiteX0" fmla="*/ 0 w 21301"/>
              <a:gd name="connsiteY0" fmla="*/ 9042 h 21653"/>
              <a:gd name="connsiteX1" fmla="*/ 21301 w 21301"/>
              <a:gd name="connsiteY1" fmla="*/ 0 h 21653"/>
              <a:gd name="connsiteX2" fmla="*/ 19880 w 21301"/>
              <a:gd name="connsiteY2" fmla="*/ 21653 h 21653"/>
              <a:gd name="connsiteX3" fmla="*/ 0 w 21301"/>
              <a:gd name="connsiteY3" fmla="*/ 9042 h 21653"/>
              <a:gd name="connsiteX0" fmla="*/ 0 w 21307"/>
              <a:gd name="connsiteY0" fmla="*/ 8912 h 21523"/>
              <a:gd name="connsiteX1" fmla="*/ 21307 w 21307"/>
              <a:gd name="connsiteY1" fmla="*/ 0 h 21523"/>
              <a:gd name="connsiteX2" fmla="*/ 19880 w 21307"/>
              <a:gd name="connsiteY2" fmla="*/ 21523 h 21523"/>
              <a:gd name="connsiteX3" fmla="*/ 0 w 21307"/>
              <a:gd name="connsiteY3" fmla="*/ 8912 h 21523"/>
              <a:gd name="connsiteX0" fmla="*/ 0 w 21307"/>
              <a:gd name="connsiteY0" fmla="*/ 8912 h 29150"/>
              <a:gd name="connsiteX1" fmla="*/ 21307 w 21307"/>
              <a:gd name="connsiteY1" fmla="*/ 0 h 29150"/>
              <a:gd name="connsiteX2" fmla="*/ 15958 w 21307"/>
              <a:gd name="connsiteY2" fmla="*/ 29150 h 29150"/>
              <a:gd name="connsiteX3" fmla="*/ 0 w 21307"/>
              <a:gd name="connsiteY3" fmla="*/ 8912 h 29150"/>
              <a:gd name="connsiteX0" fmla="*/ 0 w 21307"/>
              <a:gd name="connsiteY0" fmla="*/ 8912 h 20162"/>
              <a:gd name="connsiteX1" fmla="*/ 21307 w 21307"/>
              <a:gd name="connsiteY1" fmla="*/ 0 h 20162"/>
              <a:gd name="connsiteX2" fmla="*/ 15666 w 21307"/>
              <a:gd name="connsiteY2" fmla="*/ 20162 h 20162"/>
              <a:gd name="connsiteX3" fmla="*/ 0 w 21307"/>
              <a:gd name="connsiteY3" fmla="*/ 8912 h 20162"/>
              <a:gd name="connsiteX0" fmla="*/ 0 w 21307"/>
              <a:gd name="connsiteY0" fmla="*/ 8912 h 20162"/>
              <a:gd name="connsiteX1" fmla="*/ 21307 w 21307"/>
              <a:gd name="connsiteY1" fmla="*/ 0 h 20162"/>
              <a:gd name="connsiteX2" fmla="*/ 15666 w 21307"/>
              <a:gd name="connsiteY2" fmla="*/ 20162 h 20162"/>
              <a:gd name="connsiteX3" fmla="*/ 0 w 21307"/>
              <a:gd name="connsiteY3" fmla="*/ 8912 h 20162"/>
              <a:gd name="connsiteX0" fmla="*/ 0 w 20918"/>
              <a:gd name="connsiteY0" fmla="*/ 8748 h 19998"/>
              <a:gd name="connsiteX1" fmla="*/ 20918 w 20918"/>
              <a:gd name="connsiteY1" fmla="*/ 0 h 19998"/>
              <a:gd name="connsiteX2" fmla="*/ 15666 w 20918"/>
              <a:gd name="connsiteY2" fmla="*/ 19998 h 19998"/>
              <a:gd name="connsiteX3" fmla="*/ 0 w 20918"/>
              <a:gd name="connsiteY3" fmla="*/ 8748 h 19998"/>
              <a:gd name="connsiteX0" fmla="*/ 0 w 20779"/>
              <a:gd name="connsiteY0" fmla="*/ 8540 h 19998"/>
              <a:gd name="connsiteX1" fmla="*/ 20779 w 20779"/>
              <a:gd name="connsiteY1" fmla="*/ 0 h 19998"/>
              <a:gd name="connsiteX2" fmla="*/ 15527 w 20779"/>
              <a:gd name="connsiteY2" fmla="*/ 19998 h 19998"/>
              <a:gd name="connsiteX3" fmla="*/ 0 w 20779"/>
              <a:gd name="connsiteY3" fmla="*/ 8540 h 1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79" h="19998">
                <a:moveTo>
                  <a:pt x="0" y="8540"/>
                </a:moveTo>
                <a:lnTo>
                  <a:pt x="20779" y="0"/>
                </a:lnTo>
                <a:cubicBezTo>
                  <a:pt x="20305" y="7218"/>
                  <a:pt x="17277" y="13520"/>
                  <a:pt x="15527" y="19998"/>
                </a:cubicBezTo>
                <a:lnTo>
                  <a:pt x="0" y="8540"/>
                </a:lnTo>
                <a:close/>
              </a:path>
            </a:pathLst>
          </a:custGeom>
          <a:solidFill>
            <a:srgbClr val="0000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8" t="11111" r="22205" b="10592"/>
          <a:stretch/>
        </p:blipFill>
        <p:spPr bwMode="auto">
          <a:xfrm>
            <a:off x="445312" y="678180"/>
            <a:ext cx="4002751" cy="40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D:\d drive\MJ WORK\Pooja mam (physics)\State board\9th state board\Sound\21173119424_d058f9cdc8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" y="-2871205"/>
            <a:ext cx="9525000" cy="1088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5605622" y="133350"/>
            <a:ext cx="3233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glow>
                    <a:prstClr val="black"/>
                  </a:glow>
                </a:effectLst>
                <a:latin typeface="Copperplate Gothic Bold" pitchFamily="34" charset="0"/>
              </a:rPr>
              <a:t>human ear</a:t>
            </a:r>
          </a:p>
        </p:txBody>
      </p:sp>
      <p:sp>
        <p:nvSpPr>
          <p:cNvPr id="45" name="Oval 44"/>
          <p:cNvSpPr/>
          <p:nvPr/>
        </p:nvSpPr>
        <p:spPr>
          <a:xfrm>
            <a:off x="1676400" y="695394"/>
            <a:ext cx="3931920" cy="3931920"/>
          </a:xfrm>
          <a:prstGeom prst="ellipse">
            <a:avLst/>
          </a:prstGeom>
          <a:noFill/>
          <a:ln w="57150">
            <a:solidFill>
              <a:srgbClr val="FFFF00"/>
            </a:solidFill>
            <a:prstDash val="sysDash"/>
          </a:ln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1454" y="4781550"/>
            <a:ext cx="27313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581400" y="4781550"/>
            <a:ext cx="1541755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076236" y="4781550"/>
            <a:ext cx="79116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52600" y="4324582"/>
            <a:ext cx="1053045" cy="314557"/>
            <a:chOff x="3852819" y="5914792"/>
            <a:chExt cx="957314" cy="314557"/>
          </a:xfrm>
        </p:grpSpPr>
        <p:sp>
          <p:nvSpPr>
            <p:cNvPr id="84" name="Flowchart: Alternate Process 83"/>
            <p:cNvSpPr/>
            <p:nvPr/>
          </p:nvSpPr>
          <p:spPr>
            <a:xfrm rot="10800000" flipH="1">
              <a:off x="3886201" y="5914792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852819" y="5921340"/>
              <a:ext cx="9573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Outer ear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3705228" y="4331130"/>
            <a:ext cx="1313522" cy="314557"/>
            <a:chOff x="3788699" y="5914792"/>
            <a:chExt cx="1085555" cy="314557"/>
          </a:xfrm>
        </p:grpSpPr>
        <p:sp>
          <p:nvSpPr>
            <p:cNvPr id="87" name="Flowchart: Alternate Process 86"/>
            <p:cNvSpPr/>
            <p:nvPr/>
          </p:nvSpPr>
          <p:spPr>
            <a:xfrm rot="10800000" flipH="1">
              <a:off x="3886201" y="5914792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88699" y="5921340"/>
              <a:ext cx="10855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Middle ear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964351" y="4324350"/>
            <a:ext cx="966549" cy="314557"/>
            <a:chOff x="3886201" y="5914792"/>
            <a:chExt cx="878681" cy="314557"/>
          </a:xfrm>
        </p:grpSpPr>
        <p:sp>
          <p:nvSpPr>
            <p:cNvPr id="90" name="Flowchart: Alternate Process 89"/>
            <p:cNvSpPr/>
            <p:nvPr/>
          </p:nvSpPr>
          <p:spPr>
            <a:xfrm rot="10800000" flipH="1">
              <a:off x="3886201" y="5914792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947816" y="5921340"/>
              <a:ext cx="7673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Inner ear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8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3" presetClass="entr" presetSubtype="52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xit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7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0"/>
                            </p:stCondLst>
                            <p:childTnLst>
                              <p:par>
                                <p:cTn id="1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000"/>
                            </p:stCondLst>
                            <p:childTnLst>
                              <p:par>
                                <p:cTn id="1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000"/>
                            </p:stCondLst>
                            <p:childTnLst>
                              <p:par>
                                <p:cTn id="1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00"/>
                            </p:stCondLst>
                            <p:childTnLst>
                              <p:par>
                                <p:cTn id="2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000"/>
                            </p:stCondLst>
                            <p:childTnLst>
                              <p:par>
                                <p:cTn id="2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500"/>
                            </p:stCondLst>
                            <p:childTnLst>
                              <p:par>
                                <p:cTn id="2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7" grpId="0" animBg="1"/>
      <p:bldP spid="17" grpId="1" animBg="1"/>
      <p:bldP spid="18" grpId="0"/>
      <p:bldP spid="18" grpId="1"/>
      <p:bldP spid="22" grpId="0" animBg="1"/>
      <p:bldP spid="22" grpId="1" animBg="1"/>
      <p:bldP spid="23" grpId="0"/>
      <p:bldP spid="23" grpId="1"/>
      <p:bldP spid="30" grpId="0" animBg="1"/>
      <p:bldP spid="30" grpId="1" animBg="1"/>
      <p:bldP spid="31" grpId="0"/>
      <p:bldP spid="31" grpId="1"/>
      <p:bldP spid="68" grpId="0" animBg="1"/>
      <p:bldP spid="68" grpId="1" animBg="1"/>
      <p:bldP spid="69" grpId="0"/>
      <p:bldP spid="69" grpId="1"/>
      <p:bldP spid="73" grpId="0" animBg="1"/>
      <p:bldP spid="73" grpId="1" animBg="1"/>
      <p:bldP spid="74" grpId="0"/>
      <p:bldP spid="74" grpId="1"/>
      <p:bldP spid="58" grpId="0" animBg="1"/>
      <p:bldP spid="58" grpId="1" animBg="1"/>
      <p:bldP spid="59" grpId="0"/>
      <p:bldP spid="59" grpId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/>
      <p:bldP spid="63" grpId="1"/>
      <p:bldP spid="81" grpId="0" animBg="1"/>
      <p:bldP spid="81" grpId="1" animBg="1"/>
      <p:bldP spid="82" grpId="0" animBg="1"/>
      <p:bldP spid="82" grpId="1" animBg="1"/>
      <p:bldP spid="44" grpId="0"/>
      <p:bldP spid="44" grpId="1"/>
      <p:bldP spid="45" grpId="0" animBg="1"/>
      <p:bldP spid="45" grpId="1" animBg="1"/>
      <p:bldP spid="45" grpId="2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d drive\MJ WORK\Pooja mam (physics)\State board\9th state board\Sound\EarQ_Anatomy_of_the_Ear_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68" y="-450342"/>
            <a:ext cx="9358737" cy="60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7597" y="302756"/>
            <a:ext cx="3650871" cy="1015663"/>
          </a:xfrm>
          <a:prstGeom prst="rect">
            <a:avLst/>
          </a:prstGeom>
          <a:ln>
            <a:noFill/>
          </a:ln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STRUCTURE OF </a:t>
            </a:r>
          </a:p>
          <a:p>
            <a:pPr algn="ctr"/>
            <a:r>
              <a:rPr lang="en-US" sz="3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HUMAN EAR</a:t>
            </a:r>
            <a:endParaRPr lang="en-US" sz="3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27057"/>
            <a:ext cx="3650871" cy="1015663"/>
          </a:xfrm>
          <a:prstGeom prst="rect">
            <a:avLst/>
          </a:prstGeom>
          <a:ln>
            <a:noFill/>
          </a:ln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STRUCTURE OF </a:t>
            </a:r>
          </a:p>
          <a:p>
            <a:pPr algn="ctr"/>
            <a:r>
              <a:rPr lang="en-US" sz="3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HUMAN EAR</a:t>
            </a:r>
            <a:endParaRPr lang="en-US" sz="3000" b="1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27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 drive\MJ WORK\Pooja mam (physics)\State board\9th state board\Sound\EarQ_Outer_Ear_Anatom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43" y="0"/>
            <a:ext cx="9365085" cy="60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7597" y="302756"/>
            <a:ext cx="3650871" cy="1015663"/>
          </a:xfrm>
          <a:prstGeom prst="rect">
            <a:avLst/>
          </a:prstGeom>
          <a:ln>
            <a:noFill/>
          </a:ln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STRUCTURE OF </a:t>
            </a:r>
          </a:p>
          <a:p>
            <a:pPr algn="ctr"/>
            <a:r>
              <a:rPr lang="en-US" sz="3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HUMAN EAR</a:t>
            </a:r>
            <a:endParaRPr lang="en-US" sz="3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327057"/>
            <a:ext cx="3650871" cy="1015663"/>
          </a:xfrm>
          <a:prstGeom prst="rect">
            <a:avLst/>
          </a:prstGeom>
          <a:ln>
            <a:noFill/>
          </a:ln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3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STRUCTURE OF </a:t>
            </a:r>
          </a:p>
          <a:p>
            <a:pPr algn="ctr"/>
            <a:r>
              <a:rPr lang="en-US" sz="30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HUMAN EAR</a:t>
            </a:r>
            <a:endParaRPr lang="en-US" sz="3000" b="1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4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1.34199E-6 L 0.45 1.34199E-6 " pathEditMode="relative" rAng="0" ptsTypes="AA" p14:bounceEnd="64000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4.32099E-6 L 0.45034 4.32099E-6 " pathEditMode="relative" rAng="0" ptsTypes="AA" p14:bounceEnd="64000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1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1.34199E-6 L 0.45 1.34199E-6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4.32099E-6 L 0.45034 4.32099E-6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1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d drive\MJ WORK\Pooja mam (physics)\State board\9th state board\Sound\EarQ_Middle_Ear_Anatomy3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42" y="0"/>
            <a:ext cx="9365085" cy="60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d drive\MJ WORK\Pooja mam (physics)\State board\9th state board\Sound\EarQ_Inner_Ear_Anatom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542" y="0"/>
            <a:ext cx="9365085" cy="604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7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892" y="-28575"/>
            <a:ext cx="9176942" cy="5181600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0" b="18212"/>
          <a:stretch/>
        </p:blipFill>
        <p:spPr bwMode="auto">
          <a:xfrm>
            <a:off x="17367" y="-28575"/>
            <a:ext cx="9109267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04801" y="514350"/>
            <a:ext cx="1085345" cy="1243354"/>
            <a:chOff x="304801" y="514350"/>
            <a:chExt cx="1085345" cy="1243354"/>
          </a:xfrm>
        </p:grpSpPr>
        <p:grpSp>
          <p:nvGrpSpPr>
            <p:cNvPr id="8" name="Group 7"/>
            <p:cNvGrpSpPr/>
            <p:nvPr/>
          </p:nvGrpSpPr>
          <p:grpSpPr>
            <a:xfrm rot="5400000" flipH="1" flipV="1">
              <a:off x="659087" y="1081707"/>
              <a:ext cx="685800" cy="666194"/>
              <a:chOff x="773127" y="809869"/>
              <a:chExt cx="685800" cy="666194"/>
            </a:xfrm>
          </p:grpSpPr>
          <p:cxnSp>
            <p:nvCxnSpPr>
              <p:cNvPr id="9" name="Straight Connector 8"/>
              <p:cNvCxnSpPr/>
              <p:nvPr/>
            </p:nvCxnSpPr>
            <p:spPr>
              <a:xfrm rot="10800000" flipV="1">
                <a:off x="773127" y="850033"/>
                <a:ext cx="602603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16200000" flipV="1">
                <a:off x="454672" y="1157608"/>
                <a:ext cx="636910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 rot="10800000">
                <a:off x="1376631" y="809869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D0D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lowchart: Alternate Process 11"/>
            <p:cNvSpPr/>
            <p:nvPr/>
          </p:nvSpPr>
          <p:spPr>
            <a:xfrm rot="10800000" flipH="1">
              <a:off x="304801" y="550393"/>
              <a:ext cx="1085345" cy="463363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72798" y="514350"/>
              <a:ext cx="957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Outer ear</a:t>
              </a:r>
            </a:p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(Pinna)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04800" y="2277130"/>
            <a:ext cx="3277965" cy="523220"/>
            <a:chOff x="304800" y="2277130"/>
            <a:chExt cx="3277965" cy="523220"/>
          </a:xfrm>
        </p:grpSpPr>
        <p:grpSp>
          <p:nvGrpSpPr>
            <p:cNvPr id="14" name="Group 13"/>
            <p:cNvGrpSpPr/>
            <p:nvPr/>
          </p:nvGrpSpPr>
          <p:grpSpPr>
            <a:xfrm rot="16200000">
              <a:off x="2525916" y="1478170"/>
              <a:ext cx="82296" cy="2031402"/>
              <a:chOff x="655285" y="408358"/>
              <a:chExt cx="82296" cy="2031402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 flipH="1">
                <a:off x="-286548" y="1456780"/>
                <a:ext cx="1965960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 rot="10800000">
                <a:off x="655285" y="40835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D0D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" name="Flowchart: Alternate Process 16"/>
            <p:cNvSpPr/>
            <p:nvPr/>
          </p:nvSpPr>
          <p:spPr>
            <a:xfrm rot="10800000" flipH="1">
              <a:off x="304800" y="2314317"/>
              <a:ext cx="1085345" cy="463363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0138" y="2277130"/>
              <a:ext cx="9749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>
                  <a:solidFill>
                    <a:prstClr val="black"/>
                  </a:solidFill>
                  <a:latin typeface="Book Antiqua" pitchFamily="18" charset="0"/>
                </a:rPr>
                <a:t>Auditory </a:t>
              </a:r>
              <a:endParaRPr lang="en-IN" sz="1400" b="1" kern="0" dirty="0" smtClean="0">
                <a:solidFill>
                  <a:prstClr val="black"/>
                </a:solidFill>
                <a:latin typeface="Book Antiqua" pitchFamily="18" charset="0"/>
              </a:endParaRPr>
            </a:p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canal</a:t>
              </a:r>
              <a:endParaRPr lang="en-IN" sz="14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4800" y="2628900"/>
            <a:ext cx="3520440" cy="1609070"/>
            <a:chOff x="304800" y="2628900"/>
            <a:chExt cx="3520440" cy="1609070"/>
          </a:xfrm>
        </p:grpSpPr>
        <p:grpSp>
          <p:nvGrpSpPr>
            <p:cNvPr id="19" name="Group 18"/>
            <p:cNvGrpSpPr/>
            <p:nvPr/>
          </p:nvGrpSpPr>
          <p:grpSpPr>
            <a:xfrm rot="16200000" flipH="1">
              <a:off x="1881411" y="1709676"/>
              <a:ext cx="1024605" cy="2863053"/>
              <a:chOff x="617181" y="-1063541"/>
              <a:chExt cx="1024605" cy="2863053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6200000">
                <a:off x="-314615" y="-122885"/>
                <a:ext cx="2854193" cy="990601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 rot="10800000">
                <a:off x="1559490" y="-1063541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D0D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lowchart: Alternate Process 21"/>
            <p:cNvSpPr/>
            <p:nvPr/>
          </p:nvSpPr>
          <p:spPr>
            <a:xfrm rot="10800000" flipH="1">
              <a:off x="304800" y="3729273"/>
              <a:ext cx="1085345" cy="463363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" y="3714750"/>
              <a:ext cx="1075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Tympanic cavity</a:t>
              </a:r>
              <a:endParaRPr lang="en-IN" sz="14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05228" y="2952750"/>
            <a:ext cx="947695" cy="1371832"/>
            <a:chOff x="3705228" y="2952750"/>
            <a:chExt cx="947695" cy="1371832"/>
          </a:xfrm>
        </p:grpSpPr>
        <p:grpSp>
          <p:nvGrpSpPr>
            <p:cNvPr id="27" name="Group 26"/>
            <p:cNvGrpSpPr/>
            <p:nvPr/>
          </p:nvGrpSpPr>
          <p:grpSpPr>
            <a:xfrm flipH="1" flipV="1">
              <a:off x="4080120" y="2952750"/>
              <a:ext cx="82296" cy="946767"/>
              <a:chOff x="655527" y="1162543"/>
              <a:chExt cx="82296" cy="53893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 flipV="1">
                <a:off x="696434" y="1178407"/>
                <a:ext cx="0" cy="523073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D0D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 rot="10800000">
                <a:off x="655527" y="1162543"/>
                <a:ext cx="82296" cy="4684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D0D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Flowchart: Alternate Process 29"/>
            <p:cNvSpPr/>
            <p:nvPr/>
          </p:nvSpPr>
          <p:spPr>
            <a:xfrm rot="10800000" flipH="1">
              <a:off x="3733801" y="4010025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05228" y="4016573"/>
              <a:ext cx="9476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Ear drum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08961" y="3562350"/>
            <a:ext cx="1906439" cy="523220"/>
            <a:chOff x="7008961" y="3562350"/>
            <a:chExt cx="1906439" cy="523220"/>
          </a:xfrm>
        </p:grpSpPr>
        <p:grpSp>
          <p:nvGrpSpPr>
            <p:cNvPr id="65" name="Group 64"/>
            <p:cNvGrpSpPr/>
            <p:nvPr/>
          </p:nvGrpSpPr>
          <p:grpSpPr>
            <a:xfrm rot="5400000" flipH="1">
              <a:off x="7326808" y="3380291"/>
              <a:ext cx="82296" cy="717990"/>
              <a:chOff x="655284" y="939587"/>
              <a:chExt cx="82296" cy="717990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 rot="5400000" flipH="1">
                <a:off x="376392" y="1337537"/>
                <a:ext cx="640080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 rot="10800000">
                <a:off x="655284" y="939587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8" name="Flowchart: Alternate Process 67"/>
            <p:cNvSpPr/>
            <p:nvPr/>
          </p:nvSpPr>
          <p:spPr>
            <a:xfrm rot="10800000" flipH="1">
              <a:off x="7830055" y="3565200"/>
              <a:ext cx="1085345" cy="509699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835067" y="3562350"/>
              <a:ext cx="107532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>
                  <a:solidFill>
                    <a:prstClr val="black"/>
                  </a:solidFill>
                  <a:latin typeface="Book Antiqua" pitchFamily="18" charset="0"/>
                </a:rPr>
                <a:t>Eustachian</a:t>
              </a:r>
            </a:p>
            <a:p>
              <a:pPr algn="ctr"/>
              <a:r>
                <a:rPr lang="en-IN" sz="1400" b="1" kern="0" dirty="0">
                  <a:solidFill>
                    <a:prstClr val="black"/>
                  </a:solidFill>
                  <a:latin typeface="Book Antiqua" pitchFamily="18" charset="0"/>
                </a:rPr>
                <a:t>tube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15000" y="2166935"/>
            <a:ext cx="2133365" cy="315704"/>
            <a:chOff x="5914466" y="2166935"/>
            <a:chExt cx="2133365" cy="315704"/>
          </a:xfrm>
        </p:grpSpPr>
        <p:grpSp>
          <p:nvGrpSpPr>
            <p:cNvPr id="70" name="Group 69"/>
            <p:cNvGrpSpPr/>
            <p:nvPr/>
          </p:nvGrpSpPr>
          <p:grpSpPr>
            <a:xfrm rot="5400000" flipH="1">
              <a:off x="6451091" y="1730326"/>
              <a:ext cx="82296" cy="1155545"/>
              <a:chOff x="655285" y="408358"/>
              <a:chExt cx="82296" cy="1155545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rot="5400000" flipH="1">
                <a:off x="151379" y="1018851"/>
                <a:ext cx="1090105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Oval 71"/>
              <p:cNvSpPr/>
              <p:nvPr/>
            </p:nvSpPr>
            <p:spPr>
              <a:xfrm rot="10800000">
                <a:off x="655285" y="408358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Flowchart: Alternate Process 72"/>
            <p:cNvSpPr/>
            <p:nvPr/>
          </p:nvSpPr>
          <p:spPr>
            <a:xfrm rot="10800000" flipH="1">
              <a:off x="7169150" y="2166935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199584" y="2174862"/>
              <a:ext cx="8418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>
                  <a:solidFill>
                    <a:prstClr val="black"/>
                  </a:solidFill>
                  <a:latin typeface="Book Antiqua" pitchFamily="18" charset="0"/>
                </a:rPr>
                <a:t>Cochlea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845050" y="1538171"/>
            <a:ext cx="2110581" cy="1097079"/>
            <a:chOff x="4845050" y="1538171"/>
            <a:chExt cx="2110581" cy="1097079"/>
          </a:xfrm>
        </p:grpSpPr>
        <p:grpSp>
          <p:nvGrpSpPr>
            <p:cNvPr id="47" name="Group 46"/>
            <p:cNvGrpSpPr/>
            <p:nvPr/>
          </p:nvGrpSpPr>
          <p:grpSpPr>
            <a:xfrm rot="10800000" flipV="1">
              <a:off x="4845050" y="1656453"/>
              <a:ext cx="1151712" cy="978797"/>
              <a:chOff x="15115" y="1423295"/>
              <a:chExt cx="1151712" cy="978797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 flipH="1">
                <a:off x="56263" y="1469952"/>
                <a:ext cx="457200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10800000">
                <a:off x="506427" y="1462292"/>
                <a:ext cx="660400" cy="93980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 rot="10800000">
                <a:off x="15115" y="1423295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Flowchart: Alternate Process 57"/>
            <p:cNvSpPr/>
            <p:nvPr/>
          </p:nvSpPr>
          <p:spPr>
            <a:xfrm rot="10800000" flipH="1">
              <a:off x="6076950" y="1538171"/>
              <a:ext cx="878681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141984" y="1544951"/>
              <a:ext cx="721672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Stapes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189994" y="753340"/>
            <a:ext cx="2736248" cy="803880"/>
            <a:chOff x="5189994" y="753340"/>
            <a:chExt cx="2736248" cy="803880"/>
          </a:xfrm>
        </p:grpSpPr>
        <p:grpSp>
          <p:nvGrpSpPr>
            <p:cNvPr id="51" name="Group 50"/>
            <p:cNvGrpSpPr/>
            <p:nvPr/>
          </p:nvGrpSpPr>
          <p:grpSpPr>
            <a:xfrm rot="10800000" flipV="1">
              <a:off x="5189994" y="872437"/>
              <a:ext cx="666039" cy="684783"/>
              <a:chOff x="462666" y="1150392"/>
              <a:chExt cx="666039" cy="684783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H="1">
                <a:off x="475363" y="1190552"/>
                <a:ext cx="457200" cy="0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0800000">
                <a:off x="925527" y="1176543"/>
                <a:ext cx="203178" cy="658632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 rot="10800000">
                <a:off x="462666" y="1150392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Flowchart: Alternate Process 59"/>
            <p:cNvSpPr/>
            <p:nvPr/>
          </p:nvSpPr>
          <p:spPr>
            <a:xfrm rot="10800000" flipH="1">
              <a:off x="5945080" y="753340"/>
              <a:ext cx="1981162" cy="314557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930900" y="756730"/>
              <a:ext cx="19431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Semi – circular canals</a:t>
              </a:r>
              <a:endParaRPr lang="en-IN" sz="16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24300" y="295275"/>
            <a:ext cx="1431255" cy="1576503"/>
            <a:chOff x="3924300" y="295275"/>
            <a:chExt cx="1431255" cy="1576503"/>
          </a:xfrm>
        </p:grpSpPr>
        <p:grpSp>
          <p:nvGrpSpPr>
            <p:cNvPr id="55" name="Group 54"/>
            <p:cNvGrpSpPr/>
            <p:nvPr/>
          </p:nvGrpSpPr>
          <p:grpSpPr>
            <a:xfrm rot="10800000" flipH="1" flipV="1">
              <a:off x="4991100" y="901151"/>
              <a:ext cx="82296" cy="970627"/>
              <a:chOff x="884379" y="1135736"/>
              <a:chExt cx="82296" cy="970627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rot="10800000" flipH="1">
                <a:off x="925527" y="1187087"/>
                <a:ext cx="0" cy="919276"/>
              </a:xfrm>
              <a:prstGeom prst="line">
                <a:avLst/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>
              <a:xfrm rot="10800000">
                <a:off x="884379" y="1135736"/>
                <a:ext cx="82296" cy="8229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FF0000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Flowchart: Alternate Process 61"/>
            <p:cNvSpPr/>
            <p:nvPr/>
          </p:nvSpPr>
          <p:spPr>
            <a:xfrm rot="10800000" flipH="1">
              <a:off x="3967768" y="295275"/>
              <a:ext cx="1313268" cy="509699"/>
            </a:xfrm>
            <a:prstGeom prst="flowChartAlternateProcess">
              <a:avLst/>
            </a:prstGeom>
            <a:solidFill>
              <a:srgbClr val="FFFF00">
                <a:alpha val="70000"/>
              </a:srgbClr>
            </a:solidFill>
            <a:ln w="19050">
              <a:solidFill>
                <a:srgbClr val="0000FF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924300" y="304800"/>
              <a:ext cx="14312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 b="1" kern="0" dirty="0" smtClean="0">
                  <a:solidFill>
                    <a:prstClr val="black"/>
                  </a:solidFill>
                  <a:latin typeface="Book Antiqua" pitchFamily="18" charset="0"/>
                </a:rPr>
                <a:t>Chain of three bones</a:t>
              </a:r>
              <a:endParaRPr lang="en-IN" sz="1400" b="1" kern="0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807668" y="8306023"/>
            <a:ext cx="2050171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Outer ear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817973" y="8829786"/>
            <a:ext cx="2027077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Copperplate Gothic Bold" pitchFamily="34" charset="0"/>
              </a:defRPr>
            </a:lvl1pPr>
          </a:lstStyle>
          <a:p>
            <a:r>
              <a:rPr lang="en-US" dirty="0">
                <a:ln>
                  <a:solidFill>
                    <a:prstClr val="black"/>
                  </a:solidFill>
                </a:ln>
              </a:rPr>
              <a:t>Middle ear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817973" y="9353550"/>
            <a:ext cx="2027077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Copperplate Gothic Bold" pitchFamily="34" charset="0"/>
              </a:defRPr>
            </a:lvl1pPr>
          </a:lstStyle>
          <a:p>
            <a:r>
              <a:rPr lang="en-US" dirty="0">
                <a:ln>
                  <a:solidFill>
                    <a:prstClr val="black"/>
                  </a:solidFill>
                </a:ln>
              </a:rPr>
              <a:t>Inner ear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605622" y="133350"/>
            <a:ext cx="3233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glow>
                    <a:prstClr val="black"/>
                  </a:glow>
                </a:effectLst>
                <a:latin typeface="Copperplate Gothic Bold" pitchFamily="34" charset="0"/>
              </a:rPr>
              <a:t>human ear</a:t>
            </a:r>
          </a:p>
        </p:txBody>
      </p:sp>
    </p:spTree>
    <p:extLst>
      <p:ext uri="{BB962C8B-B14F-4D97-AF65-F5344CB8AC3E}">
        <p14:creationId xmlns:p14="http://schemas.microsoft.com/office/powerpoint/2010/main" val="5585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 descr="D:\d drive\MJ WORK\Pooja mam (physics)\CBSE(VIII) Physics\Sound\Raw\sign+up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Isosceles Triangle 8"/>
          <p:cNvSpPr/>
          <p:nvPr/>
        </p:nvSpPr>
        <p:spPr>
          <a:xfrm>
            <a:off x="2806700" y="2805430"/>
            <a:ext cx="4289358" cy="616062"/>
          </a:xfrm>
          <a:prstGeom prst="rect">
            <a:avLst/>
          </a:prstGeom>
          <a:solidFill>
            <a:srgbClr val="9933FF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8"/>
          <p:cNvSpPr/>
          <p:nvPr/>
        </p:nvSpPr>
        <p:spPr>
          <a:xfrm>
            <a:off x="2792479" y="4171950"/>
            <a:ext cx="4289358" cy="616062"/>
          </a:xfrm>
          <a:prstGeom prst="rect">
            <a:avLst/>
          </a:prstGeom>
          <a:solidFill>
            <a:srgbClr val="CC0099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Isosceles Triangle 8"/>
          <p:cNvSpPr/>
          <p:nvPr/>
        </p:nvSpPr>
        <p:spPr>
          <a:xfrm>
            <a:off x="539750" y="3609259"/>
            <a:ext cx="1739902" cy="325228"/>
          </a:xfrm>
          <a:prstGeom prst="rect">
            <a:avLst/>
          </a:prstGeom>
          <a:solidFill>
            <a:srgbClr val="CC0099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8"/>
          <p:cNvSpPr/>
          <p:nvPr/>
        </p:nvSpPr>
        <p:spPr>
          <a:xfrm>
            <a:off x="2797242" y="3489325"/>
            <a:ext cx="4289358" cy="616062"/>
          </a:xfrm>
          <a:prstGeom prst="rect">
            <a:avLst/>
          </a:prstGeom>
          <a:solidFill>
            <a:srgbClr val="00B0F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Isosceles Triangle 8"/>
          <p:cNvSpPr/>
          <p:nvPr/>
        </p:nvSpPr>
        <p:spPr>
          <a:xfrm>
            <a:off x="538162" y="2933043"/>
            <a:ext cx="1741489" cy="325228"/>
          </a:xfrm>
          <a:prstGeom prst="rect">
            <a:avLst/>
          </a:prstGeom>
          <a:solidFill>
            <a:srgbClr val="00B0F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800" y="281285"/>
            <a:ext cx="457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33CC"/>
                </a:solidFill>
                <a:latin typeface="Comic Sans MS" pitchFamily="66" charset="0"/>
              </a:rPr>
              <a:t>Match the columns</a:t>
            </a:r>
            <a:endParaRPr lang="en-US" sz="2400" b="1" dirty="0">
              <a:solidFill>
                <a:srgbClr val="0033CC"/>
              </a:solidFill>
              <a:latin typeface="Comic Sans MS" pitchFamily="66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48728"/>
              </p:ext>
            </p:extLst>
          </p:nvPr>
        </p:nvGraphicFramePr>
        <p:xfrm>
          <a:off x="533400" y="984250"/>
          <a:ext cx="6705600" cy="384047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2090"/>
                <a:gridCol w="4443510"/>
              </a:tblGrid>
              <a:tr h="419353">
                <a:tc>
                  <a:txBody>
                    <a:bodyPr/>
                    <a:lstStyle/>
                    <a:p>
                      <a:pPr algn="ctr"/>
                      <a:endParaRPr lang="en-IN" sz="1800" b="1" i="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i="0" baseline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algn="l"/>
                      <a:endParaRPr lang="en-IN" sz="1800" b="1" i="0" baseline="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1963" indent="-461963" algn="l"/>
                      <a:endParaRPr lang="en-US" sz="1800" b="1" i="0" baseline="0" dirty="0" smtClean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algn="l"/>
                      <a:endParaRPr lang="en-IN" sz="1800" b="1" i="0" baseline="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1963" indent="-461963" algn="l"/>
                      <a:endParaRPr lang="en-US" sz="1800" b="1" i="0" baseline="0" dirty="0" smtClean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algn="l"/>
                      <a:endParaRPr lang="en-IN" sz="1800" b="1" i="0" baseline="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1963" indent="-461963" algn="l"/>
                      <a:endParaRPr lang="en-US" sz="1800" b="1" i="0" baseline="0" dirty="0" smtClean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algn="l"/>
                      <a:endParaRPr lang="en-IN" sz="1800" b="1" i="0" baseline="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1963" indent="-461963" algn="l"/>
                      <a:endParaRPr lang="en-US" sz="1800" b="1" i="0" baseline="0" dirty="0" smtClean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4225">
                <a:tc>
                  <a:txBody>
                    <a:bodyPr/>
                    <a:lstStyle/>
                    <a:p>
                      <a:pPr algn="l"/>
                      <a:endParaRPr lang="en-IN" sz="1800" b="1" i="0" baseline="0" dirty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61963" indent="-461963" algn="l"/>
                      <a:endParaRPr lang="en-US" sz="1800" b="1" i="0" baseline="0" dirty="0" smtClean="0">
                        <a:solidFill>
                          <a:srgbClr val="002060"/>
                        </a:solidFill>
                        <a:latin typeface="+mj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947262" y="996950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ln w="12700">
                  <a:solidFill>
                    <a:prstClr val="black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Column 1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4616" y="996950"/>
            <a:ext cx="1282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000" b="1" dirty="0">
                <a:ln w="12700">
                  <a:solidFill>
                    <a:prstClr val="black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Column </a:t>
            </a:r>
            <a:r>
              <a:rPr lang="en-IN" sz="2000" b="1" dirty="0" smtClean="0">
                <a:ln w="12700">
                  <a:solidFill>
                    <a:prstClr val="black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2</a:t>
            </a:r>
            <a:endParaRPr lang="en-IN" sz="2000" b="1" dirty="0">
              <a:ln w="12700">
                <a:solidFill>
                  <a:prstClr val="black"/>
                </a:solidFill>
              </a:ln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Isosceles Triangle 8"/>
          <p:cNvSpPr/>
          <p:nvPr/>
        </p:nvSpPr>
        <p:spPr>
          <a:xfrm>
            <a:off x="538163" y="1570903"/>
            <a:ext cx="1741488" cy="325228"/>
          </a:xfrm>
          <a:prstGeom prst="rect">
            <a:avLst/>
          </a:prstGeom>
          <a:solidFill>
            <a:srgbClr val="FFFF0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6100" y="1533462"/>
            <a:ext cx="785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IN" sz="2000" b="1" dirty="0" smtClean="0">
                <a:solidFill>
                  <a:prstClr val="black"/>
                </a:solidFill>
              </a:rPr>
              <a:t>Pinna</a:t>
            </a:r>
          </a:p>
        </p:txBody>
      </p:sp>
      <p:sp>
        <p:nvSpPr>
          <p:cNvPr id="23" name="Isosceles Triangle 8"/>
          <p:cNvSpPr/>
          <p:nvPr/>
        </p:nvSpPr>
        <p:spPr>
          <a:xfrm>
            <a:off x="2797242" y="1428750"/>
            <a:ext cx="4289358" cy="616062"/>
          </a:xfrm>
          <a:prstGeom prst="rect">
            <a:avLst/>
          </a:prstGeom>
          <a:solidFill>
            <a:srgbClr val="FF000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Isosceles Triangle 8"/>
          <p:cNvSpPr/>
          <p:nvPr/>
        </p:nvSpPr>
        <p:spPr>
          <a:xfrm>
            <a:off x="538162" y="2266229"/>
            <a:ext cx="1741489" cy="325228"/>
          </a:xfrm>
          <a:prstGeom prst="rect">
            <a:avLst/>
          </a:prstGeom>
          <a:solidFill>
            <a:srgbClr val="FF000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100" y="2228788"/>
            <a:ext cx="1181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IN" sz="2000" b="1" dirty="0">
                <a:solidFill>
                  <a:prstClr val="black"/>
                </a:solidFill>
              </a:rPr>
              <a:t>Ear </a:t>
            </a:r>
            <a:r>
              <a:rPr lang="en-IN" sz="2000" b="1" dirty="0" smtClean="0">
                <a:solidFill>
                  <a:prstClr val="black"/>
                </a:solidFill>
              </a:rPr>
              <a:t>Drum</a:t>
            </a:r>
            <a:endParaRPr lang="en-IN" sz="2000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100" y="2895602"/>
            <a:ext cx="1784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IN" sz="2000" b="1" dirty="0">
                <a:solidFill>
                  <a:prstClr val="black"/>
                </a:solidFill>
              </a:rPr>
              <a:t>Auditory </a:t>
            </a:r>
            <a:r>
              <a:rPr lang="en-IN" sz="2000" b="1" dirty="0" smtClean="0">
                <a:solidFill>
                  <a:prstClr val="black"/>
                </a:solidFill>
              </a:rPr>
              <a:t>nerve</a:t>
            </a:r>
            <a:endParaRPr lang="en-IN" sz="2000" b="1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100" y="3571818"/>
            <a:ext cx="1733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IN" sz="2000" b="1" dirty="0" smtClean="0">
                <a:solidFill>
                  <a:prstClr val="black"/>
                </a:solidFill>
              </a:rPr>
              <a:t>Auditory canal</a:t>
            </a:r>
            <a:endParaRPr lang="en-IN" sz="2000" b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94000" y="1390650"/>
            <a:ext cx="444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1" dirty="0">
                <a:solidFill>
                  <a:prstClr val="black"/>
                </a:solidFill>
              </a:rPr>
              <a:t>At the end of auditory canal there is a thin membrane.</a:t>
            </a:r>
          </a:p>
        </p:txBody>
      </p:sp>
      <p:sp>
        <p:nvSpPr>
          <p:cNvPr id="21" name="Isosceles Triangle 8"/>
          <p:cNvSpPr/>
          <p:nvPr/>
        </p:nvSpPr>
        <p:spPr>
          <a:xfrm>
            <a:off x="2806699" y="2273397"/>
            <a:ext cx="4275137" cy="325228"/>
          </a:xfrm>
          <a:prstGeom prst="rect">
            <a:avLst/>
          </a:prstGeom>
          <a:solidFill>
            <a:srgbClr val="FFFF00">
              <a:alpha val="65000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94000" y="2226431"/>
            <a:ext cx="398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1" dirty="0">
                <a:solidFill>
                  <a:prstClr val="black"/>
                </a:solidFill>
              </a:rPr>
              <a:t>The outer ear is called pinna.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94000" y="2778264"/>
            <a:ext cx="444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1" dirty="0">
                <a:solidFill>
                  <a:prstClr val="black"/>
                </a:solidFill>
              </a:rPr>
              <a:t>It converts the pressure variations into electrical signals.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94000" y="3464064"/>
            <a:ext cx="444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1" dirty="0">
                <a:solidFill>
                  <a:prstClr val="black"/>
                </a:solidFill>
              </a:rPr>
              <a:t>It sends the electrical signals to the brain.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94000" y="4124464"/>
            <a:ext cx="444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000" b="1" dirty="0">
                <a:solidFill>
                  <a:prstClr val="black"/>
                </a:solidFill>
              </a:rPr>
              <a:t>The collected sound passes through auditory canal.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8" name="Isosceles Triangle 8"/>
          <p:cNvSpPr/>
          <p:nvPr/>
        </p:nvSpPr>
        <p:spPr>
          <a:xfrm>
            <a:off x="527050" y="4342681"/>
            <a:ext cx="1739902" cy="325228"/>
          </a:xfrm>
          <a:prstGeom prst="rect">
            <a:avLst/>
          </a:prstGeom>
          <a:solidFill>
            <a:srgbClr val="9933FF">
              <a:alpha val="64706"/>
            </a:srgbClr>
          </a:solidFill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6100" y="4305240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ctr"/>
            <a:r>
              <a:rPr lang="en-IN" sz="2000" b="1" dirty="0" smtClean="0">
                <a:solidFill>
                  <a:prstClr val="black"/>
                </a:solidFill>
              </a:rPr>
              <a:t>Cochlea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07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autoRev="1" fill="hold" grpId="1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6" grpId="0" animBg="1"/>
      <p:bldP spid="26" grpId="1" animBg="1"/>
      <p:bldP spid="27" grpId="0" animBg="1"/>
      <p:bldP spid="27" grpId="1" animBg="1"/>
      <p:bldP spid="24" grpId="0" animBg="1"/>
      <p:bldP spid="24" grpId="1" animBg="1"/>
      <p:bldP spid="25" grpId="0" animBg="1"/>
      <p:bldP spid="25" grpId="1" animBg="1"/>
      <p:bldP spid="6" grpId="0"/>
      <p:bldP spid="6" grpId="1"/>
      <p:bldP spid="8" grpId="0"/>
      <p:bldP spid="9" grpId="0"/>
      <p:bldP spid="20" grpId="0" animBg="1"/>
      <p:bldP spid="20" grpId="1" animBg="1"/>
      <p:bldP spid="10" grpId="0"/>
      <p:bldP spid="23" grpId="0" animBg="1"/>
      <p:bldP spid="23" grpId="1" animBg="1"/>
      <p:bldP spid="22" grpId="0" animBg="1"/>
      <p:bldP spid="22" grpId="1" animBg="1"/>
      <p:bldP spid="11" grpId="0"/>
      <p:bldP spid="12" grpId="0"/>
      <p:bldP spid="13" grpId="0"/>
      <p:bldP spid="15" grpId="0"/>
      <p:bldP spid="21" grpId="0" animBg="1"/>
      <p:bldP spid="21" grpId="1" animBg="1"/>
      <p:bldP spid="16" grpId="0"/>
      <p:bldP spid="17" grpId="0"/>
      <p:bldP spid="18" grpId="0"/>
      <p:bldP spid="19" grpId="0"/>
      <p:bldP spid="28" grpId="0" animBg="1"/>
      <p:bldP spid="28" grpId="1" animBg="1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- 16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6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d drive\MJ WORK\Pooja mam (physics)\State board\9th state board\Sound\Table 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77412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198120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131741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282282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432823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83364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33905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84446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34987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85528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36069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661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37151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87692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8233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88774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39315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89856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40397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90938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41479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9202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42561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93102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43643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94184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44725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895266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45807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96348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46889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9743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47971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98512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49053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99594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250135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00676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551217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01758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52299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00284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153400" y="1256545"/>
            <a:ext cx="0" cy="1127914"/>
          </a:xfrm>
          <a:prstGeom prst="line">
            <a:avLst/>
          </a:prstGeom>
          <a:ln w="5715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98120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131741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282282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432823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583364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33905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884446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34987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185528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336069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48661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637151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787692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938233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088774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39315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89856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40397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690938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41479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99202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2561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93102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443643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594184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744725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895266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45807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196348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346889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49743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647971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798512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949053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099594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250135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400676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551217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701758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852299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00284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153400" y="2878250"/>
            <a:ext cx="0" cy="1127914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bevel/>
          </a:ln>
          <a:effectLst>
            <a:glow rad="63500">
              <a:srgbClr val="FF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3350" y="1181360"/>
            <a:ext cx="6696711" cy="138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1816" y="2760349"/>
            <a:ext cx="6696711" cy="1339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358929" y="590550"/>
            <a:ext cx="301236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 Antiqua" pitchFamily="18" charset="0"/>
                <a:cs typeface="Narkisim" pitchFamily="34" charset="-79"/>
              </a:rPr>
              <a:t>Effect of sound on density </a:t>
            </a:r>
            <a:endParaRPr lang="en-US" b="1" dirty="0">
              <a:solidFill>
                <a:prstClr val="black"/>
              </a:solidFill>
              <a:latin typeface="Book Antiqua" pitchFamily="18" charset="0"/>
              <a:cs typeface="Narkisim" pitchFamily="34" charset="-79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381000" y="1232169"/>
            <a:ext cx="1032925" cy="1032925"/>
            <a:chOff x="-740226" y="8450165"/>
            <a:chExt cx="1032925" cy="1032925"/>
          </a:xfrm>
        </p:grpSpPr>
        <p:pic>
          <p:nvPicPr>
            <p:cNvPr id="93" name="Picture 7" descr="D:\d drive\MJ WORK\Pooja mam (physics)\State board\9th state board\Sound\stereoSpeaker.gif"/>
            <p:cNvPicPr>
              <a:picLocks noChangeAspect="1" noChangeArrowheads="1" noCrop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0226" y="8450165"/>
              <a:ext cx="1032925" cy="103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Oval 93"/>
            <p:cNvSpPr/>
            <p:nvPr/>
          </p:nvSpPr>
          <p:spPr>
            <a:xfrm>
              <a:off x="-665375" y="8480673"/>
              <a:ext cx="849890" cy="949877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0313"/>
            <a:ext cx="103028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6" name="Group 95"/>
          <p:cNvGrpSpPr/>
          <p:nvPr/>
        </p:nvGrpSpPr>
        <p:grpSpPr>
          <a:xfrm>
            <a:off x="381000" y="2954606"/>
            <a:ext cx="1032925" cy="1032925"/>
            <a:chOff x="-740226" y="8450165"/>
            <a:chExt cx="1032925" cy="1032925"/>
          </a:xfrm>
        </p:grpSpPr>
        <p:pic>
          <p:nvPicPr>
            <p:cNvPr id="97" name="Picture 7" descr="D:\d drive\MJ WORK\Pooja mam (physics)\State board\9th state board\Sound\stereoSpeaker.gif"/>
            <p:cNvPicPr>
              <a:picLocks noChangeAspect="1" noChangeArrowheads="1" noCrop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40226" y="8450165"/>
              <a:ext cx="1032925" cy="103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Oval 97"/>
            <p:cNvSpPr/>
            <p:nvPr/>
          </p:nvSpPr>
          <p:spPr>
            <a:xfrm>
              <a:off x="-665375" y="8480673"/>
              <a:ext cx="849890" cy="949877"/>
            </a:xfrm>
            <a:prstGeom prst="ellipse">
              <a:avLst/>
            </a:prstGeom>
            <a:noFill/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52750"/>
            <a:ext cx="103028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2" name="Group 101"/>
          <p:cNvGrpSpPr/>
          <p:nvPr/>
        </p:nvGrpSpPr>
        <p:grpSpPr>
          <a:xfrm>
            <a:off x="2773564" y="1086842"/>
            <a:ext cx="4922636" cy="0"/>
            <a:chOff x="3080204" y="1086842"/>
            <a:chExt cx="4922636" cy="0"/>
          </a:xfrm>
        </p:grpSpPr>
        <p:cxnSp>
          <p:nvCxnSpPr>
            <p:cNvPr id="103" name="Straight Arrow Connector 102"/>
            <p:cNvCxnSpPr/>
            <p:nvPr/>
          </p:nvCxnSpPr>
          <p:spPr>
            <a:xfrm>
              <a:off x="3080204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4581076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6081948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7582820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2057400" y="1086842"/>
            <a:ext cx="4873382" cy="0"/>
            <a:chOff x="2376753" y="1086842"/>
            <a:chExt cx="4873382" cy="0"/>
          </a:xfrm>
        </p:grpSpPr>
        <p:cxnSp>
          <p:nvCxnSpPr>
            <p:cNvPr id="108" name="Straight Arrow Connector 107"/>
            <p:cNvCxnSpPr/>
            <p:nvPr/>
          </p:nvCxnSpPr>
          <p:spPr>
            <a:xfrm flipH="1">
              <a:off x="2376753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3819295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5324705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6830115" y="1086842"/>
              <a:ext cx="420020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2897665" y="4183618"/>
            <a:ext cx="4785127" cy="369332"/>
            <a:chOff x="3139673" y="4009166"/>
            <a:chExt cx="4785127" cy="369332"/>
          </a:xfrm>
          <a:solidFill>
            <a:srgbClr val="0000FF"/>
          </a:solidFill>
        </p:grpSpPr>
        <p:sp>
          <p:nvSpPr>
            <p:cNvPr id="113" name="TextBox 112"/>
            <p:cNvSpPr txBox="1"/>
            <p:nvPr/>
          </p:nvSpPr>
          <p:spPr>
            <a:xfrm>
              <a:off x="3139673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634355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129037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623718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133600" y="4177907"/>
            <a:ext cx="4785127" cy="369332"/>
            <a:chOff x="3139673" y="4009166"/>
            <a:chExt cx="4785127" cy="369332"/>
          </a:xfrm>
          <a:solidFill>
            <a:srgbClr val="FF0000"/>
          </a:solidFill>
        </p:grpSpPr>
        <p:sp>
          <p:nvSpPr>
            <p:cNvPr id="118" name="TextBox 117"/>
            <p:cNvSpPr txBox="1"/>
            <p:nvPr/>
          </p:nvSpPr>
          <p:spPr>
            <a:xfrm>
              <a:off x="3139673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634355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29037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623718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358929" y="2388151"/>
            <a:ext cx="307007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 Antiqua" pitchFamily="18" charset="0"/>
                <a:cs typeface="Narkisim" pitchFamily="34" charset="-79"/>
              </a:rPr>
              <a:t>Effect of sound on pressure</a:t>
            </a:r>
            <a:endParaRPr lang="en-US" b="1" dirty="0">
              <a:solidFill>
                <a:prstClr val="black"/>
              </a:solidFill>
              <a:latin typeface="Book Antiqua" pitchFamily="18" charset="0"/>
              <a:cs typeface="Narkisim" pitchFamily="34" charset="-79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2834873" y="2425061"/>
            <a:ext cx="4785127" cy="369332"/>
            <a:chOff x="3139673" y="4009166"/>
            <a:chExt cx="4785127" cy="369332"/>
          </a:xfrm>
          <a:solidFill>
            <a:srgbClr val="0000FF"/>
          </a:solidFill>
        </p:grpSpPr>
        <p:sp>
          <p:nvSpPr>
            <p:cNvPr id="124" name="TextBox 123"/>
            <p:cNvSpPr txBox="1"/>
            <p:nvPr/>
          </p:nvSpPr>
          <p:spPr>
            <a:xfrm>
              <a:off x="3139673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634355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129037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623718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070808" y="2419350"/>
            <a:ext cx="4785127" cy="369332"/>
            <a:chOff x="3139673" y="4009166"/>
            <a:chExt cx="4785127" cy="369332"/>
          </a:xfrm>
          <a:solidFill>
            <a:srgbClr val="FF0000"/>
          </a:solidFill>
        </p:grpSpPr>
        <p:sp>
          <p:nvSpPr>
            <p:cNvPr id="129" name="TextBox 128"/>
            <p:cNvSpPr txBox="1"/>
            <p:nvPr/>
          </p:nvSpPr>
          <p:spPr>
            <a:xfrm>
              <a:off x="3139673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634355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129037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623718" y="4009166"/>
              <a:ext cx="30108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</a:t>
              </a:r>
              <a:endParaRPr lang="en-US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5" t="53737" r="9253" b="29768"/>
          <a:stretch/>
        </p:blipFill>
        <p:spPr bwMode="auto">
          <a:xfrm>
            <a:off x="1750152" y="2770699"/>
            <a:ext cx="6581484" cy="132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TextBox 132"/>
          <p:cNvSpPr txBox="1"/>
          <p:nvPr/>
        </p:nvSpPr>
        <p:spPr>
          <a:xfrm>
            <a:off x="4353573" y="3017856"/>
            <a:ext cx="1421735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Compression</a:t>
            </a:r>
            <a:endParaRPr lang="en-US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442608" y="3072875"/>
            <a:ext cx="132388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Rarefaction</a:t>
            </a:r>
            <a:endParaRPr lang="en-US" b="1" i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5" name="Rounded Rectangular Callout 134"/>
          <p:cNvSpPr/>
          <p:nvPr/>
        </p:nvSpPr>
        <p:spPr>
          <a:xfrm>
            <a:off x="6110899" y="2113868"/>
            <a:ext cx="1977390" cy="610963"/>
          </a:xfrm>
          <a:prstGeom prst="wedgeRoundRectCallout">
            <a:avLst>
              <a:gd name="adj1" fmla="val -67855"/>
              <a:gd name="adj2" fmla="val 104028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Region of  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</a:rPr>
              <a:t>HIGH DENSITY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>
          <a:xfrm>
            <a:off x="6110899" y="2113868"/>
            <a:ext cx="1977390" cy="610963"/>
          </a:xfrm>
          <a:prstGeom prst="wedgeRoundRectCallout">
            <a:avLst>
              <a:gd name="adj1" fmla="val -67855"/>
              <a:gd name="adj2" fmla="val 104028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Region of  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</a:rPr>
              <a:t>LOW DENSITY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37" name="Rounded Rectangular Callout 136"/>
          <p:cNvSpPr/>
          <p:nvPr/>
        </p:nvSpPr>
        <p:spPr>
          <a:xfrm>
            <a:off x="6647971" y="2609727"/>
            <a:ext cx="1977390" cy="610963"/>
          </a:xfrm>
          <a:prstGeom prst="wedgeRoundRectCallout">
            <a:avLst>
              <a:gd name="adj1" fmla="val -56111"/>
              <a:gd name="adj2" fmla="val -88399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Equidistant particles of air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38" name="Rounded Rectangular Callout 137"/>
          <p:cNvSpPr/>
          <p:nvPr/>
        </p:nvSpPr>
        <p:spPr>
          <a:xfrm>
            <a:off x="6720772" y="1907072"/>
            <a:ext cx="1813628" cy="610963"/>
          </a:xfrm>
          <a:prstGeom prst="wedgeRoundRectCallout">
            <a:avLst>
              <a:gd name="adj1" fmla="val -52441"/>
              <a:gd name="adj2" fmla="val 101652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Equidistant layers of air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39" name="Rounded Rectangular Callout 138"/>
          <p:cNvSpPr/>
          <p:nvPr/>
        </p:nvSpPr>
        <p:spPr>
          <a:xfrm>
            <a:off x="6094350" y="2628301"/>
            <a:ext cx="1648753" cy="610963"/>
          </a:xfrm>
          <a:prstGeom prst="wedgeRoundRectCallout">
            <a:avLst>
              <a:gd name="adj1" fmla="val -52441"/>
              <a:gd name="adj2" fmla="val 101652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</a:rPr>
              <a:t>High pressure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region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140" name="Rounded Rectangular Callout 139"/>
          <p:cNvSpPr/>
          <p:nvPr/>
        </p:nvSpPr>
        <p:spPr>
          <a:xfrm>
            <a:off x="3679766" y="2322819"/>
            <a:ext cx="1498866" cy="610963"/>
          </a:xfrm>
          <a:prstGeom prst="wedgeRoundRectCallout">
            <a:avLst>
              <a:gd name="adj1" fmla="val 51597"/>
              <a:gd name="adj2" fmla="val 104028"/>
              <a:gd name="adj3" fmla="val 16667"/>
            </a:avLst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  <a:latin typeface="Book Antiqua" pitchFamily="18" charset="0"/>
              </a:rPr>
              <a:t>Low pressure </a:t>
            </a:r>
            <a:r>
              <a:rPr lang="en-US" sz="1600" b="1" dirty="0" smtClean="0">
                <a:solidFill>
                  <a:prstClr val="black"/>
                </a:solidFill>
                <a:latin typeface="Book Antiqua" pitchFamily="18" charset="0"/>
              </a:rPr>
              <a:t>region</a:t>
            </a:r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6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3" presetClass="path" presetSubtype="0" repeatCount="7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3" presetClass="path" presetSubtype="0" repeatCount="7000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1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3" presetClass="path" presetSubtype="0" repeatCount="7000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1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3" presetClass="path" presetSubtype="0" repeatCount="700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1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3" presetClass="path" presetSubtype="0" repeatCount="700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3" presetClass="path" presetSubtype="0" repeatCount="700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3" presetClass="path" presetSubtype="0" repeatCount="7000" accel="50000" de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3" presetClass="path" presetSubtype="0" repeatCount="7000" accel="50000" decel="5000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3" presetClass="path" presetSubtype="0" repeatCount="7000" accel="50000" decel="5000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3" presetClass="path" presetSubtype="0" repeatCount="7000" accel="50000" decel="50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3" presetClass="path" presetSubtype="0" repeatCount="700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3" presetClass="path" presetSubtype="0" repeatCount="7000" accel="50000" decel="5000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3" presetClass="path" presetSubtype="0" repeatCount="7000" accel="50000" decel="5000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1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63" presetClass="path" presetSubtype="0" repeatCount="7000" accel="50000" decel="5000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63" presetClass="path" presetSubtype="0" repeatCount="7000" accel="50000" decel="5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3" presetClass="path" presetSubtype="0" repeatCount="7000" accel="50000" decel="5000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1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3" presetClass="path" presetSubtype="0" repeatCount="7000" accel="50000" decel="5000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1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3" presetClass="path" presetSubtype="0" repeatCount="7000" accel="50000" decel="5000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1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3" presetClass="path" presetSubtype="0" repeatCount="7000" accel="50000" decel="50000" autoRev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3" presetClass="path" presetSubtype="0" repeatCount="7000" accel="50000" decel="5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3" presetClass="path" presetSubtype="0" repeatCount="7000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1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3" presetClass="path" presetSubtype="0" repeatCount="7000" accel="50000" decel="5000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3" presetClass="path" presetSubtype="0" repeatCount="700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19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3" presetClass="path" presetSubtype="0" repeatCount="7000" accel="50000" decel="50000" autoRev="1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repeatCount="700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3" presetClass="path" presetSubtype="0" repeatCount="7000" accel="50000" decel="5000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3" presetClass="path" presetSubtype="0" repeatCount="7000" accel="50000" decel="50000" autoRev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20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63" presetClass="path" presetSubtype="0" repeatCount="7000" accel="50000" decel="50000" autoRev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3" presetClass="path" presetSubtype="0" repeatCount="7000" accel="50000" decel="50000" autoRev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63" presetClass="path" presetSubtype="0" repeatCount="7000" accel="50000" decel="50000" autoRev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63" presetClass="path" presetSubtype="0" repeatCount="7000" accel="50000" decel="5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2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63" presetClass="path" presetSubtype="0" repeatCount="7000" accel="50000" decel="50000" autoRev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63" presetClass="path" presetSubtype="0" repeatCount="7000" accel="50000" decel="50000" autoRev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3" presetClass="path" presetSubtype="0" repeatCount="7000" accel="50000" decel="50000" autoRev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4.16667E-6 -4.81481E-6 L 0.01966 0.0007 " pathEditMode="relative" rAng="0" ptsTypes="AA">
                                      <p:cBhvr>
                                        <p:cTn id="2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3" presetClass="path" presetSubtype="0" repeatCount="7000" accel="50000" decel="50000" autoRev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2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63" presetClass="path" presetSubtype="0" repeatCount="7000" accel="50000" decel="5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2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63" presetClass="path" presetSubtype="0" repeatCount="7000" accel="50000" decel="50000" autoRev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2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63" presetClass="path" presetSubtype="0" repeatCount="7000" accel="50000" decel="50000" autoRev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2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63" presetClass="path" presetSubtype="0" repeatCount="7000" accel="50000" decel="50000" autoRev="1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2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63" presetClass="path" presetSubtype="0" repeatCount="7000" accel="50000" decel="50000" autoRev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2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63" presetClass="path" presetSubtype="0" repeatCount="7000" accel="50000" decel="50000" autoRev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4.16667E-6 -4.81481E-6 L 0.01966 0.0007 " pathEditMode="relative" rAng="0" ptsTypes="AA">
                                      <p:cBhvr>
                                        <p:cTn id="2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63" presetClass="path" presetSubtype="0" repeatCount="7000" accel="50000" decel="50000" autoRev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2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63" presetClass="path" presetSubtype="0" repeatCount="7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62 L 0.01979 4.19753E-6 " pathEditMode="fixed" rAng="0" ptsTypes="AA">
                                      <p:cBhvr>
                                        <p:cTn id="4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31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63" presetClass="path" presetSubtype="0" repeatCount="7000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4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63" presetClass="path" presetSubtype="0" repeatCount="7000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4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63" presetClass="path" presetSubtype="0" repeatCount="700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4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64" presetID="63" presetClass="path" presetSubtype="0" repeatCount="700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46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66" presetID="63" presetClass="path" presetSubtype="0" repeatCount="7000" accel="50000" decel="50000" autoRev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4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68" presetID="63" presetClass="path" presetSubtype="0" repeatCount="7000" accel="50000" de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4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70" presetID="63" presetClass="path" presetSubtype="0" repeatCount="7000" accel="50000" decel="5000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4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63" presetClass="path" presetSubtype="0" repeatCount="7000" accel="50000" decel="5000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4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74" presetID="63" presetClass="path" presetSubtype="0" repeatCount="7000" accel="50000" decel="50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47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63" presetClass="path" presetSubtype="0" repeatCount="700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47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78" presetID="63" presetClass="path" presetSubtype="0" repeatCount="7000" accel="50000" decel="5000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4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80" presetID="63" presetClass="path" presetSubtype="0" repeatCount="7000" accel="50000" decel="5000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4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82" presetID="63" presetClass="path" presetSubtype="0" repeatCount="7000" accel="50000" decel="5000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29167E-6 -4.81481E-6 L 0.01966 0.0007 " pathEditMode="relative" rAng="0" ptsTypes="AA">
                                      <p:cBhvr>
                                        <p:cTn id="4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84" presetID="63" presetClass="path" presetSubtype="0" repeatCount="7000" accel="50000" decel="5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4.79167E-6 -4.81481E-6 L 0.01966 0.0007 " pathEditMode="relative" rAng="0" ptsTypes="AA">
                                      <p:cBhvr>
                                        <p:cTn id="48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86" presetID="63" presetClass="path" presetSubtype="0" repeatCount="7000" accel="50000" decel="5000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0833E-6 -4.81481E-6 L 0.01966 0.0007 " pathEditMode="relative" rAng="0" ptsTypes="AA">
                                      <p:cBhvr>
                                        <p:cTn id="4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88" presetID="63" presetClass="path" presetSubtype="0" repeatCount="7000" accel="50000" decel="5000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2.08333E-7 -4.81481E-6 L 0.01966 0.0007 " pathEditMode="relative" rAng="0" ptsTypes="AA">
                                      <p:cBhvr>
                                        <p:cTn id="48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0" presetID="63" presetClass="path" presetSubtype="0" repeatCount="7000" accel="50000" decel="5000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3.54167E-6 -4.81481E-6 L 0.01966 0.0007 " pathEditMode="relative" rAng="0" ptsTypes="AA">
                                      <p:cBhvr>
                                        <p:cTn id="49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2" presetID="63" presetClass="path" presetSubtype="0" repeatCount="7000" accel="50000" decel="50000" autoRev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95833E-6 -4.81481E-6 L 0.01967 0.0007 " pathEditMode="relative" rAng="0" ptsTypes="AA">
                                      <p:cBhvr>
                                        <p:cTn id="4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3" presetClass="path" presetSubtype="0" repeatCount="7000" accel="50000" decel="5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1.45833E-6 -4.81481E-6 L 0.01966 0.0007 " pathEditMode="relative" rAng="0" ptsTypes="AA">
                                      <p:cBhvr>
                                        <p:cTn id="49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63" presetClass="path" presetSubtype="0" repeatCount="7000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4167E-6 -4.81481E-6 L 0.01966 0.0007 " pathEditMode="relative" rAng="0" ptsTypes="AA">
                                      <p:cBhvr>
                                        <p:cTn id="49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63" presetClass="path" presetSubtype="0" repeatCount="7000" accel="50000" decel="5000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49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00" presetID="63" presetClass="path" presetSubtype="0" repeatCount="700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5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63" presetClass="path" presetSubtype="0" repeatCount="7000" accel="50000" decel="50000" autoRev="1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50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63" presetClass="path" presetSubtype="0" repeatCount="700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50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06" presetID="63" presetClass="path" presetSubtype="0" repeatCount="7000" accel="50000" decel="5000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5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08" presetID="63" presetClass="path" presetSubtype="0" repeatCount="7000" accel="50000" decel="50000" autoRev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50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63" presetClass="path" presetSubtype="0" repeatCount="7000" accel="50000" decel="50000" autoRev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51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12" presetID="63" presetClass="path" presetSubtype="0" repeatCount="7000" accel="50000" decel="50000" autoRev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5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14" presetID="63" presetClass="path" presetSubtype="0" repeatCount="7000" accel="50000" decel="50000" autoRev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5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16" presetID="63" presetClass="path" presetSubtype="0" repeatCount="7000" accel="50000" decel="5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5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18" presetID="63" presetClass="path" presetSubtype="0" repeatCount="7000" accel="50000" decel="50000" autoRev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5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20" presetID="63" presetClass="path" presetSubtype="0" repeatCount="7000" accel="50000" decel="50000" autoRev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5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63" presetClass="path" presetSubtype="0" repeatCount="7000" accel="50000" decel="50000" autoRev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4.16667E-6 -4.81481E-6 L 0.01966 0.0007 " pathEditMode="relative" rAng="0" ptsTypes="AA">
                                      <p:cBhvr>
                                        <p:cTn id="52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24" presetID="63" presetClass="path" presetSubtype="0" repeatCount="7000" accel="50000" decel="50000" autoRev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2.08333E-6 -4.81481E-6 L 0.01966 0.0007 " pathEditMode="relative" rAng="0" ptsTypes="AA">
                                      <p:cBhvr>
                                        <p:cTn id="52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63" presetClass="path" presetSubtype="0" repeatCount="7000" accel="50000" decel="5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4.16667E-7 -4.81481E-6 L 0.01966 0.0007 " pathEditMode="relative" rAng="0" ptsTypes="AA">
                                      <p:cBhvr>
                                        <p:cTn id="52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28" presetID="63" presetClass="path" presetSubtype="0" repeatCount="7000" accel="50000" decel="50000" autoRev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2.91667E-6 -4.81481E-6 L 0.01966 0.0007 " pathEditMode="relative" rAng="0" ptsTypes="AA">
                                      <p:cBhvr>
                                        <p:cTn id="5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30" presetID="63" presetClass="path" presetSubtype="0" repeatCount="7000" accel="50000" decel="50000" autoRev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4.58333E-6 -4.81481E-6 L 0.01967 0.0007 " pathEditMode="relative" rAng="0" ptsTypes="AA">
                                      <p:cBhvr>
                                        <p:cTn id="5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63" presetClass="path" presetSubtype="0" repeatCount="7000" accel="50000" decel="50000" autoRev="1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8.33333E-7 -4.81481E-6 L 0.01966 0.0007 " pathEditMode="relative" rAng="0" ptsTypes="AA">
                                      <p:cBhvr>
                                        <p:cTn id="5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34" presetID="63" presetClass="path" presetSubtype="0" repeatCount="7000" accel="50000" decel="50000" autoRev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1.66667E-6 -4.81481E-6 L 0.01966 0.0007 " pathEditMode="relative" rAng="0" ptsTypes="AA">
                                      <p:cBhvr>
                                        <p:cTn id="5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63" presetClass="path" presetSubtype="0" repeatCount="7000" accel="50000" decel="50000" autoRev="1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4.16667E-6 -4.81481E-6 L 0.01966 0.0007 " pathEditMode="relative" rAng="0" ptsTypes="AA">
                                      <p:cBhvr>
                                        <p:cTn id="53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1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63" presetClass="path" presetSubtype="0" repeatCount="7000" accel="50000" decel="50000" autoRev="1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3.33333E-6 -4.81481E-6 L 0.01966 0.0007 " pathEditMode="relative" rAng="0" ptsTypes="AA">
                                      <p:cBhvr>
                                        <p:cTn id="5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00" y="2300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ntr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2200"/>
                            </p:stCondLst>
                            <p:childTnLst>
                              <p:par>
                                <p:cTn id="5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22" grpId="0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4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37733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>
                <a:ln w="1905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</a:p>
        </p:txBody>
      </p:sp>
      <p:sp>
        <p:nvSpPr>
          <p:cNvPr id="6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67000" y="1301175"/>
            <a:ext cx="1931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B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62320" y="2038350"/>
            <a:ext cx="2905080" cy="897087"/>
            <a:chOff x="3854130" y="2357436"/>
            <a:chExt cx="2905080" cy="897087"/>
          </a:xfrm>
        </p:grpSpPr>
        <p:sp>
          <p:nvSpPr>
            <p:cNvPr id="10" name="TextBox 9"/>
            <p:cNvSpPr txBox="1"/>
            <p:nvPr/>
          </p:nvSpPr>
          <p:spPr>
            <a:xfrm>
              <a:off x="3854130" y="2571750"/>
              <a:ext cx="619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v =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26927" y="2357436"/>
              <a:ext cx="5261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2d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6262" y="2792858"/>
              <a:ext cx="2872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t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570353" y="2802582"/>
              <a:ext cx="63907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97564" y="2559799"/>
              <a:ext cx="1561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  <a:latin typeface="Book Antiqua" pitchFamily="18" charset="0"/>
                </a:rPr>
                <a:t>(for Echo)</a:t>
              </a:r>
            </a:p>
          </p:txBody>
        </p:sp>
      </p:grpSp>
      <p:sp>
        <p:nvSpPr>
          <p:cNvPr id="16" name="TextBox 9"/>
          <p:cNvSpPr txBox="1"/>
          <p:nvPr/>
        </p:nvSpPr>
        <p:spPr>
          <a:xfrm>
            <a:off x="2971800" y="2876550"/>
            <a:ext cx="186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v = u + </a:t>
            </a:r>
            <a:r>
              <a:rPr lang="en-US" sz="2400" b="1" dirty="0" err="1" smtClean="0">
                <a:solidFill>
                  <a:srgbClr val="C00000"/>
                </a:solidFill>
                <a:latin typeface="Book Antiqua" pitchFamily="18" charset="0"/>
              </a:rPr>
              <a:t>gt</a:t>
            </a:r>
            <a:endParaRPr lang="en-US" sz="24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95600" y="4250342"/>
            <a:ext cx="2590800" cy="400050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v</a:t>
            </a:r>
            <a:r>
              <a:rPr lang="en-US" sz="2400" b="1" baseline="30000" dirty="0" smtClean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 = u</a:t>
            </a:r>
            <a:r>
              <a:rPr lang="en-US" sz="2400" b="1" baseline="30000" dirty="0" smtClean="0">
                <a:solidFill>
                  <a:srgbClr val="C00000"/>
                </a:solidFill>
                <a:latin typeface="Book Antiqua" pitchFamily="18" charset="0"/>
              </a:rPr>
              <a:t>2</a:t>
            </a:r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 + 2gs </a:t>
            </a:r>
            <a:endParaRPr lang="en-US" sz="2400" b="1" kern="0" dirty="0">
              <a:solidFill>
                <a:srgbClr val="C00000"/>
              </a:solidFill>
              <a:latin typeface="Book Antiqu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71800" y="3440648"/>
            <a:ext cx="2042953" cy="684803"/>
            <a:chOff x="2933700" y="3440648"/>
            <a:chExt cx="2042953" cy="684803"/>
          </a:xfrm>
        </p:grpSpPr>
        <p:sp>
          <p:nvSpPr>
            <p:cNvPr id="18" name="Rectangle 17"/>
            <p:cNvSpPr/>
            <p:nvPr/>
          </p:nvSpPr>
          <p:spPr>
            <a:xfrm>
              <a:off x="2933700" y="3604838"/>
              <a:ext cx="5838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400" b="1" kern="0" dirty="0" smtClean="0">
                  <a:solidFill>
                    <a:srgbClr val="C00000"/>
                  </a:solidFill>
                  <a:latin typeface="Book Antiqua" pitchFamily="18" charset="0"/>
                </a:rPr>
                <a:t>s 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435572" y="3440648"/>
                  <a:ext cx="1541081" cy="6848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r>
                    <a:rPr lang="en-US" sz="2400" b="1" kern="0" dirty="0" smtClean="0">
                      <a:solidFill>
                        <a:srgbClr val="C00000"/>
                      </a:solidFill>
                      <a:latin typeface="Book Antiqua" pitchFamily="18" charset="0"/>
                    </a:rPr>
                    <a:t>ut 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kern="0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b="1" kern="0" dirty="0" smtClean="0">
                              <a:solidFill>
                                <a:srgbClr val="C00000"/>
                              </a:solidFill>
                              <a:latin typeface="Book Antiqua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b="1" kern="0" dirty="0">
                              <a:solidFill>
                                <a:srgbClr val="C00000"/>
                              </a:solidFill>
                              <a:latin typeface="Book Antiqua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2400" b="1" kern="0" dirty="0" smtClean="0">
                      <a:solidFill>
                        <a:srgbClr val="C00000"/>
                      </a:solidFill>
                      <a:latin typeface="Book Antiqua" pitchFamily="18" charset="0"/>
                    </a:rPr>
                    <a:t> gt</a:t>
                  </a:r>
                  <a:r>
                    <a:rPr lang="en-US" sz="2400" b="1" kern="0" baseline="30000" dirty="0" smtClean="0">
                      <a:solidFill>
                        <a:srgbClr val="C00000"/>
                      </a:solidFill>
                      <a:latin typeface="Book Antiqua" pitchFamily="18" charset="0"/>
                    </a:rPr>
                    <a:t>2</a:t>
                  </a: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572" y="3440648"/>
                  <a:ext cx="1541081" cy="68480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6349" b="-79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695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16" grpId="0"/>
          <p:bldP spid="17" grpId="0"/>
        </p:bldLst>
      </p:timing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-1" y="0"/>
            <a:ext cx="9143998" cy="51435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5" name="Picture 4" descr="http://wowslider.com/sliders/demo-46/data1/images/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34258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all2wallpixs.com/Underwater/Underwater/4/imgMed/Big_Roc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r="15810"/>
          <a:stretch/>
        </p:blipFill>
        <p:spPr bwMode="auto">
          <a:xfrm>
            <a:off x="381000" y="2338421"/>
            <a:ext cx="2407484" cy="2208551"/>
          </a:xfrm>
          <a:prstGeom prst="rect">
            <a:avLst/>
          </a:prstGeom>
          <a:noFill/>
          <a:effectLst>
            <a:glow>
              <a:schemeClr val="accent1"/>
            </a:glow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d drive\MJ WORK\Pooja mam (physics)\CBSE (IX)\b9f74e11499407d52e7c6d8a65eea464_submarine9-free-cute-submarine-clipart_614-39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55245" y="2580009"/>
            <a:ext cx="2255405" cy="143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85300" flipH="1" flipV="1">
            <a:off x="2510266" y="2788798"/>
            <a:ext cx="4351715" cy="9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85300">
            <a:off x="2522770" y="2801214"/>
            <a:ext cx="4351715" cy="99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spect="1"/>
          </p:cNvSpPr>
          <p:nvPr/>
        </p:nvSpPr>
        <p:spPr>
          <a:xfrm>
            <a:off x="-1" y="2180620"/>
            <a:ext cx="9143998" cy="2520001"/>
          </a:xfrm>
          <a:prstGeom prst="rect">
            <a:avLst/>
          </a:prstGeom>
          <a:solidFill>
            <a:srgbClr val="00CCFF">
              <a:alpha val="3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12914" y="2349579"/>
            <a:ext cx="4019101" cy="408623"/>
          </a:xfrm>
          <a:prstGeom prst="roundRect">
            <a:avLst/>
          </a:prstGeom>
          <a:solidFill>
            <a:srgbClr val="FFFFFF">
              <a:alpha val="54902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speed of sound in water is 1531m/s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44883" y="1587579"/>
            <a:ext cx="4136917" cy="408623"/>
          </a:xfrm>
          <a:prstGeom prst="roundRect">
            <a:avLst/>
          </a:prstGeom>
          <a:solidFill>
            <a:srgbClr val="FFFFFF">
              <a:alpha val="54902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Distance of the submarine from the cliff?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3900807" y="3680996"/>
            <a:ext cx="1437445" cy="408623"/>
          </a:xfrm>
          <a:prstGeom prst="roundRect">
            <a:avLst/>
          </a:prstGeom>
          <a:solidFill>
            <a:srgbClr val="FFFFFF">
              <a:alpha val="54902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t = 1.02 sec </a:t>
            </a:r>
            <a:endParaRPr lang="el-GR" b="1" dirty="0">
              <a:solidFill>
                <a:srgbClr val="0000FF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solidFill>
            <a:srgbClr val="002060">
              <a:alpha val="69804"/>
            </a:srgbClr>
          </a:solidFill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submarine emits a sonar pulse, which returns from an underwater cliff in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1.02 s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. If the speed of sound in salt water is 1531m/s, how far away is the cliff ?  	</a:t>
            </a:r>
          </a:p>
        </p:txBody>
      </p:sp>
    </p:spTree>
    <p:extLst>
      <p:ext uri="{BB962C8B-B14F-4D97-AF65-F5344CB8AC3E}">
        <p14:creationId xmlns:p14="http://schemas.microsoft.com/office/powerpoint/2010/main" val="34753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submarine emits a sonar pulse, which returns from an underwater cliff in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1.02 s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. If the speed of sound in salt water is 1531m/s, how far away is the cliff ?  	</a:t>
            </a:r>
          </a:p>
        </p:txBody>
      </p:sp>
      <p:sp>
        <p:nvSpPr>
          <p:cNvPr id="6" name="TextBox 69"/>
          <p:cNvSpPr txBox="1"/>
          <p:nvPr/>
        </p:nvSpPr>
        <p:spPr>
          <a:xfrm>
            <a:off x="369425" y="118035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819" y="149365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0521" y="1194962"/>
            <a:ext cx="3479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in sea water (v)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588856" y="1194962"/>
            <a:ext cx="14350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1531 m/s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9330" y="150986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to hear echo (t)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88856" y="1509868"/>
            <a:ext cx="1308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1.02 sec</a:t>
            </a:r>
          </a:p>
        </p:txBody>
      </p:sp>
      <p:sp>
        <p:nvSpPr>
          <p:cNvPr id="12" name="TextBox 69"/>
          <p:cNvSpPr txBox="1"/>
          <p:nvPr/>
        </p:nvSpPr>
        <p:spPr>
          <a:xfrm>
            <a:off x="342923" y="182807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4479" y="2135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0600" y="1828075"/>
            <a:ext cx="40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between cliff and submarine 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953634" y="1828075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TextBox 69"/>
          <p:cNvSpPr txBox="1"/>
          <p:nvPr/>
        </p:nvSpPr>
        <p:spPr>
          <a:xfrm>
            <a:off x="354872" y="22141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4268" y="25211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5188" y="2113825"/>
            <a:ext cx="918968" cy="670957"/>
            <a:chOff x="2230756" y="3217446"/>
            <a:chExt cx="918968" cy="670957"/>
          </a:xfrm>
        </p:grpSpPr>
        <p:sp>
          <p:nvSpPr>
            <p:cNvPr id="19" name="Rectangle 18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4" name="TextBox 69"/>
          <p:cNvSpPr txBox="1"/>
          <p:nvPr/>
        </p:nvSpPr>
        <p:spPr>
          <a:xfrm>
            <a:off x="356613" y="276007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7216" y="305885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355850" y="2632043"/>
            <a:ext cx="923007" cy="670957"/>
            <a:chOff x="2230756" y="3217446"/>
            <a:chExt cx="923007" cy="670957"/>
          </a:xfrm>
        </p:grpSpPr>
        <p:sp>
          <p:nvSpPr>
            <p:cNvPr id="27" name="Rectangle 2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38200" y="331402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344722" y="3174640"/>
            <a:ext cx="1119078" cy="648097"/>
            <a:chOff x="2229153" y="3217446"/>
            <a:chExt cx="1119078" cy="648097"/>
          </a:xfrm>
        </p:grpSpPr>
        <p:sp>
          <p:nvSpPr>
            <p:cNvPr id="34" name="Rectangle 33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38200" y="38918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1344722" y="3752453"/>
            <a:ext cx="1906478" cy="648097"/>
            <a:chOff x="2229153" y="3217446"/>
            <a:chExt cx="1906478" cy="648097"/>
          </a:xfrm>
        </p:grpSpPr>
        <p:sp>
          <p:nvSpPr>
            <p:cNvPr id="51" name="Rectangle 50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763139" y="3217446"/>
              <a:ext cx="137249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1531 </a:t>
              </a:r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× </a:t>
              </a:r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1.02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795584" y="3543283"/>
              <a:ext cx="13076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296940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2505075" y="4143227"/>
            <a:ext cx="167399" cy="1673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21300000">
            <a:off x="2750722" y="3843873"/>
            <a:ext cx="418367" cy="2032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772379" y="3528596"/>
            <a:ext cx="56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0.51</a:t>
            </a:r>
            <a:endParaRPr lang="en-US" baseline="-250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838200" y="427505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1354666" y="427505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1547613" y="4275058"/>
            <a:ext cx="14334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780.81 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05200" y="37147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28263" y="40216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104039" y="3756225"/>
            <a:ext cx="28777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between cliff and submarine is 780.81 m</a:t>
            </a:r>
          </a:p>
        </p:txBody>
      </p:sp>
    </p:spTree>
    <p:extLst>
      <p:ext uri="{BB962C8B-B14F-4D97-AF65-F5344CB8AC3E}">
        <p14:creationId xmlns:p14="http://schemas.microsoft.com/office/powerpoint/2010/main" val="228055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 animBg="1"/>
      <p:bldP spid="24" grpId="0"/>
      <p:bldP spid="25" grpId="0" animBg="1"/>
      <p:bldP spid="32" grpId="0"/>
      <p:bldP spid="49" grpId="0"/>
      <p:bldP spid="58" grpId="0"/>
      <p:bldP spid="59" grpId="0"/>
      <p:bldP spid="60" grpId="0"/>
      <p:bldP spid="61" grpId="0"/>
      <p:bldP spid="62" grpId="0"/>
      <p:bldP spid="63" grpId="0" animBg="1"/>
      <p:bldP spid="6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/>
          <p:cNvSpPr/>
          <p:nvPr/>
        </p:nvSpPr>
        <p:spPr>
          <a:xfrm>
            <a:off x="-1" y="0"/>
            <a:ext cx="9143998" cy="5143500"/>
          </a:xfrm>
          <a:prstGeom prst="flowChartProcess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solidFill>
            <a:srgbClr val="002060">
              <a:alpha val="69804"/>
            </a:srgbClr>
          </a:solidFill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The speed of sound in water is 1500 metres per second. How far away from an under-sea rock should a deep sea diver be so that he can hear his own echo?</a:t>
            </a:r>
          </a:p>
        </p:txBody>
      </p:sp>
      <p:pic>
        <p:nvPicPr>
          <p:cNvPr id="6" name="Picture 4" descr="http://wowslider.com/sliders/demo-46/data1/images/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950"/>
            <a:ext cx="9144000" cy="34258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clker.com/cliparts/L/5/Q/V/Y/B/cartoon-scuba-diver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81800" y="2646540"/>
            <a:ext cx="1574800" cy="77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all2wallpixs.com/Underwater/Underwater/4/imgMed/Big_Roc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r="15810"/>
          <a:stretch/>
        </p:blipFill>
        <p:spPr bwMode="auto">
          <a:xfrm>
            <a:off x="197594" y="2341226"/>
            <a:ext cx="2407484" cy="2208551"/>
          </a:xfrm>
          <a:prstGeom prst="rect">
            <a:avLst/>
          </a:prstGeom>
          <a:noFill/>
          <a:effectLst>
            <a:glow>
              <a:schemeClr val="accent1"/>
            </a:glow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042210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147710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253208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358706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464204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569702" y="2485297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>
            <a:spLocks noChangeAspect="1"/>
          </p:cNvSpPr>
          <p:nvPr/>
        </p:nvSpPr>
        <p:spPr>
          <a:xfrm rot="21178099" flipH="1" flipV="1">
            <a:off x="6888390" y="2771852"/>
            <a:ext cx="69559" cy="57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 rot="21178099" flipH="1" flipV="1">
            <a:off x="6813649" y="2721889"/>
            <a:ext cx="69559" cy="57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 rot="21178099" flipH="1" flipV="1">
            <a:off x="6861277" y="2657654"/>
            <a:ext cx="69559" cy="57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8" name="Left-Right Arrow 17"/>
          <p:cNvSpPr/>
          <p:nvPr/>
        </p:nvSpPr>
        <p:spPr>
          <a:xfrm>
            <a:off x="2414282" y="2909128"/>
            <a:ext cx="4464524" cy="380648"/>
          </a:xfrm>
          <a:prstGeom prst="left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 rot="21178099" flipH="1" flipV="1">
            <a:off x="6922616" y="2860316"/>
            <a:ext cx="38189" cy="2664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54110" y="2949571"/>
            <a:ext cx="5029200" cy="0"/>
          </a:xfrm>
          <a:prstGeom prst="straightConnector1">
            <a:avLst/>
          </a:prstGeom>
          <a:ln w="38100">
            <a:solidFill>
              <a:schemeClr val="bg1"/>
            </a:solidFill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6042210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5147710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4253208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3358706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2464204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flipH="1">
            <a:off x="1569702" y="2513780"/>
            <a:ext cx="739591" cy="10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>
            <a:spLocks noChangeAspect="1"/>
          </p:cNvSpPr>
          <p:nvPr/>
        </p:nvSpPr>
        <p:spPr>
          <a:xfrm>
            <a:off x="-1" y="2029775"/>
            <a:ext cx="9143998" cy="2520001"/>
          </a:xfrm>
          <a:prstGeom prst="rect">
            <a:avLst/>
          </a:prstGeom>
          <a:solidFill>
            <a:srgbClr val="00CCFF">
              <a:alpha val="3019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 rot="21178099" flipH="1" flipV="1">
            <a:off x="6785077" y="2591041"/>
            <a:ext cx="69559" cy="57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97289" y="2049617"/>
            <a:ext cx="5349423" cy="408623"/>
          </a:xfrm>
          <a:prstGeom prst="roundRect">
            <a:avLst/>
          </a:prstGeom>
          <a:solidFill>
            <a:srgbClr val="FFFFFF">
              <a:alpha val="54902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speed of sound in water is 1500 </a:t>
            </a:r>
            <a:r>
              <a:rPr lang="en-US" b="1" dirty="0" err="1">
                <a:solidFill>
                  <a:srgbClr val="0000FF"/>
                </a:solidFill>
                <a:latin typeface="Tw Cen MT" panose="020B0602020104020603" pitchFamily="34" charset="0"/>
              </a:rPr>
              <a:t>metres</a:t>
            </a:r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 per second.</a:t>
            </a:r>
            <a:endParaRPr lang="en-US" dirty="0">
              <a:solidFill>
                <a:srgbClr val="0000FF"/>
              </a:solidFill>
              <a:latin typeface="Tw Cen MT" panose="020B06020201040206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668425" y="2267395"/>
            <a:ext cx="3956238" cy="408623"/>
          </a:xfrm>
          <a:prstGeom prst="roundRect">
            <a:avLst/>
          </a:prstGeom>
          <a:solidFill>
            <a:srgbClr val="FFFFFF">
              <a:alpha val="54902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Distance of the diver from the rock?</a:t>
            </a:r>
          </a:p>
        </p:txBody>
      </p:sp>
    </p:spTree>
    <p:extLst>
      <p:ext uri="{BB962C8B-B14F-4D97-AF65-F5344CB8AC3E}">
        <p14:creationId xmlns:p14="http://schemas.microsoft.com/office/powerpoint/2010/main" val="180908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500"/>
                            </p:stCondLst>
                            <p:childTnLst>
                              <p:par>
                                <p:cTn id="1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2.	The speed of sound in water is 1500 metres per second. How far away from an under-sea rock should a deep sea diver be so that he can hear his own echo?</a:t>
            </a:r>
          </a:p>
        </p:txBody>
      </p:sp>
      <p:sp>
        <p:nvSpPr>
          <p:cNvPr id="6" name="TextBox 69"/>
          <p:cNvSpPr txBox="1"/>
          <p:nvPr/>
        </p:nvSpPr>
        <p:spPr>
          <a:xfrm>
            <a:off x="369425" y="118035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819" y="149365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65971" y="1194962"/>
            <a:ext cx="253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of sound in water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35969" y="1194962"/>
            <a:ext cx="14350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1500 m/s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1509868"/>
            <a:ext cx="3087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taken to hear the echo (t)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635969" y="1509868"/>
            <a:ext cx="1186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0.1 sec</a:t>
            </a:r>
          </a:p>
        </p:txBody>
      </p:sp>
      <p:sp>
        <p:nvSpPr>
          <p:cNvPr id="12" name="TextBox 69"/>
          <p:cNvSpPr txBox="1"/>
          <p:nvPr/>
        </p:nvSpPr>
        <p:spPr>
          <a:xfrm>
            <a:off x="342923" y="182807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4479" y="2135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00150" y="1828075"/>
            <a:ext cx="348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of the diver from the rock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621882" y="1828075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TextBox 69"/>
          <p:cNvSpPr txBox="1"/>
          <p:nvPr/>
        </p:nvSpPr>
        <p:spPr>
          <a:xfrm>
            <a:off x="354872" y="22141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4268" y="25211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5188" y="2113825"/>
            <a:ext cx="918968" cy="670957"/>
            <a:chOff x="2230756" y="3217446"/>
            <a:chExt cx="918968" cy="670957"/>
          </a:xfrm>
        </p:grpSpPr>
        <p:sp>
          <p:nvSpPr>
            <p:cNvPr id="19" name="Rectangle 18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4" name="TextBox 69"/>
          <p:cNvSpPr txBox="1"/>
          <p:nvPr/>
        </p:nvSpPr>
        <p:spPr>
          <a:xfrm>
            <a:off x="356613" y="276007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7216" y="305885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355850" y="2632043"/>
            <a:ext cx="923007" cy="670957"/>
            <a:chOff x="2230756" y="3217446"/>
            <a:chExt cx="923007" cy="670957"/>
          </a:xfrm>
        </p:grpSpPr>
        <p:sp>
          <p:nvSpPr>
            <p:cNvPr id="27" name="Rectangle 2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38200" y="331402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344722" y="3174640"/>
            <a:ext cx="1119078" cy="648097"/>
            <a:chOff x="2229153" y="3217446"/>
            <a:chExt cx="1119078" cy="648097"/>
          </a:xfrm>
        </p:grpSpPr>
        <p:sp>
          <p:nvSpPr>
            <p:cNvPr id="34" name="Rectangle 33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838200" y="38918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344722" y="3752453"/>
            <a:ext cx="1874034" cy="648097"/>
            <a:chOff x="2229153" y="3217446"/>
            <a:chExt cx="1874034" cy="648097"/>
          </a:xfrm>
        </p:grpSpPr>
        <p:sp>
          <p:nvSpPr>
            <p:cNvPr id="41" name="Rectangle 40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24053" y="3217446"/>
              <a:ext cx="125066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1500 × </a:t>
              </a:r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0.1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795584" y="3543283"/>
              <a:ext cx="13076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296940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46" name="Straight Connector 45"/>
          <p:cNvCxnSpPr/>
          <p:nvPr/>
        </p:nvCxnSpPr>
        <p:spPr>
          <a:xfrm>
            <a:off x="2505075" y="4143227"/>
            <a:ext cx="167399" cy="1673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21300000">
            <a:off x="2080152" y="3851658"/>
            <a:ext cx="460204" cy="1526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62699" y="3585746"/>
            <a:ext cx="5116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750</a:t>
            </a:r>
            <a:endParaRPr lang="en-US" baseline="-250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838200" y="427505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354666" y="427505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547613" y="4275058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75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05200" y="37147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528263" y="40216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104039" y="3756225"/>
            <a:ext cx="412556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deep sea diver should be 75 m away from the under sea rock so that he can hear his echo.</a:t>
            </a:r>
          </a:p>
        </p:txBody>
      </p:sp>
    </p:spTree>
    <p:extLst>
      <p:ext uri="{BB962C8B-B14F-4D97-AF65-F5344CB8AC3E}">
        <p14:creationId xmlns:p14="http://schemas.microsoft.com/office/powerpoint/2010/main" val="39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 animBg="1"/>
      <p:bldP spid="24" grpId="0"/>
      <p:bldP spid="25" grpId="0" animBg="1"/>
      <p:bldP spid="32" grpId="0"/>
      <p:bldP spid="39" grpId="0"/>
      <p:bldP spid="48" grpId="0"/>
      <p:bldP spid="49" grpId="0"/>
      <p:bldP spid="50" grpId="0"/>
      <p:bldP spid="51" grpId="0"/>
      <p:bldP spid="52" grpId="0"/>
      <p:bldP spid="53" grpId="0" animBg="1"/>
      <p:bldP spid="5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- 17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4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39279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3.	An echo was heard after 3s. What is the distance of the reflecting surface from the source, given that the speed of sound is 342m/s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?</a:t>
            </a:r>
            <a:endParaRPr lang="en-IN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 descr="C:\Documents and Settings\Pritesh\Desktop\12401693261710228990Kliponius_Mountain_in_a_Cartoon_Style.svg.m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8225" y="819150"/>
            <a:ext cx="1387175" cy="184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71229" flipH="1" flipV="1">
            <a:off x="5958478" y="1434449"/>
            <a:ext cx="1823988" cy="50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796346" flipV="1">
            <a:off x="5805503" y="1489404"/>
            <a:ext cx="1823988" cy="50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D:\d drive\MJ WORK\Pooja mam (physics)\CBSE(VIII) Physics\Sound\Raw\0_ee410_c2560d28_XX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6350" y="1553557"/>
            <a:ext cx="942374" cy="16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469539" y="2038350"/>
            <a:ext cx="10038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 = 3 sec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TextBox 69"/>
          <p:cNvSpPr txBox="1"/>
          <p:nvPr/>
        </p:nvSpPr>
        <p:spPr>
          <a:xfrm>
            <a:off x="369425" y="118035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9819" y="149365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68418" y="1194962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of sound (v)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411220" y="1194962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342 m/s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3937" y="1509868"/>
            <a:ext cx="3148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taken to hear the echo (t) 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411220" y="1509868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3s</a:t>
            </a:r>
          </a:p>
        </p:txBody>
      </p:sp>
      <p:sp>
        <p:nvSpPr>
          <p:cNvPr id="15" name="TextBox 69"/>
          <p:cNvSpPr txBox="1"/>
          <p:nvPr/>
        </p:nvSpPr>
        <p:spPr>
          <a:xfrm>
            <a:off x="342923" y="182807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4479" y="2135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8450" y="1828075"/>
            <a:ext cx="99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11296" y="1828075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9" name="TextBox 69"/>
          <p:cNvSpPr txBox="1"/>
          <p:nvPr/>
        </p:nvSpPr>
        <p:spPr>
          <a:xfrm>
            <a:off x="354872" y="22141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4268" y="25211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65188" y="2113825"/>
            <a:ext cx="918968" cy="670957"/>
            <a:chOff x="2230756" y="3217446"/>
            <a:chExt cx="918968" cy="670957"/>
          </a:xfrm>
        </p:grpSpPr>
        <p:sp>
          <p:nvSpPr>
            <p:cNvPr id="22" name="Rectangle 21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7" name="TextBox 69"/>
          <p:cNvSpPr txBox="1"/>
          <p:nvPr/>
        </p:nvSpPr>
        <p:spPr>
          <a:xfrm>
            <a:off x="356613" y="276007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7216" y="305885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55850" y="2632043"/>
            <a:ext cx="923007" cy="670957"/>
            <a:chOff x="2230756" y="3217446"/>
            <a:chExt cx="923007" cy="670957"/>
          </a:xfrm>
        </p:grpSpPr>
        <p:sp>
          <p:nvSpPr>
            <p:cNvPr id="30" name="Rectangle 29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838200" y="331402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344722" y="3174640"/>
            <a:ext cx="1119078" cy="648097"/>
            <a:chOff x="2229153" y="3217446"/>
            <a:chExt cx="1119078" cy="648097"/>
          </a:xfrm>
        </p:grpSpPr>
        <p:sp>
          <p:nvSpPr>
            <p:cNvPr id="37" name="Rectangle 3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838200" y="38918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344722" y="3752453"/>
            <a:ext cx="1431773" cy="648097"/>
            <a:chOff x="2229153" y="3217446"/>
            <a:chExt cx="1431773" cy="648097"/>
          </a:xfrm>
        </p:grpSpPr>
        <p:sp>
          <p:nvSpPr>
            <p:cNvPr id="44" name="Rectangle 43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13231" y="3217446"/>
              <a:ext cx="9476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342 </a:t>
              </a:r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× </a:t>
              </a:r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781120" y="3543283"/>
              <a:ext cx="8119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034634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838200" y="427505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1354666" y="427505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547613" y="4275058"/>
            <a:ext cx="1130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513 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05200" y="37147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528263" y="40216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4104039" y="3756225"/>
            <a:ext cx="319664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from the reflecting surface is 513 m .</a:t>
            </a:r>
          </a:p>
        </p:txBody>
      </p:sp>
    </p:spTree>
    <p:extLst>
      <p:ext uri="{BB962C8B-B14F-4D97-AF65-F5344CB8AC3E}">
        <p14:creationId xmlns:p14="http://schemas.microsoft.com/office/powerpoint/2010/main" val="1359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 animBg="1"/>
      <p:bldP spid="27" grpId="0"/>
      <p:bldP spid="28" grpId="0" animBg="1"/>
      <p:bldP spid="35" grpId="0"/>
      <p:bldP spid="42" grpId="0"/>
      <p:bldP spid="52" grpId="0"/>
      <p:bldP spid="53" grpId="0"/>
      <p:bldP spid="54" grpId="0"/>
      <p:bldP spid="55" grpId="0"/>
      <p:bldP spid="56" grpId="0" animBg="1"/>
      <p:bldP spid="5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4.	A person clapped his hands near a cliff and heard the echo after 5 s. What is the distance of the cliff from the person if the speed of the sound, v is taken as 346 ms</a:t>
            </a:r>
            <a:r>
              <a:rPr lang="en-IN" baseline="30000" dirty="0">
                <a:solidFill>
                  <a:prstClr val="white"/>
                </a:solidFill>
                <a:latin typeface="Tw Cen MT" panose="020B0602020104020603" pitchFamily="34" charset="0"/>
              </a:rPr>
              <a:t>-1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?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44206" y="1783248"/>
            <a:ext cx="1917441" cy="82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Pritesh\Desktop\12401693261710228990Kliponius_Mountain_in_a_Cartoon_Style.svg.me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23923" y="1043353"/>
            <a:ext cx="149147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5570268" y="2570703"/>
            <a:ext cx="1837008" cy="369332"/>
            <a:chOff x="2833142" y="6178458"/>
            <a:chExt cx="2901934" cy="381892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3568009" y="6391977"/>
              <a:ext cx="2167067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headEnd type="stealth" w="lg" len="lg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8" name="TextBox 23"/>
            <p:cNvSpPr txBox="1">
              <a:spLocks noChangeArrowheads="1"/>
            </p:cNvSpPr>
            <p:nvPr/>
          </p:nvSpPr>
          <p:spPr bwMode="auto">
            <a:xfrm>
              <a:off x="2833142" y="6178458"/>
              <a:ext cx="734867" cy="38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 s</a:t>
              </a:r>
            </a:p>
          </p:txBody>
        </p:sp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92729" y="1690391"/>
            <a:ext cx="1959336" cy="820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D:\d drive\MJ WORK\Pooja mam (physics)\CBSE(VIII) Physics\Sound\Raw\5c050e2e7292f46230ab6f2f6ade120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1711400"/>
            <a:ext cx="692115" cy="11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9"/>
          <p:cNvSpPr txBox="1"/>
          <p:nvPr/>
        </p:nvSpPr>
        <p:spPr>
          <a:xfrm>
            <a:off x="369425" y="118035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9819" y="149365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51880" y="1194962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of sound (v)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682" y="1194962"/>
            <a:ext cx="138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346 ms</a:t>
            </a:r>
            <a:r>
              <a:rPr lang="en-US" b="1" baseline="30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–1</a:t>
            </a:r>
            <a:endParaRPr lang="en-US" b="1" baseline="30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2631" y="1509868"/>
            <a:ext cx="3473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taken for hearing the echo (t)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94682" y="1509868"/>
            <a:ext cx="7409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5s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TextBox 69"/>
          <p:cNvSpPr txBox="1"/>
          <p:nvPr/>
        </p:nvSpPr>
        <p:spPr>
          <a:xfrm>
            <a:off x="342923" y="182807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4479" y="2135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78450" y="1828075"/>
            <a:ext cx="99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111296" y="1828075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TextBox 69"/>
          <p:cNvSpPr txBox="1"/>
          <p:nvPr/>
        </p:nvSpPr>
        <p:spPr>
          <a:xfrm>
            <a:off x="354872" y="22141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94268" y="25211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65188" y="2113825"/>
            <a:ext cx="918968" cy="670957"/>
            <a:chOff x="2230756" y="3217446"/>
            <a:chExt cx="918968" cy="670957"/>
          </a:xfrm>
        </p:grpSpPr>
        <p:sp>
          <p:nvSpPr>
            <p:cNvPr id="24" name="Rectangle 23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TextBox 69"/>
          <p:cNvSpPr txBox="1"/>
          <p:nvPr/>
        </p:nvSpPr>
        <p:spPr>
          <a:xfrm>
            <a:off x="356613" y="276007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7216" y="305885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355850" y="2632043"/>
            <a:ext cx="923007" cy="670957"/>
            <a:chOff x="2230756" y="3217446"/>
            <a:chExt cx="923007" cy="670957"/>
          </a:xfrm>
        </p:grpSpPr>
        <p:sp>
          <p:nvSpPr>
            <p:cNvPr id="32" name="Rectangle 31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38200" y="331402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44722" y="3174640"/>
            <a:ext cx="1119078" cy="648097"/>
            <a:chOff x="2229153" y="3217446"/>
            <a:chExt cx="1119078" cy="648097"/>
          </a:xfrm>
        </p:grpSpPr>
        <p:sp>
          <p:nvSpPr>
            <p:cNvPr id="39" name="Rectangle 38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838200" y="391763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344722" y="3778248"/>
            <a:ext cx="1542700" cy="648097"/>
            <a:chOff x="2229153" y="3217446"/>
            <a:chExt cx="1542700" cy="648097"/>
          </a:xfrm>
        </p:grpSpPr>
        <p:sp>
          <p:nvSpPr>
            <p:cNvPr id="59" name="Rectangle 58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806794" y="3217446"/>
              <a:ext cx="9476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346 </a:t>
              </a:r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× </a:t>
              </a:r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2789431" y="3543283"/>
              <a:ext cx="9824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128197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2341712" y="4159985"/>
            <a:ext cx="167399" cy="1673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21300000">
            <a:off x="1971738" y="3877453"/>
            <a:ext cx="460204" cy="1526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62699" y="3611541"/>
            <a:ext cx="5116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173</a:t>
            </a:r>
            <a:endParaRPr lang="en-US" baseline="-250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38200" y="4300853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1354666" y="4300853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547613" y="4300853"/>
            <a:ext cx="1130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865 m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05200" y="374054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28263" y="4047469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104039" y="3782020"/>
            <a:ext cx="36683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of the cliff from the person is 865 m</a:t>
            </a:r>
          </a:p>
        </p:txBody>
      </p:sp>
    </p:spTree>
    <p:extLst>
      <p:ext uri="{BB962C8B-B14F-4D97-AF65-F5344CB8AC3E}">
        <p14:creationId xmlns:p14="http://schemas.microsoft.com/office/powerpoint/2010/main" val="302089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 animBg="1"/>
      <p:bldP spid="29" grpId="0"/>
      <p:bldP spid="30" grpId="0" animBg="1"/>
      <p:bldP spid="37" grpId="0"/>
      <p:bldP spid="57" grpId="0"/>
      <p:bldP spid="66" grpId="0"/>
      <p:bldP spid="67" grpId="0"/>
      <p:bldP spid="68" grpId="0"/>
      <p:bldP spid="69" grpId="0"/>
      <p:bldP spid="70" grpId="0"/>
      <p:bldP spid="71" grpId="0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d drive\MJ WORK\Pooja mam (physics)\State board\9th state board\Sound\Table 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77412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63" y="2952750"/>
            <a:ext cx="1030287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53737" r="9253" b="29768"/>
          <a:stretch/>
        </p:blipFill>
        <p:spPr bwMode="auto">
          <a:xfrm>
            <a:off x="2693060" y="2770699"/>
            <a:ext cx="5717223" cy="132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5" name="Straight Connector 134"/>
          <p:cNvCxnSpPr/>
          <p:nvPr/>
        </p:nvCxnSpPr>
        <p:spPr>
          <a:xfrm flipH="1">
            <a:off x="2743200" y="3524251"/>
            <a:ext cx="5410200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2978181" y="2800350"/>
            <a:ext cx="76200" cy="762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3346512" y="3486150"/>
            <a:ext cx="76200" cy="762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3737037" y="4191000"/>
            <a:ext cx="76200" cy="762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108697" y="3486150"/>
            <a:ext cx="76200" cy="762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4489698" y="2800351"/>
            <a:ext cx="76200" cy="76200"/>
          </a:xfrm>
          <a:prstGeom prst="ellipse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4681430" y="2800350"/>
            <a:ext cx="2924056" cy="1466850"/>
            <a:chOff x="4910030" y="2800350"/>
            <a:chExt cx="2924056" cy="1466850"/>
          </a:xfrm>
          <a:solidFill>
            <a:srgbClr val="FF00FF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142" name="Group 141"/>
            <p:cNvGrpSpPr/>
            <p:nvPr/>
          </p:nvGrpSpPr>
          <p:grpSpPr>
            <a:xfrm>
              <a:off x="4910030" y="2800351"/>
              <a:ext cx="1414647" cy="1466849"/>
              <a:chOff x="3532251" y="2952751"/>
              <a:chExt cx="1414647" cy="1466849"/>
            </a:xfrm>
            <a:grpFill/>
          </p:grpSpPr>
          <p:sp>
            <p:nvSpPr>
              <p:cNvPr id="156" name="Oval 155"/>
              <p:cNvSpPr/>
              <p:nvPr/>
            </p:nvSpPr>
            <p:spPr>
              <a:xfrm>
                <a:off x="3532251" y="312896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627499" y="3367087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3727512" y="36385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817999" y="39052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3922774" y="416242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4118037" y="434340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4297486" y="416242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392736" y="39052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4489697" y="36385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4589710" y="3367088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4684960" y="3128963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870698" y="2952751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419439" y="2800350"/>
              <a:ext cx="1414647" cy="1466849"/>
              <a:chOff x="3532251" y="2952751"/>
              <a:chExt cx="1414647" cy="1466849"/>
            </a:xfrm>
            <a:grpFill/>
          </p:grpSpPr>
          <p:sp>
            <p:nvSpPr>
              <p:cNvPr id="144" name="Oval 143"/>
              <p:cNvSpPr/>
              <p:nvPr/>
            </p:nvSpPr>
            <p:spPr>
              <a:xfrm>
                <a:off x="3532251" y="312896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627499" y="3367087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727512" y="36385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3817999" y="39052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3922774" y="416242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118037" y="434340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297486" y="4162425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392736" y="39052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489697" y="3638550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589710" y="3367088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4684960" y="3128963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870698" y="2952751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8" name="Right Arrow 167"/>
          <p:cNvSpPr/>
          <p:nvPr/>
        </p:nvSpPr>
        <p:spPr>
          <a:xfrm flipH="1">
            <a:off x="8007711" y="2495550"/>
            <a:ext cx="374289" cy="177117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9" name="Right Arrow 168"/>
          <p:cNvSpPr/>
          <p:nvPr/>
        </p:nvSpPr>
        <p:spPr>
          <a:xfrm flipH="1">
            <a:off x="8007711" y="4223433"/>
            <a:ext cx="374289" cy="177117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96200" y="3587175"/>
            <a:ext cx="107112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b="1" i="1" dirty="0">
                <a:ln>
                  <a:solidFill>
                    <a:srgbClr val="0000FF"/>
                  </a:solidFill>
                </a:ln>
                <a:solidFill>
                  <a:srgbClr val="66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LOW</a:t>
            </a:r>
          </a:p>
          <a:p>
            <a:pPr algn="ctr"/>
            <a:r>
              <a:rPr lang="en-US" sz="1600" b="1" i="1" dirty="0" smtClean="0">
                <a:ln>
                  <a:solidFill>
                    <a:srgbClr val="0000FF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DENSITY</a:t>
            </a:r>
            <a:endParaRPr lang="en-US" sz="1600" b="1" i="1" dirty="0">
              <a:ln>
                <a:solidFill>
                  <a:srgbClr val="0000FF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4260635" y="3183968"/>
            <a:ext cx="2180918" cy="3693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AVERAGE density</a:t>
            </a:r>
            <a:endParaRPr lang="en-US" sz="1400" b="1" i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73" name="Freeform 172"/>
          <p:cNvSpPr/>
          <p:nvPr/>
        </p:nvSpPr>
        <p:spPr>
          <a:xfrm>
            <a:off x="2752432" y="2803949"/>
            <a:ext cx="5169193" cy="1445534"/>
          </a:xfrm>
          <a:custGeom>
            <a:avLst/>
            <a:gdLst>
              <a:gd name="connsiteX0" fmla="*/ 0 w 6705600"/>
              <a:gd name="connsiteY0" fmla="*/ 812802 h 1625671"/>
              <a:gd name="connsiteX1" fmla="*/ 304800 w 6705600"/>
              <a:gd name="connsiteY1" fmla="*/ 58059 h 1625671"/>
              <a:gd name="connsiteX2" fmla="*/ 943428 w 6705600"/>
              <a:gd name="connsiteY2" fmla="*/ 1436916 h 1625671"/>
              <a:gd name="connsiteX3" fmla="*/ 1828800 w 6705600"/>
              <a:gd name="connsiteY3" fmla="*/ 43544 h 1625671"/>
              <a:gd name="connsiteX4" fmla="*/ 2554514 w 6705600"/>
              <a:gd name="connsiteY4" fmla="*/ 1625602 h 1625671"/>
              <a:gd name="connsiteX5" fmla="*/ 3338286 w 6705600"/>
              <a:gd name="connsiteY5" fmla="*/ 72573 h 1625671"/>
              <a:gd name="connsiteX6" fmla="*/ 4107543 w 6705600"/>
              <a:gd name="connsiteY6" fmla="*/ 1625602 h 1625671"/>
              <a:gd name="connsiteX7" fmla="*/ 4833257 w 6705600"/>
              <a:gd name="connsiteY7" fmla="*/ 2 h 1625671"/>
              <a:gd name="connsiteX8" fmla="*/ 5588000 w 6705600"/>
              <a:gd name="connsiteY8" fmla="*/ 1611087 h 1625671"/>
              <a:gd name="connsiteX9" fmla="*/ 6328228 w 6705600"/>
              <a:gd name="connsiteY9" fmla="*/ 29030 h 1625671"/>
              <a:gd name="connsiteX10" fmla="*/ 6705600 w 6705600"/>
              <a:gd name="connsiteY10" fmla="*/ 798287 h 1625671"/>
              <a:gd name="connsiteX0" fmla="*/ 0 w 6705600"/>
              <a:gd name="connsiteY0" fmla="*/ 812802 h 1640119"/>
              <a:gd name="connsiteX1" fmla="*/ 304800 w 6705600"/>
              <a:gd name="connsiteY1" fmla="*/ 58059 h 1640119"/>
              <a:gd name="connsiteX2" fmla="*/ 1132114 w 6705600"/>
              <a:gd name="connsiteY2" fmla="*/ 1640116 h 1640119"/>
              <a:gd name="connsiteX3" fmla="*/ 1828800 w 6705600"/>
              <a:gd name="connsiteY3" fmla="*/ 43544 h 1640119"/>
              <a:gd name="connsiteX4" fmla="*/ 2554514 w 6705600"/>
              <a:gd name="connsiteY4" fmla="*/ 1625602 h 1640119"/>
              <a:gd name="connsiteX5" fmla="*/ 3338286 w 6705600"/>
              <a:gd name="connsiteY5" fmla="*/ 72573 h 1640119"/>
              <a:gd name="connsiteX6" fmla="*/ 4107543 w 6705600"/>
              <a:gd name="connsiteY6" fmla="*/ 1625602 h 1640119"/>
              <a:gd name="connsiteX7" fmla="*/ 4833257 w 6705600"/>
              <a:gd name="connsiteY7" fmla="*/ 2 h 1640119"/>
              <a:gd name="connsiteX8" fmla="*/ 5588000 w 6705600"/>
              <a:gd name="connsiteY8" fmla="*/ 1611087 h 1640119"/>
              <a:gd name="connsiteX9" fmla="*/ 6328228 w 6705600"/>
              <a:gd name="connsiteY9" fmla="*/ 29030 h 1640119"/>
              <a:gd name="connsiteX10" fmla="*/ 6705600 w 6705600"/>
              <a:gd name="connsiteY10" fmla="*/ 798287 h 1640119"/>
              <a:gd name="connsiteX0" fmla="*/ 0 w 6705600"/>
              <a:gd name="connsiteY0" fmla="*/ 812802 h 1640143"/>
              <a:gd name="connsiteX1" fmla="*/ 390525 w 6705600"/>
              <a:gd name="connsiteY1" fmla="*/ 86634 h 1640143"/>
              <a:gd name="connsiteX2" fmla="*/ 1132114 w 6705600"/>
              <a:gd name="connsiteY2" fmla="*/ 1640116 h 1640143"/>
              <a:gd name="connsiteX3" fmla="*/ 1828800 w 6705600"/>
              <a:gd name="connsiteY3" fmla="*/ 43544 h 1640143"/>
              <a:gd name="connsiteX4" fmla="*/ 2554514 w 6705600"/>
              <a:gd name="connsiteY4" fmla="*/ 1625602 h 1640143"/>
              <a:gd name="connsiteX5" fmla="*/ 3338286 w 6705600"/>
              <a:gd name="connsiteY5" fmla="*/ 72573 h 1640143"/>
              <a:gd name="connsiteX6" fmla="*/ 4107543 w 6705600"/>
              <a:gd name="connsiteY6" fmla="*/ 1625602 h 1640143"/>
              <a:gd name="connsiteX7" fmla="*/ 4833257 w 6705600"/>
              <a:gd name="connsiteY7" fmla="*/ 2 h 1640143"/>
              <a:gd name="connsiteX8" fmla="*/ 5588000 w 6705600"/>
              <a:gd name="connsiteY8" fmla="*/ 1611087 h 1640143"/>
              <a:gd name="connsiteX9" fmla="*/ 6328228 w 6705600"/>
              <a:gd name="connsiteY9" fmla="*/ 29030 h 1640143"/>
              <a:gd name="connsiteX10" fmla="*/ 6705600 w 6705600"/>
              <a:gd name="connsiteY10" fmla="*/ 798287 h 1640143"/>
              <a:gd name="connsiteX0" fmla="*/ 0 w 6705600"/>
              <a:gd name="connsiteY0" fmla="*/ 812802 h 1640156"/>
              <a:gd name="connsiteX1" fmla="*/ 438150 w 6705600"/>
              <a:gd name="connsiteY1" fmla="*/ 96159 h 1640156"/>
              <a:gd name="connsiteX2" fmla="*/ 1132114 w 6705600"/>
              <a:gd name="connsiteY2" fmla="*/ 1640116 h 1640156"/>
              <a:gd name="connsiteX3" fmla="*/ 1828800 w 6705600"/>
              <a:gd name="connsiteY3" fmla="*/ 43544 h 1640156"/>
              <a:gd name="connsiteX4" fmla="*/ 2554514 w 6705600"/>
              <a:gd name="connsiteY4" fmla="*/ 1625602 h 1640156"/>
              <a:gd name="connsiteX5" fmla="*/ 3338286 w 6705600"/>
              <a:gd name="connsiteY5" fmla="*/ 72573 h 1640156"/>
              <a:gd name="connsiteX6" fmla="*/ 4107543 w 6705600"/>
              <a:gd name="connsiteY6" fmla="*/ 1625602 h 1640156"/>
              <a:gd name="connsiteX7" fmla="*/ 4833257 w 6705600"/>
              <a:gd name="connsiteY7" fmla="*/ 2 h 1640156"/>
              <a:gd name="connsiteX8" fmla="*/ 5588000 w 6705600"/>
              <a:gd name="connsiteY8" fmla="*/ 1611087 h 1640156"/>
              <a:gd name="connsiteX9" fmla="*/ 6328228 w 6705600"/>
              <a:gd name="connsiteY9" fmla="*/ 29030 h 1640156"/>
              <a:gd name="connsiteX10" fmla="*/ 6705600 w 6705600"/>
              <a:gd name="connsiteY10" fmla="*/ 798287 h 1640156"/>
              <a:gd name="connsiteX0" fmla="*/ 0 w 6705600"/>
              <a:gd name="connsiteY0" fmla="*/ 808174 h 1635528"/>
              <a:gd name="connsiteX1" fmla="*/ 438150 w 6705600"/>
              <a:gd name="connsiteY1" fmla="*/ 91531 h 1635528"/>
              <a:gd name="connsiteX2" fmla="*/ 1132114 w 6705600"/>
              <a:gd name="connsiteY2" fmla="*/ 1635488 h 1635528"/>
              <a:gd name="connsiteX3" fmla="*/ 1828800 w 6705600"/>
              <a:gd name="connsiteY3" fmla="*/ 38916 h 1635528"/>
              <a:gd name="connsiteX4" fmla="*/ 2554514 w 6705600"/>
              <a:gd name="connsiteY4" fmla="*/ 1620974 h 1635528"/>
              <a:gd name="connsiteX5" fmla="*/ 3338286 w 6705600"/>
              <a:gd name="connsiteY5" fmla="*/ 67945 h 1635528"/>
              <a:gd name="connsiteX6" fmla="*/ 4107543 w 6705600"/>
              <a:gd name="connsiteY6" fmla="*/ 1620974 h 1635528"/>
              <a:gd name="connsiteX7" fmla="*/ 4861832 w 6705600"/>
              <a:gd name="connsiteY7" fmla="*/ 52524 h 1635528"/>
              <a:gd name="connsiteX8" fmla="*/ 5588000 w 6705600"/>
              <a:gd name="connsiteY8" fmla="*/ 1606459 h 1635528"/>
              <a:gd name="connsiteX9" fmla="*/ 6328228 w 6705600"/>
              <a:gd name="connsiteY9" fmla="*/ 24402 h 1635528"/>
              <a:gd name="connsiteX10" fmla="*/ 6705600 w 6705600"/>
              <a:gd name="connsiteY10" fmla="*/ 793659 h 1635528"/>
              <a:gd name="connsiteX0" fmla="*/ 0 w 6705600"/>
              <a:gd name="connsiteY0" fmla="*/ 769261 h 1596615"/>
              <a:gd name="connsiteX1" fmla="*/ 438150 w 6705600"/>
              <a:gd name="connsiteY1" fmla="*/ 52618 h 1596615"/>
              <a:gd name="connsiteX2" fmla="*/ 1132114 w 6705600"/>
              <a:gd name="connsiteY2" fmla="*/ 1596575 h 1596615"/>
              <a:gd name="connsiteX3" fmla="*/ 1828800 w 6705600"/>
              <a:gd name="connsiteY3" fmla="*/ 3 h 1596615"/>
              <a:gd name="connsiteX4" fmla="*/ 2554514 w 6705600"/>
              <a:gd name="connsiteY4" fmla="*/ 1582061 h 1596615"/>
              <a:gd name="connsiteX5" fmla="*/ 3338286 w 6705600"/>
              <a:gd name="connsiteY5" fmla="*/ 29032 h 1596615"/>
              <a:gd name="connsiteX6" fmla="*/ 4107543 w 6705600"/>
              <a:gd name="connsiteY6" fmla="*/ 1582061 h 1596615"/>
              <a:gd name="connsiteX7" fmla="*/ 4861832 w 6705600"/>
              <a:gd name="connsiteY7" fmla="*/ 13611 h 1596615"/>
              <a:gd name="connsiteX8" fmla="*/ 5588000 w 6705600"/>
              <a:gd name="connsiteY8" fmla="*/ 1567546 h 1596615"/>
              <a:gd name="connsiteX9" fmla="*/ 6252028 w 6705600"/>
              <a:gd name="connsiteY9" fmla="*/ 52164 h 1596615"/>
              <a:gd name="connsiteX10" fmla="*/ 6705600 w 6705600"/>
              <a:gd name="connsiteY10" fmla="*/ 754746 h 1596615"/>
              <a:gd name="connsiteX0" fmla="*/ 0 w 6705600"/>
              <a:gd name="connsiteY0" fmla="*/ 769261 h 1596615"/>
              <a:gd name="connsiteX1" fmla="*/ 438150 w 6705600"/>
              <a:gd name="connsiteY1" fmla="*/ 52618 h 1596615"/>
              <a:gd name="connsiteX2" fmla="*/ 1132114 w 6705600"/>
              <a:gd name="connsiteY2" fmla="*/ 1596575 h 1596615"/>
              <a:gd name="connsiteX3" fmla="*/ 1828800 w 6705600"/>
              <a:gd name="connsiteY3" fmla="*/ 3 h 1596615"/>
              <a:gd name="connsiteX4" fmla="*/ 2554514 w 6705600"/>
              <a:gd name="connsiteY4" fmla="*/ 1582061 h 1596615"/>
              <a:gd name="connsiteX5" fmla="*/ 3338286 w 6705600"/>
              <a:gd name="connsiteY5" fmla="*/ 29032 h 1596615"/>
              <a:gd name="connsiteX6" fmla="*/ 4107543 w 6705600"/>
              <a:gd name="connsiteY6" fmla="*/ 1582061 h 1596615"/>
              <a:gd name="connsiteX7" fmla="*/ 4861832 w 6705600"/>
              <a:gd name="connsiteY7" fmla="*/ 13611 h 1596615"/>
              <a:gd name="connsiteX8" fmla="*/ 5588000 w 6705600"/>
              <a:gd name="connsiteY8" fmla="*/ 1567546 h 1596615"/>
              <a:gd name="connsiteX9" fmla="*/ 6252028 w 6705600"/>
              <a:gd name="connsiteY9" fmla="*/ 52164 h 1596615"/>
              <a:gd name="connsiteX10" fmla="*/ 6705600 w 6705600"/>
              <a:gd name="connsiteY10" fmla="*/ 754746 h 1596615"/>
              <a:gd name="connsiteX0" fmla="*/ 0 w 6705600"/>
              <a:gd name="connsiteY0" fmla="*/ 769265 h 1596619"/>
              <a:gd name="connsiteX1" fmla="*/ 438150 w 6705600"/>
              <a:gd name="connsiteY1" fmla="*/ 52622 h 1596619"/>
              <a:gd name="connsiteX2" fmla="*/ 1132114 w 6705600"/>
              <a:gd name="connsiteY2" fmla="*/ 1596579 h 1596619"/>
              <a:gd name="connsiteX3" fmla="*/ 1828800 w 6705600"/>
              <a:gd name="connsiteY3" fmla="*/ 7 h 1596619"/>
              <a:gd name="connsiteX4" fmla="*/ 2592614 w 6705600"/>
              <a:gd name="connsiteY4" fmla="*/ 1572540 h 1596619"/>
              <a:gd name="connsiteX5" fmla="*/ 3338286 w 6705600"/>
              <a:gd name="connsiteY5" fmla="*/ 29036 h 1596619"/>
              <a:gd name="connsiteX6" fmla="*/ 4107543 w 6705600"/>
              <a:gd name="connsiteY6" fmla="*/ 1582065 h 1596619"/>
              <a:gd name="connsiteX7" fmla="*/ 4861832 w 6705600"/>
              <a:gd name="connsiteY7" fmla="*/ 13615 h 1596619"/>
              <a:gd name="connsiteX8" fmla="*/ 5588000 w 6705600"/>
              <a:gd name="connsiteY8" fmla="*/ 1567550 h 1596619"/>
              <a:gd name="connsiteX9" fmla="*/ 6252028 w 6705600"/>
              <a:gd name="connsiteY9" fmla="*/ 52168 h 1596619"/>
              <a:gd name="connsiteX10" fmla="*/ 6705600 w 6705600"/>
              <a:gd name="connsiteY10" fmla="*/ 754750 h 1596619"/>
              <a:gd name="connsiteX0" fmla="*/ 0 w 6705600"/>
              <a:gd name="connsiteY0" fmla="*/ 759741 h 1587082"/>
              <a:gd name="connsiteX1" fmla="*/ 438150 w 6705600"/>
              <a:gd name="connsiteY1" fmla="*/ 43098 h 1587082"/>
              <a:gd name="connsiteX2" fmla="*/ 1132114 w 6705600"/>
              <a:gd name="connsiteY2" fmla="*/ 1587055 h 1587082"/>
              <a:gd name="connsiteX3" fmla="*/ 1876425 w 6705600"/>
              <a:gd name="connsiteY3" fmla="*/ 8 h 1587082"/>
              <a:gd name="connsiteX4" fmla="*/ 2592614 w 6705600"/>
              <a:gd name="connsiteY4" fmla="*/ 1563016 h 1587082"/>
              <a:gd name="connsiteX5" fmla="*/ 3338286 w 6705600"/>
              <a:gd name="connsiteY5" fmla="*/ 19512 h 1587082"/>
              <a:gd name="connsiteX6" fmla="*/ 4107543 w 6705600"/>
              <a:gd name="connsiteY6" fmla="*/ 1572541 h 1587082"/>
              <a:gd name="connsiteX7" fmla="*/ 4861832 w 6705600"/>
              <a:gd name="connsiteY7" fmla="*/ 4091 h 1587082"/>
              <a:gd name="connsiteX8" fmla="*/ 5588000 w 6705600"/>
              <a:gd name="connsiteY8" fmla="*/ 1558026 h 1587082"/>
              <a:gd name="connsiteX9" fmla="*/ 6252028 w 6705600"/>
              <a:gd name="connsiteY9" fmla="*/ 42644 h 1587082"/>
              <a:gd name="connsiteX10" fmla="*/ 6705600 w 6705600"/>
              <a:gd name="connsiteY10" fmla="*/ 745226 h 1587082"/>
              <a:gd name="connsiteX0" fmla="*/ 0 w 6705600"/>
              <a:gd name="connsiteY0" fmla="*/ 759741 h 1587082"/>
              <a:gd name="connsiteX1" fmla="*/ 438150 w 6705600"/>
              <a:gd name="connsiteY1" fmla="*/ 43098 h 1587082"/>
              <a:gd name="connsiteX2" fmla="*/ 1132114 w 6705600"/>
              <a:gd name="connsiteY2" fmla="*/ 1587055 h 1587082"/>
              <a:gd name="connsiteX3" fmla="*/ 1876425 w 6705600"/>
              <a:gd name="connsiteY3" fmla="*/ 8 h 1587082"/>
              <a:gd name="connsiteX4" fmla="*/ 2592614 w 6705600"/>
              <a:gd name="connsiteY4" fmla="*/ 1563016 h 1587082"/>
              <a:gd name="connsiteX5" fmla="*/ 3338286 w 6705600"/>
              <a:gd name="connsiteY5" fmla="*/ 19512 h 1587082"/>
              <a:gd name="connsiteX6" fmla="*/ 4107543 w 6705600"/>
              <a:gd name="connsiteY6" fmla="*/ 1572541 h 1587082"/>
              <a:gd name="connsiteX7" fmla="*/ 4861832 w 6705600"/>
              <a:gd name="connsiteY7" fmla="*/ 4091 h 1587082"/>
              <a:gd name="connsiteX8" fmla="*/ 5588000 w 6705600"/>
              <a:gd name="connsiteY8" fmla="*/ 1558026 h 1587082"/>
              <a:gd name="connsiteX9" fmla="*/ 6252028 w 6705600"/>
              <a:gd name="connsiteY9" fmla="*/ 42644 h 1587082"/>
              <a:gd name="connsiteX10" fmla="*/ 6705600 w 6705600"/>
              <a:gd name="connsiteY10" fmla="*/ 745226 h 1587082"/>
              <a:gd name="connsiteX0" fmla="*/ 0 w 6600825"/>
              <a:gd name="connsiteY0" fmla="*/ 406119 h 1643036"/>
              <a:gd name="connsiteX1" fmla="*/ 333375 w 6600825"/>
              <a:gd name="connsiteY1" fmla="*/ 99051 h 1643036"/>
              <a:gd name="connsiteX2" fmla="*/ 1027339 w 6600825"/>
              <a:gd name="connsiteY2" fmla="*/ 1643008 h 1643036"/>
              <a:gd name="connsiteX3" fmla="*/ 1771650 w 6600825"/>
              <a:gd name="connsiteY3" fmla="*/ 55961 h 1643036"/>
              <a:gd name="connsiteX4" fmla="*/ 2487839 w 6600825"/>
              <a:gd name="connsiteY4" fmla="*/ 1618969 h 1643036"/>
              <a:gd name="connsiteX5" fmla="*/ 3233511 w 6600825"/>
              <a:gd name="connsiteY5" fmla="*/ 75465 h 1643036"/>
              <a:gd name="connsiteX6" fmla="*/ 4002768 w 6600825"/>
              <a:gd name="connsiteY6" fmla="*/ 1628494 h 1643036"/>
              <a:gd name="connsiteX7" fmla="*/ 4757057 w 6600825"/>
              <a:gd name="connsiteY7" fmla="*/ 60044 h 1643036"/>
              <a:gd name="connsiteX8" fmla="*/ 5483225 w 6600825"/>
              <a:gd name="connsiteY8" fmla="*/ 1613979 h 1643036"/>
              <a:gd name="connsiteX9" fmla="*/ 6147253 w 6600825"/>
              <a:gd name="connsiteY9" fmla="*/ 98597 h 1643036"/>
              <a:gd name="connsiteX10" fmla="*/ 6600825 w 6600825"/>
              <a:gd name="connsiteY10" fmla="*/ 801179 h 1643036"/>
              <a:gd name="connsiteX0" fmla="*/ 220 w 6601045"/>
              <a:gd name="connsiteY0" fmla="*/ 354339 h 1591256"/>
              <a:gd name="connsiteX1" fmla="*/ 333595 w 6601045"/>
              <a:gd name="connsiteY1" fmla="*/ 47271 h 1591256"/>
              <a:gd name="connsiteX2" fmla="*/ 1027559 w 6601045"/>
              <a:gd name="connsiteY2" fmla="*/ 1591228 h 1591256"/>
              <a:gd name="connsiteX3" fmla="*/ 1771870 w 6601045"/>
              <a:gd name="connsiteY3" fmla="*/ 4181 h 1591256"/>
              <a:gd name="connsiteX4" fmla="*/ 2488059 w 6601045"/>
              <a:gd name="connsiteY4" fmla="*/ 1567189 h 1591256"/>
              <a:gd name="connsiteX5" fmla="*/ 3233731 w 6601045"/>
              <a:gd name="connsiteY5" fmla="*/ 23685 h 1591256"/>
              <a:gd name="connsiteX6" fmla="*/ 4002988 w 6601045"/>
              <a:gd name="connsiteY6" fmla="*/ 1576714 h 1591256"/>
              <a:gd name="connsiteX7" fmla="*/ 4757277 w 6601045"/>
              <a:gd name="connsiteY7" fmla="*/ 8264 h 1591256"/>
              <a:gd name="connsiteX8" fmla="*/ 5483445 w 6601045"/>
              <a:gd name="connsiteY8" fmla="*/ 1562199 h 1591256"/>
              <a:gd name="connsiteX9" fmla="*/ 6147473 w 6601045"/>
              <a:gd name="connsiteY9" fmla="*/ 46817 h 1591256"/>
              <a:gd name="connsiteX10" fmla="*/ 6601045 w 6601045"/>
              <a:gd name="connsiteY10" fmla="*/ 749399 h 1591256"/>
              <a:gd name="connsiteX0" fmla="*/ 219 w 6601044"/>
              <a:gd name="connsiteY0" fmla="*/ 350376 h 1572754"/>
              <a:gd name="connsiteX1" fmla="*/ 333594 w 6601044"/>
              <a:gd name="connsiteY1" fmla="*/ 43308 h 1572754"/>
              <a:gd name="connsiteX2" fmla="*/ 1018033 w 6601044"/>
              <a:gd name="connsiteY2" fmla="*/ 1439627 h 1572754"/>
              <a:gd name="connsiteX3" fmla="*/ 1771869 w 6601044"/>
              <a:gd name="connsiteY3" fmla="*/ 218 h 1572754"/>
              <a:gd name="connsiteX4" fmla="*/ 2488058 w 6601044"/>
              <a:gd name="connsiteY4" fmla="*/ 1563226 h 1572754"/>
              <a:gd name="connsiteX5" fmla="*/ 3233730 w 6601044"/>
              <a:gd name="connsiteY5" fmla="*/ 19722 h 1572754"/>
              <a:gd name="connsiteX6" fmla="*/ 4002987 w 6601044"/>
              <a:gd name="connsiteY6" fmla="*/ 1572751 h 1572754"/>
              <a:gd name="connsiteX7" fmla="*/ 4757276 w 6601044"/>
              <a:gd name="connsiteY7" fmla="*/ 4301 h 1572754"/>
              <a:gd name="connsiteX8" fmla="*/ 5483444 w 6601044"/>
              <a:gd name="connsiteY8" fmla="*/ 1558236 h 1572754"/>
              <a:gd name="connsiteX9" fmla="*/ 6147472 w 6601044"/>
              <a:gd name="connsiteY9" fmla="*/ 42854 h 1572754"/>
              <a:gd name="connsiteX10" fmla="*/ 6601044 w 6601044"/>
              <a:gd name="connsiteY10" fmla="*/ 745436 h 1572754"/>
              <a:gd name="connsiteX0" fmla="*/ 219 w 6601044"/>
              <a:gd name="connsiteY0" fmla="*/ 350162 h 1572540"/>
              <a:gd name="connsiteX1" fmla="*/ 333594 w 6601044"/>
              <a:gd name="connsiteY1" fmla="*/ 43094 h 1572540"/>
              <a:gd name="connsiteX2" fmla="*/ 1018033 w 6601044"/>
              <a:gd name="connsiteY2" fmla="*/ 1439413 h 1572540"/>
              <a:gd name="connsiteX3" fmla="*/ 1771869 w 6601044"/>
              <a:gd name="connsiteY3" fmla="*/ 4 h 1572540"/>
              <a:gd name="connsiteX4" fmla="*/ 2526158 w 6601044"/>
              <a:gd name="connsiteY4" fmla="*/ 1424899 h 1572540"/>
              <a:gd name="connsiteX5" fmla="*/ 3233730 w 6601044"/>
              <a:gd name="connsiteY5" fmla="*/ 19508 h 1572540"/>
              <a:gd name="connsiteX6" fmla="*/ 4002987 w 6601044"/>
              <a:gd name="connsiteY6" fmla="*/ 1572537 h 1572540"/>
              <a:gd name="connsiteX7" fmla="*/ 4757276 w 6601044"/>
              <a:gd name="connsiteY7" fmla="*/ 4087 h 1572540"/>
              <a:gd name="connsiteX8" fmla="*/ 5483444 w 6601044"/>
              <a:gd name="connsiteY8" fmla="*/ 1558022 h 1572540"/>
              <a:gd name="connsiteX9" fmla="*/ 6147472 w 6601044"/>
              <a:gd name="connsiteY9" fmla="*/ 42640 h 1572540"/>
              <a:gd name="connsiteX10" fmla="*/ 6601044 w 6601044"/>
              <a:gd name="connsiteY10" fmla="*/ 745222 h 1572540"/>
              <a:gd name="connsiteX0" fmla="*/ 219 w 6601044"/>
              <a:gd name="connsiteY0" fmla="*/ 350162 h 1558044"/>
              <a:gd name="connsiteX1" fmla="*/ 333594 w 6601044"/>
              <a:gd name="connsiteY1" fmla="*/ 43094 h 1558044"/>
              <a:gd name="connsiteX2" fmla="*/ 1018033 w 6601044"/>
              <a:gd name="connsiteY2" fmla="*/ 1439413 h 1558044"/>
              <a:gd name="connsiteX3" fmla="*/ 1771869 w 6601044"/>
              <a:gd name="connsiteY3" fmla="*/ 4 h 1558044"/>
              <a:gd name="connsiteX4" fmla="*/ 2526158 w 6601044"/>
              <a:gd name="connsiteY4" fmla="*/ 1424899 h 1558044"/>
              <a:gd name="connsiteX5" fmla="*/ 3233730 w 6601044"/>
              <a:gd name="connsiteY5" fmla="*/ 19508 h 1558044"/>
              <a:gd name="connsiteX6" fmla="*/ 4041087 w 6601044"/>
              <a:gd name="connsiteY6" fmla="*/ 1413787 h 1558044"/>
              <a:gd name="connsiteX7" fmla="*/ 4757276 w 6601044"/>
              <a:gd name="connsiteY7" fmla="*/ 4087 h 1558044"/>
              <a:gd name="connsiteX8" fmla="*/ 5483444 w 6601044"/>
              <a:gd name="connsiteY8" fmla="*/ 1558022 h 1558044"/>
              <a:gd name="connsiteX9" fmla="*/ 6147472 w 6601044"/>
              <a:gd name="connsiteY9" fmla="*/ 42640 h 1558044"/>
              <a:gd name="connsiteX10" fmla="*/ 6601044 w 6601044"/>
              <a:gd name="connsiteY10" fmla="*/ 745222 h 1558044"/>
              <a:gd name="connsiteX0" fmla="*/ 219 w 6601044"/>
              <a:gd name="connsiteY0" fmla="*/ 350162 h 1558044"/>
              <a:gd name="connsiteX1" fmla="*/ 333594 w 6601044"/>
              <a:gd name="connsiteY1" fmla="*/ 43094 h 1558044"/>
              <a:gd name="connsiteX2" fmla="*/ 1018033 w 6601044"/>
              <a:gd name="connsiteY2" fmla="*/ 1439413 h 1558044"/>
              <a:gd name="connsiteX3" fmla="*/ 1771869 w 6601044"/>
              <a:gd name="connsiteY3" fmla="*/ 4 h 1558044"/>
              <a:gd name="connsiteX4" fmla="*/ 2526158 w 6601044"/>
              <a:gd name="connsiteY4" fmla="*/ 1424899 h 1558044"/>
              <a:gd name="connsiteX5" fmla="*/ 3309930 w 6601044"/>
              <a:gd name="connsiteY5" fmla="*/ 19508 h 1558044"/>
              <a:gd name="connsiteX6" fmla="*/ 4041087 w 6601044"/>
              <a:gd name="connsiteY6" fmla="*/ 1413787 h 1558044"/>
              <a:gd name="connsiteX7" fmla="*/ 4757276 w 6601044"/>
              <a:gd name="connsiteY7" fmla="*/ 4087 h 1558044"/>
              <a:gd name="connsiteX8" fmla="*/ 5483444 w 6601044"/>
              <a:gd name="connsiteY8" fmla="*/ 1558022 h 1558044"/>
              <a:gd name="connsiteX9" fmla="*/ 6147472 w 6601044"/>
              <a:gd name="connsiteY9" fmla="*/ 42640 h 1558044"/>
              <a:gd name="connsiteX10" fmla="*/ 6601044 w 6601044"/>
              <a:gd name="connsiteY10" fmla="*/ 745222 h 1558044"/>
              <a:gd name="connsiteX0" fmla="*/ 219 w 6601044"/>
              <a:gd name="connsiteY0" fmla="*/ 350159 h 1558041"/>
              <a:gd name="connsiteX1" fmla="*/ 333594 w 6601044"/>
              <a:gd name="connsiteY1" fmla="*/ 43091 h 1558041"/>
              <a:gd name="connsiteX2" fmla="*/ 1018033 w 6601044"/>
              <a:gd name="connsiteY2" fmla="*/ 1439410 h 1558041"/>
              <a:gd name="connsiteX3" fmla="*/ 1771869 w 6601044"/>
              <a:gd name="connsiteY3" fmla="*/ 1 h 1558041"/>
              <a:gd name="connsiteX4" fmla="*/ 2557908 w 6601044"/>
              <a:gd name="connsiteY4" fmla="*/ 1431246 h 1558041"/>
              <a:gd name="connsiteX5" fmla="*/ 3309930 w 6601044"/>
              <a:gd name="connsiteY5" fmla="*/ 19505 h 1558041"/>
              <a:gd name="connsiteX6" fmla="*/ 4041087 w 6601044"/>
              <a:gd name="connsiteY6" fmla="*/ 1413784 h 1558041"/>
              <a:gd name="connsiteX7" fmla="*/ 4757276 w 6601044"/>
              <a:gd name="connsiteY7" fmla="*/ 4084 h 1558041"/>
              <a:gd name="connsiteX8" fmla="*/ 5483444 w 6601044"/>
              <a:gd name="connsiteY8" fmla="*/ 1558019 h 1558041"/>
              <a:gd name="connsiteX9" fmla="*/ 6147472 w 6601044"/>
              <a:gd name="connsiteY9" fmla="*/ 42637 h 1558041"/>
              <a:gd name="connsiteX10" fmla="*/ 6601044 w 6601044"/>
              <a:gd name="connsiteY10" fmla="*/ 745219 h 1558041"/>
              <a:gd name="connsiteX0" fmla="*/ 219 w 6601044"/>
              <a:gd name="connsiteY0" fmla="*/ 350159 h 1558041"/>
              <a:gd name="connsiteX1" fmla="*/ 333594 w 6601044"/>
              <a:gd name="connsiteY1" fmla="*/ 43091 h 1558041"/>
              <a:gd name="connsiteX2" fmla="*/ 1018033 w 6601044"/>
              <a:gd name="connsiteY2" fmla="*/ 1439410 h 1558041"/>
              <a:gd name="connsiteX3" fmla="*/ 1771869 w 6601044"/>
              <a:gd name="connsiteY3" fmla="*/ 1 h 1558041"/>
              <a:gd name="connsiteX4" fmla="*/ 2532508 w 6601044"/>
              <a:gd name="connsiteY4" fmla="*/ 1431246 h 1558041"/>
              <a:gd name="connsiteX5" fmla="*/ 3309930 w 6601044"/>
              <a:gd name="connsiteY5" fmla="*/ 19505 h 1558041"/>
              <a:gd name="connsiteX6" fmla="*/ 4041087 w 6601044"/>
              <a:gd name="connsiteY6" fmla="*/ 1413784 h 1558041"/>
              <a:gd name="connsiteX7" fmla="*/ 4757276 w 6601044"/>
              <a:gd name="connsiteY7" fmla="*/ 4084 h 1558041"/>
              <a:gd name="connsiteX8" fmla="*/ 5483444 w 6601044"/>
              <a:gd name="connsiteY8" fmla="*/ 1558019 h 1558041"/>
              <a:gd name="connsiteX9" fmla="*/ 6147472 w 6601044"/>
              <a:gd name="connsiteY9" fmla="*/ 42637 h 1558041"/>
              <a:gd name="connsiteX10" fmla="*/ 6601044 w 6601044"/>
              <a:gd name="connsiteY10" fmla="*/ 745219 h 1558041"/>
              <a:gd name="connsiteX0" fmla="*/ 219 w 6601044"/>
              <a:gd name="connsiteY0" fmla="*/ 350159 h 1558041"/>
              <a:gd name="connsiteX1" fmla="*/ 333594 w 6601044"/>
              <a:gd name="connsiteY1" fmla="*/ 43091 h 1558041"/>
              <a:gd name="connsiteX2" fmla="*/ 1018033 w 6601044"/>
              <a:gd name="connsiteY2" fmla="*/ 1439410 h 1558041"/>
              <a:gd name="connsiteX3" fmla="*/ 1771869 w 6601044"/>
              <a:gd name="connsiteY3" fmla="*/ 1 h 1558041"/>
              <a:gd name="connsiteX4" fmla="*/ 2532508 w 6601044"/>
              <a:gd name="connsiteY4" fmla="*/ 1431246 h 1558041"/>
              <a:gd name="connsiteX5" fmla="*/ 3309930 w 6601044"/>
              <a:gd name="connsiteY5" fmla="*/ 19505 h 1558041"/>
              <a:gd name="connsiteX6" fmla="*/ 4060137 w 6601044"/>
              <a:gd name="connsiteY6" fmla="*/ 1413784 h 1558041"/>
              <a:gd name="connsiteX7" fmla="*/ 4757276 w 6601044"/>
              <a:gd name="connsiteY7" fmla="*/ 4084 h 1558041"/>
              <a:gd name="connsiteX8" fmla="*/ 5483444 w 6601044"/>
              <a:gd name="connsiteY8" fmla="*/ 1558019 h 1558041"/>
              <a:gd name="connsiteX9" fmla="*/ 6147472 w 6601044"/>
              <a:gd name="connsiteY9" fmla="*/ 42637 h 1558041"/>
              <a:gd name="connsiteX10" fmla="*/ 6601044 w 6601044"/>
              <a:gd name="connsiteY10" fmla="*/ 745219 h 1558041"/>
              <a:gd name="connsiteX0" fmla="*/ 219 w 6601044"/>
              <a:gd name="connsiteY0" fmla="*/ 350159 h 1558041"/>
              <a:gd name="connsiteX1" fmla="*/ 333594 w 6601044"/>
              <a:gd name="connsiteY1" fmla="*/ 43091 h 1558041"/>
              <a:gd name="connsiteX2" fmla="*/ 1018033 w 6601044"/>
              <a:gd name="connsiteY2" fmla="*/ 1439410 h 1558041"/>
              <a:gd name="connsiteX3" fmla="*/ 1771869 w 6601044"/>
              <a:gd name="connsiteY3" fmla="*/ 1 h 1558041"/>
              <a:gd name="connsiteX4" fmla="*/ 2532508 w 6601044"/>
              <a:gd name="connsiteY4" fmla="*/ 1431246 h 1558041"/>
              <a:gd name="connsiteX5" fmla="*/ 3309930 w 6601044"/>
              <a:gd name="connsiteY5" fmla="*/ 19505 h 1558041"/>
              <a:gd name="connsiteX6" fmla="*/ 4053787 w 6601044"/>
              <a:gd name="connsiteY6" fmla="*/ 1445534 h 1558041"/>
              <a:gd name="connsiteX7" fmla="*/ 4757276 w 6601044"/>
              <a:gd name="connsiteY7" fmla="*/ 4084 h 1558041"/>
              <a:gd name="connsiteX8" fmla="*/ 5483444 w 6601044"/>
              <a:gd name="connsiteY8" fmla="*/ 1558019 h 1558041"/>
              <a:gd name="connsiteX9" fmla="*/ 6147472 w 6601044"/>
              <a:gd name="connsiteY9" fmla="*/ 42637 h 1558041"/>
              <a:gd name="connsiteX10" fmla="*/ 6601044 w 6601044"/>
              <a:gd name="connsiteY10" fmla="*/ 745219 h 1558041"/>
              <a:gd name="connsiteX0" fmla="*/ 219 w 6601044"/>
              <a:gd name="connsiteY0" fmla="*/ 350159 h 1558024"/>
              <a:gd name="connsiteX1" fmla="*/ 333594 w 6601044"/>
              <a:gd name="connsiteY1" fmla="*/ 43091 h 1558024"/>
              <a:gd name="connsiteX2" fmla="*/ 1018033 w 6601044"/>
              <a:gd name="connsiteY2" fmla="*/ 1439410 h 1558024"/>
              <a:gd name="connsiteX3" fmla="*/ 1771869 w 6601044"/>
              <a:gd name="connsiteY3" fmla="*/ 1 h 1558024"/>
              <a:gd name="connsiteX4" fmla="*/ 2532508 w 6601044"/>
              <a:gd name="connsiteY4" fmla="*/ 1431246 h 1558024"/>
              <a:gd name="connsiteX5" fmla="*/ 3309930 w 6601044"/>
              <a:gd name="connsiteY5" fmla="*/ 19505 h 1558024"/>
              <a:gd name="connsiteX6" fmla="*/ 4053787 w 6601044"/>
              <a:gd name="connsiteY6" fmla="*/ 1445534 h 1558024"/>
              <a:gd name="connsiteX7" fmla="*/ 4827126 w 6601044"/>
              <a:gd name="connsiteY7" fmla="*/ 23134 h 1558024"/>
              <a:gd name="connsiteX8" fmla="*/ 5483444 w 6601044"/>
              <a:gd name="connsiteY8" fmla="*/ 1558019 h 1558024"/>
              <a:gd name="connsiteX9" fmla="*/ 6147472 w 6601044"/>
              <a:gd name="connsiteY9" fmla="*/ 42637 h 1558024"/>
              <a:gd name="connsiteX10" fmla="*/ 6601044 w 6601044"/>
              <a:gd name="connsiteY10" fmla="*/ 745219 h 1558024"/>
              <a:gd name="connsiteX0" fmla="*/ 219 w 6601044"/>
              <a:gd name="connsiteY0" fmla="*/ 350159 h 1558024"/>
              <a:gd name="connsiteX1" fmla="*/ 333594 w 6601044"/>
              <a:gd name="connsiteY1" fmla="*/ 43091 h 1558024"/>
              <a:gd name="connsiteX2" fmla="*/ 1018033 w 6601044"/>
              <a:gd name="connsiteY2" fmla="*/ 1439410 h 1558024"/>
              <a:gd name="connsiteX3" fmla="*/ 1771869 w 6601044"/>
              <a:gd name="connsiteY3" fmla="*/ 1 h 1558024"/>
              <a:gd name="connsiteX4" fmla="*/ 2532508 w 6601044"/>
              <a:gd name="connsiteY4" fmla="*/ 1431246 h 1558024"/>
              <a:gd name="connsiteX5" fmla="*/ 3309930 w 6601044"/>
              <a:gd name="connsiteY5" fmla="*/ 19505 h 1558024"/>
              <a:gd name="connsiteX6" fmla="*/ 4053787 w 6601044"/>
              <a:gd name="connsiteY6" fmla="*/ 1445534 h 1558024"/>
              <a:gd name="connsiteX7" fmla="*/ 4827126 w 6601044"/>
              <a:gd name="connsiteY7" fmla="*/ 23134 h 1558024"/>
              <a:gd name="connsiteX8" fmla="*/ 5531069 w 6601044"/>
              <a:gd name="connsiteY8" fmla="*/ 1558019 h 1558024"/>
              <a:gd name="connsiteX9" fmla="*/ 6147472 w 6601044"/>
              <a:gd name="connsiteY9" fmla="*/ 42637 h 1558024"/>
              <a:gd name="connsiteX10" fmla="*/ 6601044 w 6601044"/>
              <a:gd name="connsiteY10" fmla="*/ 745219 h 1558024"/>
              <a:gd name="connsiteX0" fmla="*/ 219 w 6147472"/>
              <a:gd name="connsiteY0" fmla="*/ 350159 h 1558024"/>
              <a:gd name="connsiteX1" fmla="*/ 333594 w 6147472"/>
              <a:gd name="connsiteY1" fmla="*/ 43091 h 1558024"/>
              <a:gd name="connsiteX2" fmla="*/ 1018033 w 6147472"/>
              <a:gd name="connsiteY2" fmla="*/ 1439410 h 1558024"/>
              <a:gd name="connsiteX3" fmla="*/ 1771869 w 6147472"/>
              <a:gd name="connsiteY3" fmla="*/ 1 h 1558024"/>
              <a:gd name="connsiteX4" fmla="*/ 2532508 w 6147472"/>
              <a:gd name="connsiteY4" fmla="*/ 1431246 h 1558024"/>
              <a:gd name="connsiteX5" fmla="*/ 3309930 w 6147472"/>
              <a:gd name="connsiteY5" fmla="*/ 19505 h 1558024"/>
              <a:gd name="connsiteX6" fmla="*/ 4053787 w 6147472"/>
              <a:gd name="connsiteY6" fmla="*/ 1445534 h 1558024"/>
              <a:gd name="connsiteX7" fmla="*/ 4827126 w 6147472"/>
              <a:gd name="connsiteY7" fmla="*/ 23134 h 1558024"/>
              <a:gd name="connsiteX8" fmla="*/ 5531069 w 6147472"/>
              <a:gd name="connsiteY8" fmla="*/ 1558019 h 1558024"/>
              <a:gd name="connsiteX9" fmla="*/ 6147472 w 6147472"/>
              <a:gd name="connsiteY9" fmla="*/ 42637 h 1558024"/>
              <a:gd name="connsiteX0" fmla="*/ 219 w 5531069"/>
              <a:gd name="connsiteY0" fmla="*/ 350159 h 1558019"/>
              <a:gd name="connsiteX1" fmla="*/ 333594 w 5531069"/>
              <a:gd name="connsiteY1" fmla="*/ 43091 h 1558019"/>
              <a:gd name="connsiteX2" fmla="*/ 1018033 w 5531069"/>
              <a:gd name="connsiteY2" fmla="*/ 1439410 h 1558019"/>
              <a:gd name="connsiteX3" fmla="*/ 1771869 w 5531069"/>
              <a:gd name="connsiteY3" fmla="*/ 1 h 1558019"/>
              <a:gd name="connsiteX4" fmla="*/ 2532508 w 5531069"/>
              <a:gd name="connsiteY4" fmla="*/ 1431246 h 1558019"/>
              <a:gd name="connsiteX5" fmla="*/ 3309930 w 5531069"/>
              <a:gd name="connsiteY5" fmla="*/ 19505 h 1558019"/>
              <a:gd name="connsiteX6" fmla="*/ 4053787 w 5531069"/>
              <a:gd name="connsiteY6" fmla="*/ 1445534 h 1558019"/>
              <a:gd name="connsiteX7" fmla="*/ 4827126 w 5531069"/>
              <a:gd name="connsiteY7" fmla="*/ 23134 h 1558019"/>
              <a:gd name="connsiteX8" fmla="*/ 5531069 w 5531069"/>
              <a:gd name="connsiteY8" fmla="*/ 1558019 h 1558019"/>
              <a:gd name="connsiteX0" fmla="*/ 219 w 5188169"/>
              <a:gd name="connsiteY0" fmla="*/ 350159 h 1445534"/>
              <a:gd name="connsiteX1" fmla="*/ 333594 w 5188169"/>
              <a:gd name="connsiteY1" fmla="*/ 43091 h 1445534"/>
              <a:gd name="connsiteX2" fmla="*/ 1018033 w 5188169"/>
              <a:gd name="connsiteY2" fmla="*/ 1439410 h 1445534"/>
              <a:gd name="connsiteX3" fmla="*/ 1771869 w 5188169"/>
              <a:gd name="connsiteY3" fmla="*/ 1 h 1445534"/>
              <a:gd name="connsiteX4" fmla="*/ 2532508 w 5188169"/>
              <a:gd name="connsiteY4" fmla="*/ 1431246 h 1445534"/>
              <a:gd name="connsiteX5" fmla="*/ 3309930 w 5188169"/>
              <a:gd name="connsiteY5" fmla="*/ 19505 h 1445534"/>
              <a:gd name="connsiteX6" fmla="*/ 4053787 w 5188169"/>
              <a:gd name="connsiteY6" fmla="*/ 1445534 h 1445534"/>
              <a:gd name="connsiteX7" fmla="*/ 4827126 w 5188169"/>
              <a:gd name="connsiteY7" fmla="*/ 23134 h 1445534"/>
              <a:gd name="connsiteX8" fmla="*/ 5188169 w 5188169"/>
              <a:gd name="connsiteY8" fmla="*/ 710294 h 1445534"/>
              <a:gd name="connsiteX0" fmla="*/ 219 w 5188169"/>
              <a:gd name="connsiteY0" fmla="*/ 350159 h 1445534"/>
              <a:gd name="connsiteX1" fmla="*/ 333594 w 5188169"/>
              <a:gd name="connsiteY1" fmla="*/ 43091 h 1445534"/>
              <a:gd name="connsiteX2" fmla="*/ 1018033 w 5188169"/>
              <a:gd name="connsiteY2" fmla="*/ 1439410 h 1445534"/>
              <a:gd name="connsiteX3" fmla="*/ 1771869 w 5188169"/>
              <a:gd name="connsiteY3" fmla="*/ 1 h 1445534"/>
              <a:gd name="connsiteX4" fmla="*/ 2532508 w 5188169"/>
              <a:gd name="connsiteY4" fmla="*/ 1431246 h 1445534"/>
              <a:gd name="connsiteX5" fmla="*/ 3309930 w 5188169"/>
              <a:gd name="connsiteY5" fmla="*/ 19505 h 1445534"/>
              <a:gd name="connsiteX6" fmla="*/ 4053787 w 5188169"/>
              <a:gd name="connsiteY6" fmla="*/ 1445534 h 1445534"/>
              <a:gd name="connsiteX7" fmla="*/ 4827126 w 5188169"/>
              <a:gd name="connsiteY7" fmla="*/ 23134 h 1445534"/>
              <a:gd name="connsiteX8" fmla="*/ 5188169 w 5188169"/>
              <a:gd name="connsiteY8" fmla="*/ 710294 h 1445534"/>
              <a:gd name="connsiteX0" fmla="*/ 219 w 5188169"/>
              <a:gd name="connsiteY0" fmla="*/ 350159 h 1445534"/>
              <a:gd name="connsiteX1" fmla="*/ 333594 w 5188169"/>
              <a:gd name="connsiteY1" fmla="*/ 43091 h 1445534"/>
              <a:gd name="connsiteX2" fmla="*/ 1018033 w 5188169"/>
              <a:gd name="connsiteY2" fmla="*/ 1439410 h 1445534"/>
              <a:gd name="connsiteX3" fmla="*/ 1771869 w 5188169"/>
              <a:gd name="connsiteY3" fmla="*/ 1 h 1445534"/>
              <a:gd name="connsiteX4" fmla="*/ 2532508 w 5188169"/>
              <a:gd name="connsiteY4" fmla="*/ 1431246 h 1445534"/>
              <a:gd name="connsiteX5" fmla="*/ 3309930 w 5188169"/>
              <a:gd name="connsiteY5" fmla="*/ 19505 h 1445534"/>
              <a:gd name="connsiteX6" fmla="*/ 4053787 w 5188169"/>
              <a:gd name="connsiteY6" fmla="*/ 1445534 h 1445534"/>
              <a:gd name="connsiteX7" fmla="*/ 4827126 w 5188169"/>
              <a:gd name="connsiteY7" fmla="*/ 23134 h 1445534"/>
              <a:gd name="connsiteX8" fmla="*/ 5188169 w 5188169"/>
              <a:gd name="connsiteY8" fmla="*/ 710294 h 1445534"/>
              <a:gd name="connsiteX0" fmla="*/ 219 w 5188169"/>
              <a:gd name="connsiteY0" fmla="*/ 350159 h 1445534"/>
              <a:gd name="connsiteX1" fmla="*/ 333594 w 5188169"/>
              <a:gd name="connsiteY1" fmla="*/ 43091 h 1445534"/>
              <a:gd name="connsiteX2" fmla="*/ 1018033 w 5188169"/>
              <a:gd name="connsiteY2" fmla="*/ 1439410 h 1445534"/>
              <a:gd name="connsiteX3" fmla="*/ 1771869 w 5188169"/>
              <a:gd name="connsiteY3" fmla="*/ 1 h 1445534"/>
              <a:gd name="connsiteX4" fmla="*/ 2532508 w 5188169"/>
              <a:gd name="connsiteY4" fmla="*/ 1431246 h 1445534"/>
              <a:gd name="connsiteX5" fmla="*/ 3309930 w 5188169"/>
              <a:gd name="connsiteY5" fmla="*/ 19505 h 1445534"/>
              <a:gd name="connsiteX6" fmla="*/ 4053787 w 5188169"/>
              <a:gd name="connsiteY6" fmla="*/ 1445534 h 1445534"/>
              <a:gd name="connsiteX7" fmla="*/ 4827126 w 5188169"/>
              <a:gd name="connsiteY7" fmla="*/ 23134 h 1445534"/>
              <a:gd name="connsiteX8" fmla="*/ 5188169 w 5188169"/>
              <a:gd name="connsiteY8" fmla="*/ 710294 h 1445534"/>
              <a:gd name="connsiteX0" fmla="*/ 219 w 5188169"/>
              <a:gd name="connsiteY0" fmla="*/ 350159 h 1445534"/>
              <a:gd name="connsiteX1" fmla="*/ 333594 w 5188169"/>
              <a:gd name="connsiteY1" fmla="*/ 43091 h 1445534"/>
              <a:gd name="connsiteX2" fmla="*/ 1018033 w 5188169"/>
              <a:gd name="connsiteY2" fmla="*/ 1439410 h 1445534"/>
              <a:gd name="connsiteX3" fmla="*/ 1771869 w 5188169"/>
              <a:gd name="connsiteY3" fmla="*/ 1 h 1445534"/>
              <a:gd name="connsiteX4" fmla="*/ 2532508 w 5188169"/>
              <a:gd name="connsiteY4" fmla="*/ 1431246 h 1445534"/>
              <a:gd name="connsiteX5" fmla="*/ 3309930 w 5188169"/>
              <a:gd name="connsiteY5" fmla="*/ 19505 h 1445534"/>
              <a:gd name="connsiteX6" fmla="*/ 4053787 w 5188169"/>
              <a:gd name="connsiteY6" fmla="*/ 1445534 h 1445534"/>
              <a:gd name="connsiteX7" fmla="*/ 4792201 w 5188169"/>
              <a:gd name="connsiteY7" fmla="*/ 23134 h 1445534"/>
              <a:gd name="connsiteX8" fmla="*/ 5188169 w 5188169"/>
              <a:gd name="connsiteY8" fmla="*/ 710294 h 1445534"/>
              <a:gd name="connsiteX0" fmla="*/ 219 w 5169119"/>
              <a:gd name="connsiteY0" fmla="*/ 350159 h 1445534"/>
              <a:gd name="connsiteX1" fmla="*/ 333594 w 5169119"/>
              <a:gd name="connsiteY1" fmla="*/ 43091 h 1445534"/>
              <a:gd name="connsiteX2" fmla="*/ 1018033 w 5169119"/>
              <a:gd name="connsiteY2" fmla="*/ 1439410 h 1445534"/>
              <a:gd name="connsiteX3" fmla="*/ 1771869 w 5169119"/>
              <a:gd name="connsiteY3" fmla="*/ 1 h 1445534"/>
              <a:gd name="connsiteX4" fmla="*/ 2532508 w 5169119"/>
              <a:gd name="connsiteY4" fmla="*/ 1431246 h 1445534"/>
              <a:gd name="connsiteX5" fmla="*/ 3309930 w 5169119"/>
              <a:gd name="connsiteY5" fmla="*/ 19505 h 1445534"/>
              <a:gd name="connsiteX6" fmla="*/ 4053787 w 5169119"/>
              <a:gd name="connsiteY6" fmla="*/ 1445534 h 1445534"/>
              <a:gd name="connsiteX7" fmla="*/ 4792201 w 5169119"/>
              <a:gd name="connsiteY7" fmla="*/ 23134 h 1445534"/>
              <a:gd name="connsiteX8" fmla="*/ 5169119 w 5169119"/>
              <a:gd name="connsiteY8" fmla="*/ 703944 h 1445534"/>
              <a:gd name="connsiteX0" fmla="*/ 219 w 5169119"/>
              <a:gd name="connsiteY0" fmla="*/ 350159 h 1445534"/>
              <a:gd name="connsiteX1" fmla="*/ 333594 w 5169119"/>
              <a:gd name="connsiteY1" fmla="*/ 43091 h 1445534"/>
              <a:gd name="connsiteX2" fmla="*/ 1018033 w 5169119"/>
              <a:gd name="connsiteY2" fmla="*/ 1439410 h 1445534"/>
              <a:gd name="connsiteX3" fmla="*/ 1771869 w 5169119"/>
              <a:gd name="connsiteY3" fmla="*/ 1 h 1445534"/>
              <a:gd name="connsiteX4" fmla="*/ 2532508 w 5169119"/>
              <a:gd name="connsiteY4" fmla="*/ 1431246 h 1445534"/>
              <a:gd name="connsiteX5" fmla="*/ 3309930 w 5169119"/>
              <a:gd name="connsiteY5" fmla="*/ 19505 h 1445534"/>
              <a:gd name="connsiteX6" fmla="*/ 4053787 w 5169119"/>
              <a:gd name="connsiteY6" fmla="*/ 1445534 h 1445534"/>
              <a:gd name="connsiteX7" fmla="*/ 4792201 w 5169119"/>
              <a:gd name="connsiteY7" fmla="*/ 23134 h 1445534"/>
              <a:gd name="connsiteX8" fmla="*/ 5169119 w 5169119"/>
              <a:gd name="connsiteY8" fmla="*/ 703944 h 1445534"/>
              <a:gd name="connsiteX0" fmla="*/ 219 w 5169119"/>
              <a:gd name="connsiteY0" fmla="*/ 350159 h 1445534"/>
              <a:gd name="connsiteX1" fmla="*/ 333594 w 5169119"/>
              <a:gd name="connsiteY1" fmla="*/ 43091 h 1445534"/>
              <a:gd name="connsiteX2" fmla="*/ 1018033 w 5169119"/>
              <a:gd name="connsiteY2" fmla="*/ 1439410 h 1445534"/>
              <a:gd name="connsiteX3" fmla="*/ 1771869 w 5169119"/>
              <a:gd name="connsiteY3" fmla="*/ 1 h 1445534"/>
              <a:gd name="connsiteX4" fmla="*/ 2532508 w 5169119"/>
              <a:gd name="connsiteY4" fmla="*/ 1431246 h 1445534"/>
              <a:gd name="connsiteX5" fmla="*/ 3309930 w 5169119"/>
              <a:gd name="connsiteY5" fmla="*/ 19505 h 1445534"/>
              <a:gd name="connsiteX6" fmla="*/ 4053787 w 5169119"/>
              <a:gd name="connsiteY6" fmla="*/ 1445534 h 1445534"/>
              <a:gd name="connsiteX7" fmla="*/ 4792201 w 5169119"/>
              <a:gd name="connsiteY7" fmla="*/ 23134 h 1445534"/>
              <a:gd name="connsiteX8" fmla="*/ 5169119 w 5169119"/>
              <a:gd name="connsiteY8" fmla="*/ 703944 h 1445534"/>
              <a:gd name="connsiteX0" fmla="*/ 219 w 5169119"/>
              <a:gd name="connsiteY0" fmla="*/ 350159 h 1445534"/>
              <a:gd name="connsiteX1" fmla="*/ 333594 w 5169119"/>
              <a:gd name="connsiteY1" fmla="*/ 43091 h 1445534"/>
              <a:gd name="connsiteX2" fmla="*/ 1018033 w 5169119"/>
              <a:gd name="connsiteY2" fmla="*/ 1439410 h 1445534"/>
              <a:gd name="connsiteX3" fmla="*/ 1771869 w 5169119"/>
              <a:gd name="connsiteY3" fmla="*/ 1 h 1445534"/>
              <a:gd name="connsiteX4" fmla="*/ 2532508 w 5169119"/>
              <a:gd name="connsiteY4" fmla="*/ 1431246 h 1445534"/>
              <a:gd name="connsiteX5" fmla="*/ 3309930 w 5169119"/>
              <a:gd name="connsiteY5" fmla="*/ 19505 h 1445534"/>
              <a:gd name="connsiteX6" fmla="*/ 4053787 w 5169119"/>
              <a:gd name="connsiteY6" fmla="*/ 1445534 h 1445534"/>
              <a:gd name="connsiteX7" fmla="*/ 4792201 w 5169119"/>
              <a:gd name="connsiteY7" fmla="*/ 23134 h 1445534"/>
              <a:gd name="connsiteX8" fmla="*/ 5169119 w 5169119"/>
              <a:gd name="connsiteY8" fmla="*/ 703944 h 1445534"/>
              <a:gd name="connsiteX0" fmla="*/ 293 w 5169193"/>
              <a:gd name="connsiteY0" fmla="*/ 350159 h 1445534"/>
              <a:gd name="connsiteX1" fmla="*/ 333668 w 5169193"/>
              <a:gd name="connsiteY1" fmla="*/ 43091 h 1445534"/>
              <a:gd name="connsiteX2" fmla="*/ 1018107 w 5169193"/>
              <a:gd name="connsiteY2" fmla="*/ 1439410 h 1445534"/>
              <a:gd name="connsiteX3" fmla="*/ 1771943 w 5169193"/>
              <a:gd name="connsiteY3" fmla="*/ 1 h 1445534"/>
              <a:gd name="connsiteX4" fmla="*/ 2532582 w 5169193"/>
              <a:gd name="connsiteY4" fmla="*/ 1431246 h 1445534"/>
              <a:gd name="connsiteX5" fmla="*/ 3310004 w 5169193"/>
              <a:gd name="connsiteY5" fmla="*/ 19505 h 1445534"/>
              <a:gd name="connsiteX6" fmla="*/ 4053861 w 5169193"/>
              <a:gd name="connsiteY6" fmla="*/ 1445534 h 1445534"/>
              <a:gd name="connsiteX7" fmla="*/ 4792275 w 5169193"/>
              <a:gd name="connsiteY7" fmla="*/ 23134 h 1445534"/>
              <a:gd name="connsiteX8" fmla="*/ 5169193 w 5169193"/>
              <a:gd name="connsiteY8" fmla="*/ 703944 h 144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69193" h="1445534">
                <a:moveTo>
                  <a:pt x="293" y="350159"/>
                </a:moveTo>
                <a:cubicBezTo>
                  <a:pt x="-6889" y="373216"/>
                  <a:pt x="118312" y="-138451"/>
                  <a:pt x="333668" y="43091"/>
                </a:cubicBezTo>
                <a:cubicBezTo>
                  <a:pt x="549024" y="224633"/>
                  <a:pt x="778395" y="1446592"/>
                  <a:pt x="1018107" y="1439410"/>
                </a:cubicBezTo>
                <a:cubicBezTo>
                  <a:pt x="1257819" y="1432228"/>
                  <a:pt x="1519531" y="1362"/>
                  <a:pt x="1771943" y="1"/>
                </a:cubicBezTo>
                <a:cubicBezTo>
                  <a:pt x="2024355" y="-1360"/>
                  <a:pt x="2276239" y="1427995"/>
                  <a:pt x="2532582" y="1431246"/>
                </a:cubicBezTo>
                <a:cubicBezTo>
                  <a:pt x="2788925" y="1434497"/>
                  <a:pt x="2980258" y="-20976"/>
                  <a:pt x="3310004" y="19505"/>
                </a:cubicBezTo>
                <a:cubicBezTo>
                  <a:pt x="3639750" y="59986"/>
                  <a:pt x="3806816" y="1444929"/>
                  <a:pt x="4053861" y="1445534"/>
                </a:cubicBezTo>
                <a:cubicBezTo>
                  <a:pt x="4300906" y="1446139"/>
                  <a:pt x="4565111" y="54657"/>
                  <a:pt x="4792275" y="23134"/>
                </a:cubicBezTo>
                <a:cubicBezTo>
                  <a:pt x="5019439" y="-8389"/>
                  <a:pt x="5161860" y="605444"/>
                  <a:pt x="5169193" y="703944"/>
                </a:cubicBezTo>
              </a:path>
            </a:pathLst>
          </a:custGeom>
          <a:noFill/>
          <a:ln w="38100">
            <a:solidFill>
              <a:schemeClr val="tx1"/>
            </a:solidFill>
          </a:ln>
          <a:effectLst>
            <a:glow rad="63500">
              <a:srgbClr val="00CCFF">
                <a:alpha val="5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04644" y="298450"/>
            <a:ext cx="4776834" cy="413861"/>
          </a:xfrm>
          <a:prstGeom prst="parallelogram">
            <a:avLst/>
          </a:prstGeom>
          <a:solidFill>
            <a:schemeClr val="bg2">
              <a:lumMod val="10000"/>
            </a:schemeClr>
          </a:solidFill>
          <a:ln>
            <a:solidFill>
              <a:srgbClr val="FF0D0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Book Antiqua" pitchFamily="18" charset="0"/>
                <a:cs typeface="Arial" pitchFamily="34" charset="0"/>
              </a:rPr>
              <a:t>GRAPH FOR CHANGES IN DENSITY</a:t>
            </a:r>
            <a:endParaRPr lang="en-US" sz="1600" b="1" i="1" dirty="0">
              <a:solidFill>
                <a:prstClr val="white"/>
              </a:solidFill>
              <a:latin typeface="Book Antiqua" pitchFamily="18" charset="0"/>
              <a:cs typeface="Arial" pitchFamily="34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2733472" y="2497676"/>
            <a:ext cx="0" cy="191365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696200" y="2697600"/>
            <a:ext cx="1071127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ln>
                  <a:solidFill>
                    <a:srgbClr val="0000FF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HIGH</a:t>
            </a:r>
          </a:p>
          <a:p>
            <a:pPr algn="ctr"/>
            <a:r>
              <a:rPr lang="en-US" sz="1600" b="1" i="1" dirty="0" smtClean="0">
                <a:ln>
                  <a:solidFill>
                    <a:srgbClr val="0000FF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DENSITY</a:t>
            </a:r>
            <a:endParaRPr lang="en-US" sz="1600" b="1" i="1" dirty="0">
              <a:ln>
                <a:solidFill>
                  <a:srgbClr val="0000FF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5073E-6 L -0.00122 -0.3154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157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4878E-6 L 0.00069 -0.3379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689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68" grpId="0" animBg="1"/>
      <p:bldP spid="169" grpId="0" animBg="1"/>
      <p:bldP spid="170" grpId="0" animBg="1"/>
      <p:bldP spid="172" grpId="0"/>
      <p:bldP spid="172" grpId="1"/>
      <p:bldP spid="173" grpId="0" animBg="1"/>
      <p:bldP spid="174" grpId="0" animBg="1"/>
      <p:bldP spid="17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- 18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13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8433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549162" cy="11088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5.	</a:t>
            </a:r>
            <a:r>
              <a:rPr lang="en-IN" dirty="0" smtClean="0">
                <a:solidFill>
                  <a:prstClr val="white"/>
                </a:solidFill>
              </a:rPr>
              <a:t>A </a:t>
            </a:r>
            <a:r>
              <a:rPr lang="en-IN" dirty="0">
                <a:solidFill>
                  <a:prstClr val="white"/>
                </a:solidFill>
              </a:rPr>
              <a:t>ship sends out ultrasound that returns from the seabed and is detected after 3.42 s. if the speed of ultrasound through seawater is 1531 m/s. </a:t>
            </a:r>
            <a:endParaRPr lang="en-IN" dirty="0" smtClean="0">
              <a:solidFill>
                <a:prstClr val="white"/>
              </a:solidFill>
            </a:endParaRPr>
          </a:p>
          <a:p>
            <a:r>
              <a:rPr lang="en-IN" dirty="0" smtClean="0">
                <a:solidFill>
                  <a:prstClr val="white"/>
                </a:solidFill>
              </a:rPr>
              <a:t>	what </a:t>
            </a:r>
            <a:r>
              <a:rPr lang="en-IN" dirty="0">
                <a:solidFill>
                  <a:prstClr val="white"/>
                </a:solidFill>
              </a:rPr>
              <a:t>is the distance of the seabed from the ship 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95342" y="1320684"/>
            <a:ext cx="3448658" cy="2458909"/>
            <a:chOff x="5542942" y="1321907"/>
            <a:chExt cx="3448658" cy="2461186"/>
          </a:xfrm>
        </p:grpSpPr>
        <p:pic>
          <p:nvPicPr>
            <p:cNvPr id="5" name="Picture 4" descr="http://i.imgur.com/hw8d57b.gif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42942" y="2070978"/>
              <a:ext cx="3448658" cy="171211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C:\Documents and Settings\Krishna\Desktop\SOUNDDD\Ships\CRUISE.JPG"/>
            <p:cNvPicPr>
              <a:picLocks noChangeAspect="1" noChangeArrowheads="1"/>
            </p:cNvPicPr>
            <p:nvPr/>
          </p:nvPicPr>
          <p:blipFill rotWithShape="1">
            <a:blip r:embed="rId5"/>
            <a:srcRect t="41604" b="24118"/>
            <a:stretch/>
          </p:blipFill>
          <p:spPr bwMode="auto">
            <a:xfrm>
              <a:off x="5542942" y="1321907"/>
              <a:ext cx="3448658" cy="13212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992818" y="2573272"/>
            <a:ext cx="11352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effectLst>
                  <a:glow rad="127000">
                    <a:srgbClr val="CC0066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Transmitter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885072" y="2573271"/>
            <a:ext cx="872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effectLst>
                  <a:glow rad="127000">
                    <a:srgbClr val="CC0066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Detector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091681" y="2633162"/>
            <a:ext cx="389539" cy="1019032"/>
          </a:xfrm>
          <a:prstGeom prst="line">
            <a:avLst/>
          </a:prstGeom>
          <a:noFill/>
          <a:ln w="28575" cap="flat" cmpd="sng" algn="ctr">
            <a:solidFill>
              <a:srgbClr val="FF00FF"/>
            </a:solidFill>
            <a:prstDash val="dash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 flipH="1">
            <a:off x="7481219" y="2633162"/>
            <a:ext cx="343290" cy="1019032"/>
          </a:xfrm>
          <a:prstGeom prst="line">
            <a:avLst/>
          </a:prstGeom>
          <a:noFill/>
          <a:ln w="28575" cap="flat" cmpd="sng" algn="ctr">
            <a:solidFill>
              <a:srgbClr val="FF00FF"/>
            </a:solidFill>
            <a:prstDash val="dash"/>
          </a:ln>
          <a:effectLst/>
        </p:spPr>
      </p:cxnSp>
      <p:sp>
        <p:nvSpPr>
          <p:cNvPr id="11" name="Rounded Rectangle 10"/>
          <p:cNvSpPr/>
          <p:nvPr/>
        </p:nvSpPr>
        <p:spPr>
          <a:xfrm>
            <a:off x="6989226" y="2573271"/>
            <a:ext cx="204908" cy="68303"/>
          </a:xfrm>
          <a:prstGeom prst="roundRect">
            <a:avLst>
              <a:gd name="adj" fmla="val 13542"/>
            </a:avLst>
          </a:prstGeom>
          <a:solidFill>
            <a:srgbClr val="00B050"/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729170" y="2573271"/>
            <a:ext cx="204908" cy="68303"/>
          </a:xfrm>
          <a:prstGeom prst="roundRect">
            <a:avLst>
              <a:gd name="adj" fmla="val 13542"/>
            </a:avLst>
          </a:prstGeom>
          <a:solidFill>
            <a:srgbClr val="0070C0"/>
          </a:solidFill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7311653">
            <a:off x="7500764" y="2959965"/>
            <a:ext cx="707246" cy="338554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ffectLst>
                  <a:glow rad="228600">
                    <a:prstClr val="white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3.42 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7258" y="280274"/>
            <a:ext cx="5621347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1600" b="1">
                <a:ln>
                  <a:solidFill>
                    <a:sysClr val="windowText" lastClr="000000"/>
                  </a:solidFill>
                </a:ln>
                <a:solidFill>
                  <a:srgbClr val="FF00FF"/>
                </a:solidFill>
                <a:latin typeface="Book Antiqua" pitchFamily="18" charset="0"/>
              </a:defRPr>
            </a:lvl1pPr>
          </a:lstStyle>
          <a:p>
            <a:r>
              <a:rPr lang="en-US" sz="1800" dirty="0">
                <a:ln>
                  <a:noFill/>
                </a:ln>
                <a:solidFill>
                  <a:srgbClr val="FFFF00"/>
                </a:solidFill>
                <a:latin typeface="Tw Cen MT" panose="020B0602020104020603" pitchFamily="34" charset="0"/>
              </a:rPr>
              <a:t>A ship sends out ultrasound that returns from the seabed</a:t>
            </a:r>
          </a:p>
        </p:txBody>
      </p:sp>
      <p:sp>
        <p:nvSpPr>
          <p:cNvPr id="15" name="TextBox 69"/>
          <p:cNvSpPr txBox="1"/>
          <p:nvPr/>
        </p:nvSpPr>
        <p:spPr>
          <a:xfrm>
            <a:off x="369425" y="1428843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819" y="174213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1825" y="1496804"/>
            <a:ext cx="298999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between transmission and detection (t)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2193" y="149680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3.42 s 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600" y="1987550"/>
            <a:ext cx="3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Speed of ultrasound in sea water (v)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22193" y="198755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=  1531 </a:t>
            </a:r>
            <a:r>
              <a:rPr lang="en-US" dirty="0" smtClean="0">
                <a:solidFill>
                  <a:prstClr val="white"/>
                </a:solidFill>
              </a:rPr>
              <a:t>m/s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76326" y="509587"/>
            <a:ext cx="2173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 detected after 3.42 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67089" y="509587"/>
            <a:ext cx="3255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the speed of </a:t>
            </a:r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ultrasound through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5326" y="735012"/>
            <a:ext cx="2315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seawater </a:t>
            </a:r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is 1531 m/s.</a:t>
            </a:r>
          </a:p>
        </p:txBody>
      </p:sp>
      <p:sp>
        <p:nvSpPr>
          <p:cNvPr id="27" name="TextBox 69"/>
          <p:cNvSpPr txBox="1"/>
          <p:nvPr/>
        </p:nvSpPr>
        <p:spPr>
          <a:xfrm>
            <a:off x="342923" y="2292350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4479" y="259958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78450" y="2292350"/>
            <a:ext cx="99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111296" y="2292350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0750" y="969644"/>
            <a:ext cx="495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what is the distance of the seabed from the ship ?</a:t>
            </a:r>
          </a:p>
        </p:txBody>
      </p:sp>
      <p:sp>
        <p:nvSpPr>
          <p:cNvPr id="32" name="TextBox 69"/>
          <p:cNvSpPr txBox="1"/>
          <p:nvPr/>
        </p:nvSpPr>
        <p:spPr>
          <a:xfrm>
            <a:off x="354872" y="268152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268" y="298847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65188" y="2581185"/>
            <a:ext cx="918968" cy="670957"/>
            <a:chOff x="2230756" y="3217446"/>
            <a:chExt cx="918968" cy="670957"/>
          </a:xfrm>
        </p:grpSpPr>
        <p:sp>
          <p:nvSpPr>
            <p:cNvPr id="35" name="Rectangle 34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0" name="TextBox 69"/>
          <p:cNvSpPr txBox="1"/>
          <p:nvPr/>
        </p:nvSpPr>
        <p:spPr>
          <a:xfrm>
            <a:off x="356613" y="322743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7216" y="352621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355850" y="3099403"/>
            <a:ext cx="923007" cy="670957"/>
            <a:chOff x="2230756" y="3217446"/>
            <a:chExt cx="923007" cy="670957"/>
          </a:xfrm>
        </p:grpSpPr>
        <p:sp>
          <p:nvSpPr>
            <p:cNvPr id="43" name="Rectangle 42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838200" y="375598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1344722" y="3616600"/>
            <a:ext cx="1119078" cy="648097"/>
            <a:chOff x="2229153" y="3217446"/>
            <a:chExt cx="1119078" cy="648097"/>
          </a:xfrm>
        </p:grpSpPr>
        <p:sp>
          <p:nvSpPr>
            <p:cNvPr id="50" name="Rectangle 49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838200" y="433379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344722" y="4194413"/>
            <a:ext cx="1876021" cy="648097"/>
            <a:chOff x="2229153" y="3217446"/>
            <a:chExt cx="1876021" cy="648097"/>
          </a:xfrm>
        </p:grpSpPr>
        <p:sp>
          <p:nvSpPr>
            <p:cNvPr id="57" name="Rectangle 5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93596" y="3217446"/>
              <a:ext cx="13115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1531× </a:t>
              </a:r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3.42</a:t>
              </a: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2795584" y="3543283"/>
              <a:ext cx="130760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296940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2505075" y="4585187"/>
            <a:ext cx="167399" cy="1673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21300000">
            <a:off x="2750722" y="4285833"/>
            <a:ext cx="418367" cy="20320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772379" y="3970556"/>
            <a:ext cx="56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1.71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810000" y="3791187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4326466" y="3791187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519413" y="3791187"/>
            <a:ext cx="1252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2618 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686176" y="41821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709239" y="448903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285015" y="4223585"/>
            <a:ext cx="32965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of the seabed from the ship is 2618 m or </a:t>
            </a:r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2.62 km </a:t>
            </a:r>
            <a:endParaRPr lang="en-IN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7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" grpId="1"/>
      <p:bldP spid="8" grpId="0"/>
      <p:bldP spid="8" grpId="1"/>
      <p:bldP spid="11" grpId="0" animBg="1"/>
      <p:bldP spid="11" grpId="1" animBg="1"/>
      <p:bldP spid="12" grpId="0" animBg="1"/>
      <p:bldP spid="12" grpId="1" animBg="1"/>
      <p:bldP spid="13" grpId="0"/>
      <p:bldP spid="13" grpId="1"/>
      <p:bldP spid="14" grpId="0"/>
      <p:bldP spid="14" grpId="1"/>
      <p:bldP spid="14" grpId="2"/>
      <p:bldP spid="15" grpId="0"/>
      <p:bldP spid="16" grpId="0" animBg="1"/>
      <p:bldP spid="18" grpId="0"/>
      <p:bldP spid="19" grpId="0"/>
      <p:bldP spid="20" grpId="0"/>
      <p:bldP spid="21" grpId="0"/>
      <p:bldP spid="24" grpId="0"/>
      <p:bldP spid="24" grpId="1"/>
      <p:bldP spid="24" grpId="2"/>
      <p:bldP spid="25" grpId="0"/>
      <p:bldP spid="25" grpId="1"/>
      <p:bldP spid="26" grpId="0"/>
      <p:bldP spid="26" grpId="1"/>
      <p:bldP spid="27" grpId="0"/>
      <p:bldP spid="28" grpId="0" animBg="1"/>
      <p:bldP spid="29" grpId="0"/>
      <p:bldP spid="30" grpId="0"/>
      <p:bldP spid="31" grpId="0"/>
      <p:bldP spid="31" grpId="1"/>
      <p:bldP spid="31" grpId="2"/>
      <p:bldP spid="32" grpId="0"/>
      <p:bldP spid="33" grpId="0" animBg="1"/>
      <p:bldP spid="40" grpId="0"/>
      <p:bldP spid="41" grpId="0" animBg="1"/>
      <p:bldP spid="48" grpId="0"/>
      <p:bldP spid="55" grpId="0"/>
      <p:bldP spid="64" grpId="0"/>
      <p:bldP spid="65" grpId="0"/>
      <p:bldP spid="66" grpId="0"/>
      <p:bldP spid="67" grpId="0"/>
      <p:bldP spid="68" grpId="0"/>
      <p:bldP spid="69" grpId="0" animBg="1"/>
      <p:bldP spid="7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1"/>
            <a:ext cx="6549162" cy="8077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6.	</a:t>
            </a:r>
            <a:r>
              <a:rPr lang="en-IN" dirty="0">
                <a:solidFill>
                  <a:prstClr val="white"/>
                </a:solidFill>
              </a:rPr>
              <a:t>A SONAR device on a submarine sends out a signal and receives an echo after 6sec. Find the distance between the object and the submarine. (speed of ultrasound = 1531 m/s)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9425" y="1123950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819" y="143724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1825" y="1191911"/>
            <a:ext cx="298999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between transmission and detection (t)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2193" y="119191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6 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1682657"/>
            <a:ext cx="371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Speed of ultrasound in seawater (v)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2193" y="168265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=  1531 </a:t>
            </a:r>
            <a:r>
              <a:rPr lang="en-US" dirty="0" smtClean="0">
                <a:solidFill>
                  <a:prstClr val="white"/>
                </a:solidFill>
              </a:rPr>
              <a:t>m/s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69"/>
          <p:cNvSpPr txBox="1"/>
          <p:nvPr/>
        </p:nvSpPr>
        <p:spPr>
          <a:xfrm>
            <a:off x="342923" y="2018422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479" y="2325656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8450" y="2018422"/>
            <a:ext cx="99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111296" y="2018422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4" name="TextBox 69"/>
          <p:cNvSpPr txBox="1"/>
          <p:nvPr/>
        </p:nvSpPr>
        <p:spPr>
          <a:xfrm>
            <a:off x="354872" y="2407601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4268" y="2714546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65188" y="2307257"/>
            <a:ext cx="918968" cy="670957"/>
            <a:chOff x="2230756" y="3217446"/>
            <a:chExt cx="918968" cy="670957"/>
          </a:xfrm>
        </p:grpSpPr>
        <p:sp>
          <p:nvSpPr>
            <p:cNvPr id="17" name="Rectangle 1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21402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779049" y="3543283"/>
              <a:ext cx="31302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" name="TextBox 69"/>
          <p:cNvSpPr txBox="1"/>
          <p:nvPr/>
        </p:nvSpPr>
        <p:spPr>
          <a:xfrm>
            <a:off x="356613" y="295350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216" y="325228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55850" y="2825475"/>
            <a:ext cx="923007" cy="670957"/>
            <a:chOff x="2230756" y="3217446"/>
            <a:chExt cx="923007" cy="670957"/>
          </a:xfrm>
        </p:grpSpPr>
        <p:sp>
          <p:nvSpPr>
            <p:cNvPr id="25" name="Rectangle 24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25441" y="3217446"/>
              <a:ext cx="4283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797316" y="3543283"/>
              <a:ext cx="28457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817613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38200" y="3482054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344722" y="3342672"/>
            <a:ext cx="1119078" cy="648097"/>
            <a:chOff x="2229153" y="3217446"/>
            <a:chExt cx="1119078" cy="648097"/>
          </a:xfrm>
        </p:grpSpPr>
        <p:sp>
          <p:nvSpPr>
            <p:cNvPr id="32" name="Rectangle 31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6709" y="3217446"/>
              <a:ext cx="6415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 × 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98317" y="3543283"/>
              <a:ext cx="4583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875025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838200" y="4059867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44722" y="3920485"/>
            <a:ext cx="1550878" cy="648097"/>
            <a:chOff x="2229153" y="3217446"/>
            <a:chExt cx="1550878" cy="648097"/>
          </a:xfrm>
        </p:grpSpPr>
        <p:sp>
          <p:nvSpPr>
            <p:cNvPr id="39" name="Rectangle 38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71422" y="3217446"/>
              <a:ext cx="100860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1531× 6</a:t>
              </a:r>
              <a:endParaRPr lang="en-US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d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784516" y="3543283"/>
              <a:ext cx="9824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123282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2301246" y="4326449"/>
            <a:ext cx="167399" cy="16739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21300000">
            <a:off x="2642917" y="4046625"/>
            <a:ext cx="214688" cy="1526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43200" y="3757196"/>
            <a:ext cx="2936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3629024" y="333375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145490" y="333375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4338437" y="3333750"/>
            <a:ext cx="1252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4593 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05200" y="372467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28263" y="4031597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104039" y="3766148"/>
            <a:ext cx="32965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between the object and the submarine is 4593 m. </a:t>
            </a:r>
          </a:p>
        </p:txBody>
      </p:sp>
    </p:spTree>
    <p:extLst>
      <p:ext uri="{BB962C8B-B14F-4D97-AF65-F5344CB8AC3E}">
        <p14:creationId xmlns:p14="http://schemas.microsoft.com/office/powerpoint/2010/main" val="69137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 animBg="1"/>
      <p:bldP spid="22" grpId="0"/>
      <p:bldP spid="23" grpId="0" animBg="1"/>
      <p:bldP spid="30" grpId="0"/>
      <p:bldP spid="37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- 19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04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6817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/>
          <p:cNvSpPr/>
          <p:nvPr/>
        </p:nvSpPr>
        <p:spPr>
          <a:xfrm>
            <a:off x="1" y="0"/>
            <a:ext cx="9143998" cy="5143500"/>
          </a:xfrm>
          <a:prstGeom prst="flowChartProcess">
            <a:avLst/>
          </a:prstGeom>
          <a:solidFill>
            <a:srgbClr val="FFFFCC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980962" cy="914701"/>
          </a:xfrm>
          <a:prstGeom prst="roundRect">
            <a:avLst>
              <a:gd name="adj" fmla="val 0"/>
            </a:avLst>
          </a:prstGeom>
          <a:solidFill>
            <a:srgbClr val="002060">
              <a:alpha val="69804"/>
            </a:srgbClr>
          </a:solidFill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7.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stone is dropped from the top of a tower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500 m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high into a pond of water at the base of the tower. When is the splash heard at the top? Given, g = 9.8m/s</a:t>
            </a:r>
            <a:r>
              <a:rPr lang="en-IN" baseline="30000" dirty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 and speed of sound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=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340m/s</a:t>
            </a:r>
            <a:r>
              <a:rPr lang="en-IN" baseline="30000" dirty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.</a:t>
            </a:r>
          </a:p>
        </p:txBody>
      </p:sp>
      <p:pic>
        <p:nvPicPr>
          <p:cNvPr id="4" name="Picture 4" descr="D:\d drive\MJ WORK\Pooja mam (physics)\CBSE (IX)\Waterfall_Pon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2600" y="3486150"/>
            <a:ext cx="3631405" cy="16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 drive\MJ WORK\Pooja mam (physics)\CBSE (IX)\blue-buildings_23-214750526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4" b="77955" l="34984" r="63578">
                        <a14:foregroundMark x1="40895" y1="31629" x2="48083" y2="40895"/>
                        <a14:foregroundMark x1="44569" y1="30831" x2="48562" y2="33706"/>
                        <a14:foregroundMark x1="50479" y1="31150" x2="60064" y2="40096"/>
                        <a14:foregroundMark x1="59744" y1="38019" x2="59744" y2="42332"/>
                        <a14:foregroundMark x1="61661" y1="35783" x2="60863" y2="73642"/>
                        <a14:foregroundMark x1="58307" y1="34026" x2="58466" y2="73003"/>
                        <a14:foregroundMark x1="53355" y1="30831" x2="53035" y2="70927"/>
                        <a14:foregroundMark x1="50160" y1="49361" x2="52875" y2="74441"/>
                        <a14:foregroundMark x1="47764" y1="73163" x2="46166" y2="37700"/>
                        <a14:foregroundMark x1="42173" y1="73482" x2="42492" y2="32907"/>
                        <a14:foregroundMark x1="36901" y1="72524" x2="37061" y2="35144"/>
                        <a14:foregroundMark x1="44728" y1="75559" x2="46326" y2="67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91" t="22311" r="36703" b="22311"/>
          <a:stretch/>
        </p:blipFill>
        <p:spPr bwMode="auto">
          <a:xfrm>
            <a:off x="426720" y="1885950"/>
            <a:ext cx="1344616" cy="340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 drive\MJ WORK\Pooja mam (physics)\CBSE(VIII) Physics\Sound\Raw\584aceaef9777273048b87d8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094" y="4266118"/>
            <a:ext cx="1469225" cy="6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D:\d drive\MJ WORK\Pooja mam (physics)\CBSE (IX)\rcjrB6yXi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3" b="100000" l="10000" r="90000">
                        <a14:foregroundMark x1="57333" y1="95167" x2="59833" y2="92500"/>
                        <a14:foregroundMark x1="47333" y1="97333" x2="51500" y2="95167"/>
                        <a14:foregroundMark x1="61833" y1="92833" x2="61000" y2="9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8" r="33216"/>
          <a:stretch/>
        </p:blipFill>
        <p:spPr bwMode="auto">
          <a:xfrm>
            <a:off x="838200" y="1039519"/>
            <a:ext cx="431822" cy="104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8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84" b="23633" l="74219" r="95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4" t="586" r="4557" b="75205"/>
          <a:stretch/>
        </p:blipFill>
        <p:spPr bwMode="auto">
          <a:xfrm rot="20388529">
            <a:off x="1194213" y="1601898"/>
            <a:ext cx="151620" cy="17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099028" y="2114550"/>
            <a:ext cx="1110" cy="316230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70425" y="3357483"/>
            <a:ext cx="1201175" cy="408623"/>
          </a:xfrm>
          <a:prstGeom prst="roundRect">
            <a:avLst/>
          </a:prstGeom>
          <a:solidFill>
            <a:srgbClr val="000000">
              <a:alpha val="74902"/>
            </a:srgbClr>
          </a:solidFill>
          <a:ln w="12700">
            <a:solidFill>
              <a:schemeClr val="bg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 = 500 m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99069" y="1479034"/>
            <a:ext cx="107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u = 0m/s</a:t>
            </a:r>
            <a:endParaRPr lang="el-GR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168402" y="1527175"/>
            <a:ext cx="1703769" cy="3070225"/>
          </a:xfrm>
          <a:custGeom>
            <a:avLst/>
            <a:gdLst>
              <a:gd name="connsiteX0" fmla="*/ 0 w 2355617"/>
              <a:gd name="connsiteY0" fmla="*/ 0 h 3187700"/>
              <a:gd name="connsiteX1" fmla="*/ 2032000 w 2355617"/>
              <a:gd name="connsiteY1" fmla="*/ 1536700 h 3187700"/>
              <a:gd name="connsiteX2" fmla="*/ 2324100 w 2355617"/>
              <a:gd name="connsiteY2" fmla="*/ 3187700 h 3187700"/>
              <a:gd name="connsiteX0" fmla="*/ 0 w 2329148"/>
              <a:gd name="connsiteY0" fmla="*/ 0 h 3187700"/>
              <a:gd name="connsiteX1" fmla="*/ 1689100 w 2329148"/>
              <a:gd name="connsiteY1" fmla="*/ 1041400 h 3187700"/>
              <a:gd name="connsiteX2" fmla="*/ 2324100 w 2329148"/>
              <a:gd name="connsiteY2" fmla="*/ 3187700 h 3187700"/>
              <a:gd name="connsiteX0" fmla="*/ 0 w 2333149"/>
              <a:gd name="connsiteY0" fmla="*/ 0 h 3187700"/>
              <a:gd name="connsiteX1" fmla="*/ 1689100 w 2333149"/>
              <a:gd name="connsiteY1" fmla="*/ 1041400 h 3187700"/>
              <a:gd name="connsiteX2" fmla="*/ 2324100 w 2333149"/>
              <a:gd name="connsiteY2" fmla="*/ 3187700 h 3187700"/>
              <a:gd name="connsiteX0" fmla="*/ 0 w 2674664"/>
              <a:gd name="connsiteY0" fmla="*/ 0 h 3130149"/>
              <a:gd name="connsiteX1" fmla="*/ 2033659 w 2674664"/>
              <a:gd name="connsiteY1" fmla="*/ 983849 h 3130149"/>
              <a:gd name="connsiteX2" fmla="*/ 2668659 w 2674664"/>
              <a:gd name="connsiteY2" fmla="*/ 3130149 h 3130149"/>
              <a:gd name="connsiteX0" fmla="*/ 0 w 2645036"/>
              <a:gd name="connsiteY0" fmla="*/ 0 h 3091781"/>
              <a:gd name="connsiteX1" fmla="*/ 2004125 w 2645036"/>
              <a:gd name="connsiteY1" fmla="*/ 945481 h 3091781"/>
              <a:gd name="connsiteX2" fmla="*/ 2639125 w 2645036"/>
              <a:gd name="connsiteY2" fmla="*/ 3091781 h 3091781"/>
              <a:gd name="connsiteX0" fmla="*/ 0 w 2641387"/>
              <a:gd name="connsiteY0" fmla="*/ 0 h 3091781"/>
              <a:gd name="connsiteX1" fmla="*/ 1531587 w 2641387"/>
              <a:gd name="connsiteY1" fmla="*/ 1015821 h 3091781"/>
              <a:gd name="connsiteX2" fmla="*/ 2639125 w 2641387"/>
              <a:gd name="connsiteY2" fmla="*/ 3091781 h 3091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387" h="3091781">
                <a:moveTo>
                  <a:pt x="0" y="0"/>
                </a:moveTo>
                <a:cubicBezTo>
                  <a:pt x="822325" y="502708"/>
                  <a:pt x="1091733" y="500524"/>
                  <a:pt x="1531587" y="1015821"/>
                </a:cubicBezTo>
                <a:cubicBezTo>
                  <a:pt x="1971441" y="1531118"/>
                  <a:pt x="2686750" y="2531922"/>
                  <a:pt x="2639125" y="3091781"/>
                </a:cubicBezTo>
              </a:path>
            </a:pathLst>
          </a:cu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71618" y="2165866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Time taken by stone to reach the pond (t</a:t>
            </a:r>
            <a:r>
              <a:rPr lang="en-US" b="1" baseline="-25000" dirty="0">
                <a:solidFill>
                  <a:srgbClr val="C00000"/>
                </a:solidFill>
                <a:latin typeface="Tw Cen MT" panose="020B0602020104020603" pitchFamily="34" charset="0"/>
              </a:rPr>
              <a:t>1</a:t>
            </a:r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)</a:t>
            </a:r>
            <a:endParaRPr lang="el-GR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3094060" flipH="1" flipV="1">
            <a:off x="-51847" y="2438243"/>
            <a:ext cx="4549590" cy="45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perspectiveHeroicExtremeLeftFacing"/>
            <a:lightRig rig="threePt" dir="t"/>
          </a:scene3d>
        </p:spPr>
      </p:pic>
      <p:sp>
        <p:nvSpPr>
          <p:cNvPr id="15" name="Rectangle 14"/>
          <p:cNvSpPr/>
          <p:nvPr/>
        </p:nvSpPr>
        <p:spPr>
          <a:xfrm>
            <a:off x="2775060" y="2647950"/>
            <a:ext cx="41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Time taken by sound to reach the man (t</a:t>
            </a:r>
            <a:r>
              <a:rPr lang="en-US" b="1" baseline="-25000" dirty="0">
                <a:solidFill>
                  <a:srgbClr val="C00000"/>
                </a:solidFill>
                <a:latin typeface="Tw Cen MT" panose="020B0602020104020603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)</a:t>
            </a:r>
            <a:endParaRPr lang="el-GR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23176" y="3141384"/>
            <a:ext cx="5485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  <a:sym typeface="Symbol"/>
              </a:rPr>
              <a:t> </a:t>
            </a:r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Time after which sound is heard by man(t) = (t</a:t>
            </a:r>
            <a:r>
              <a:rPr lang="en-US" b="1" baseline="-25000" dirty="0">
                <a:solidFill>
                  <a:srgbClr val="C00000"/>
                </a:solidFill>
                <a:latin typeface="Tw Cen MT" panose="020B0602020104020603" pitchFamily="34" charset="0"/>
              </a:rPr>
              <a:t>1</a:t>
            </a:r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 + t</a:t>
            </a:r>
            <a:r>
              <a:rPr lang="en-US" b="1" baseline="-25000" dirty="0">
                <a:solidFill>
                  <a:srgbClr val="C00000"/>
                </a:solidFill>
                <a:latin typeface="Tw Cen MT" panose="020B0602020104020603" pitchFamily="34" charset="0"/>
              </a:rPr>
              <a:t>2</a:t>
            </a:r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)</a:t>
            </a:r>
            <a:endParaRPr lang="el-GR" b="1" dirty="0">
              <a:solidFill>
                <a:srgbClr val="C00000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24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0" presetClass="path" presetSubtype="0" fill="hold" nodeType="clickEffect" p14:presetBounceEnd="1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4.93827E-6 C 0.00191 0.00123 0.00469 0.00216 0.00625 0.00462 C 0.00746 0.00648 0.0066 0.00987 0.00799 0.01172 C 0.01076 0.01574 0.01771 0.02129 0.01771 0.0216 C 0.02604 0.0395 0.02378 0.03364 0.03542 0.04506 C 0.04219 0.05956 0.05364 0.0716 0.05989 0.08549 C 0.0651 0.0966 0.06667 0.10462 0.07118 0.11635 C 0.07517 0.12592 0.08125 0.13333 0.08594 0.14228 C 0.09184 0.1682 0.10469 0.19506 0.11684 0.21604 C 0.12118 0.22407 0.12187 0.22129 0.12483 0.23024 C 0.12969 0.24413 0.13194 0.25987 0.13785 0.27283 C 0.14028 0.28703 0.14531 0.29876 0.14757 0.31327 C 0.15035 0.33024 0.15208 0.34537 0.15729 0.3608 C 0.15955 0.38302 0.1618 0.40555 0.16545 0.42746 C 0.16805 0.46141 0.16927 0.50246 0.18003 0.53425 C 0.18073 0.53796 0.1809 0.54228 0.18177 0.54598 C 0.18246 0.55092 0.18507 0.56049 0.18507 0.5608 " pathEditMode="relative" rAng="0" ptsTypes="ffffffffffffffffA" p14:bounceEnd="14000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253" y="280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11" grpId="0"/>
          <p:bldP spid="12" grpId="0" animBg="1"/>
          <p:bldP spid="12" grpId="1" animBg="1"/>
          <p:bldP spid="13" grpId="0"/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0" presetClass="pat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4.93827E-6 C 0.00191 0.00123 0.00469 0.00216 0.00625 0.00462 C 0.00746 0.00648 0.0066 0.00987 0.00799 0.01172 C 0.01076 0.01574 0.01771 0.02129 0.01771 0.0216 C 0.02604 0.0395 0.02378 0.03364 0.03542 0.04506 C 0.04219 0.05956 0.05364 0.0716 0.05989 0.08549 C 0.0651 0.0966 0.06667 0.10462 0.07118 0.11635 C 0.07517 0.12592 0.08125 0.13333 0.08594 0.14228 C 0.09184 0.1682 0.10469 0.19506 0.11684 0.21604 C 0.12118 0.22407 0.12187 0.22129 0.12483 0.23024 C 0.12969 0.24413 0.13194 0.25987 0.13785 0.27283 C 0.14028 0.28703 0.14531 0.29876 0.14757 0.31327 C 0.15035 0.33024 0.15208 0.34537 0.15729 0.3608 C 0.15955 0.38302 0.1618 0.40555 0.16545 0.42746 C 0.16805 0.46141 0.16927 0.50246 0.18003 0.53425 C 0.18073 0.53796 0.1809 0.54228 0.18177 0.54598 C 0.18246 0.55092 0.18507 0.56049 0.18507 0.5608 " pathEditMode="relative" rAng="0" ptsTypes="ffffffffffffffffA">
                                          <p:cBhvr>
                                            <p:cTn id="3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253" y="2802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0" grpId="0" animBg="1"/>
          <p:bldP spid="11" grpId="0"/>
          <p:bldP spid="12" grpId="0" animBg="1"/>
          <p:bldP spid="12" grpId="1" animBg="1"/>
          <p:bldP spid="13" grpId="0"/>
          <p:bldP spid="15" grpId="0"/>
          <p:bldP spid="16" grpId="0"/>
        </p:bldLst>
      </p:timing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1"/>
            <a:ext cx="6976872" cy="80774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7.	A stone is dropped from the top of a tower 500 m high into a pond of water at the base of the tower. When is the splash heard at the top? Given, g = 9.8m/s</a:t>
            </a:r>
            <a:r>
              <a:rPr lang="en-IN" baseline="30000" dirty="0">
                <a:solidFill>
                  <a:prstClr val="white"/>
                </a:solidFill>
              </a:rPr>
              <a:t>2</a:t>
            </a:r>
            <a:r>
              <a:rPr lang="en-IN" dirty="0">
                <a:solidFill>
                  <a:prstClr val="white"/>
                </a:solidFill>
              </a:rPr>
              <a:t> and speed of sound  = 340m/s</a:t>
            </a:r>
            <a:r>
              <a:rPr lang="en-IN" baseline="30000" dirty="0">
                <a:solidFill>
                  <a:prstClr val="white"/>
                </a:solidFill>
              </a:rPr>
              <a:t>2</a:t>
            </a:r>
            <a:r>
              <a:rPr lang="en-IN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9425" y="1095948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819" y="1409243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2234" y="1110554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height of tower (s)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03462" y="1110554"/>
            <a:ext cx="1130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500 m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1374182"/>
            <a:ext cx="279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in air (v)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03462" y="1374182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340 m/s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7046" y="1653040"/>
            <a:ext cx="3159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Acceleration due to gravity (g)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03462" y="1653040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10 m/s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1926193"/>
            <a:ext cx="2790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Initial velocity of stone (u) 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03462" y="1926193"/>
            <a:ext cx="10695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0 m/s</a:t>
            </a:r>
          </a:p>
        </p:txBody>
      </p:sp>
      <p:sp>
        <p:nvSpPr>
          <p:cNvPr id="14" name="TextBox 69"/>
          <p:cNvSpPr txBox="1"/>
          <p:nvPr/>
        </p:nvSpPr>
        <p:spPr>
          <a:xfrm>
            <a:off x="342923" y="2202418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4479" y="250965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78450" y="2202418"/>
            <a:ext cx="429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after which the splash is heard (t) = ?</a:t>
            </a:r>
          </a:p>
        </p:txBody>
      </p:sp>
      <p:sp>
        <p:nvSpPr>
          <p:cNvPr id="17" name="TextBox 69"/>
          <p:cNvSpPr txBox="1"/>
          <p:nvPr/>
        </p:nvSpPr>
        <p:spPr>
          <a:xfrm>
            <a:off x="356719" y="2535793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Formulae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6884" y="2842738"/>
            <a:ext cx="985100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447738" y="2434193"/>
            <a:ext cx="852656" cy="670957"/>
            <a:chOff x="2230756" y="3217446"/>
            <a:chExt cx="852656" cy="670957"/>
          </a:xfrm>
        </p:grpSpPr>
        <p:sp>
          <p:nvSpPr>
            <p:cNvPr id="33" name="Rectangle 32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6918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817971" y="3562333"/>
              <a:ext cx="235184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813574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28841" y="2440543"/>
            <a:ext cx="1890834" cy="670957"/>
            <a:chOff x="2072059" y="3217446"/>
            <a:chExt cx="1890834" cy="670957"/>
          </a:xfrm>
        </p:grpSpPr>
        <p:sp>
          <p:nvSpPr>
            <p:cNvPr id="39" name="Rectangle 38"/>
            <p:cNvSpPr/>
            <p:nvPr/>
          </p:nvSpPr>
          <p:spPr>
            <a:xfrm>
              <a:off x="2433500" y="3351646"/>
              <a:ext cx="15293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=  ut +      gt</a:t>
              </a:r>
              <a:r>
                <a:rPr lang="en-US" b="1" baseline="300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2</a:t>
              </a:r>
              <a:endParaRPr lang="en-US" b="1" baseline="30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237183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072059" y="3333750"/>
              <a:ext cx="4635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,  s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3278236" y="3562333"/>
              <a:ext cx="235184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273839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4" name="TextBox 69"/>
          <p:cNvSpPr txBox="1"/>
          <p:nvPr/>
        </p:nvSpPr>
        <p:spPr>
          <a:xfrm>
            <a:off x="356613" y="29019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7216" y="320072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391971" y="2952750"/>
            <a:ext cx="3180030" cy="57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Let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be the time taken by stone to pull from tower.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913638" y="3445840"/>
            <a:ext cx="36583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   	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From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nd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equation of motion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794258" y="3729990"/>
            <a:ext cx="1825614" cy="664414"/>
            <a:chOff x="2381140" y="2850133"/>
            <a:chExt cx="1825614" cy="664414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381140" y="2992333"/>
              <a:ext cx="11496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s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 = 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ut</a:t>
              </a:r>
              <a:r>
                <a:rPr lang="en-US" b="1" baseline="-25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 +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412798" y="2850133"/>
              <a:ext cx="793956" cy="664414"/>
              <a:chOff x="3412798" y="2850133"/>
              <a:chExt cx="793956" cy="664414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3412798" y="2850133"/>
                <a:ext cx="30649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r>
                  <a:rPr lang="en-US" sz="18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1</a:t>
                </a:r>
                <a:endParaRPr lang="en-US" sz="1800" baseline="-25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endParaRPr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3487315" y="3185496"/>
                <a:ext cx="176697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3412798" y="3145215"/>
                <a:ext cx="30649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r>
                  <a:rPr lang="en-US" sz="18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2</a:t>
                </a:r>
                <a:endParaRPr lang="en-US" sz="1800" baseline="-25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663015" y="3009074"/>
                <a:ext cx="54373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r">
                  <a:defRPr sz="1600" b="1">
                    <a:solidFill>
                      <a:srgbClr val="0066FF"/>
                    </a:solidFill>
                    <a:latin typeface="Book Antiqua" pitchFamily="18" charset="0"/>
                  </a:defRPr>
                </a:lvl1pPr>
              </a:lstStyle>
              <a:p>
                <a:pPr algn="l"/>
                <a:r>
                  <a:rPr lang="en-US" sz="18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gt</a:t>
                </a:r>
                <a:r>
                  <a:rPr lang="en-US" sz="1800" baseline="-250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1</a:t>
                </a:r>
                <a:r>
                  <a:rPr lang="en-US" sz="1800" baseline="3000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2</a:t>
                </a:r>
                <a:endParaRPr lang="en-US" sz="1800" baseline="30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539240" y="4402136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500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286000" y="4402136"/>
            <a:ext cx="696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0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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endParaRPr lang="el-GR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2865822" y="4402136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</a:t>
            </a:r>
            <a:endParaRPr lang="el-GR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068734" y="4246974"/>
            <a:ext cx="306494" cy="664414"/>
            <a:chOff x="1778021" y="4401858"/>
            <a:chExt cx="306494" cy="664414"/>
          </a:xfrm>
        </p:grpSpPr>
        <p:sp>
          <p:nvSpPr>
            <p:cNvPr id="59" name="TextBox 58"/>
            <p:cNvSpPr txBox="1"/>
            <p:nvPr/>
          </p:nvSpPr>
          <p:spPr>
            <a:xfrm>
              <a:off x="1778021" y="4401858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1860569" y="4727695"/>
              <a:ext cx="16063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778021" y="469694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299873" y="4382027"/>
            <a:ext cx="10871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 10 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endParaRPr lang="el-GR" b="1" baseline="30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6362938" y="1090196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500  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7090734" y="1090196"/>
            <a:ext cx="5902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endParaRPr lang="el-GR" b="1" baseline="30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5880434" y="1486978"/>
            <a:ext cx="1308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     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7067157" y="1347771"/>
            <a:ext cx="550151" cy="647747"/>
            <a:chOff x="6191446" y="1860707"/>
            <a:chExt cx="550151" cy="647747"/>
          </a:xfrm>
        </p:grpSpPr>
        <p:sp>
          <p:nvSpPr>
            <p:cNvPr id="67" name="TextBox 66"/>
            <p:cNvSpPr txBox="1"/>
            <p:nvPr/>
          </p:nvSpPr>
          <p:spPr>
            <a:xfrm>
              <a:off x="6191446" y="1860707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500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6294355" y="2169877"/>
              <a:ext cx="3443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313274" y="2139122"/>
              <a:ext cx="3064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6499528" y="1836155"/>
            <a:ext cx="11705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=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100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964239" y="2114550"/>
            <a:ext cx="20152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     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10 sec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486400" y="2419350"/>
            <a:ext cx="3417294" cy="82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Let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be the time taken by sound to reach from the pond to the top of tower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410200" y="3272741"/>
            <a:ext cx="5212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v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856708" y="3148238"/>
            <a:ext cx="325730" cy="647747"/>
            <a:chOff x="6283703" y="1865470"/>
            <a:chExt cx="325730" cy="647747"/>
          </a:xfrm>
        </p:grpSpPr>
        <p:sp>
          <p:nvSpPr>
            <p:cNvPr id="75" name="TextBox 74"/>
            <p:cNvSpPr txBox="1"/>
            <p:nvPr/>
          </p:nvSpPr>
          <p:spPr>
            <a:xfrm>
              <a:off x="6293321" y="186547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6317217" y="2189344"/>
              <a:ext cx="25870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6283703" y="2143885"/>
              <a:ext cx="32573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r>
                <a:rPr lang="en-US" sz="1800" baseline="-250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6105725" y="3272741"/>
            <a:ext cx="800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 t</a:t>
            </a:r>
            <a:r>
              <a: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6843933" y="3140521"/>
            <a:ext cx="306495" cy="647747"/>
            <a:chOff x="6244602" y="1855944"/>
            <a:chExt cx="306495" cy="647747"/>
          </a:xfrm>
        </p:grpSpPr>
        <p:sp>
          <p:nvSpPr>
            <p:cNvPr id="80" name="TextBox 79"/>
            <p:cNvSpPr txBox="1"/>
            <p:nvPr/>
          </p:nvSpPr>
          <p:spPr>
            <a:xfrm>
              <a:off x="6244602" y="1855944"/>
              <a:ext cx="3064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6300666" y="2179818"/>
              <a:ext cx="19436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6244602" y="2134359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7069336" y="3272741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7344718" y="3134102"/>
            <a:ext cx="550151" cy="671751"/>
            <a:chOff x="6060838" y="1844832"/>
            <a:chExt cx="550151" cy="671751"/>
          </a:xfrm>
        </p:grpSpPr>
        <p:sp>
          <p:nvSpPr>
            <p:cNvPr id="85" name="TextBox 84"/>
            <p:cNvSpPr txBox="1"/>
            <p:nvPr/>
          </p:nvSpPr>
          <p:spPr>
            <a:xfrm>
              <a:off x="6060838" y="1844832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500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118825" y="2180708"/>
              <a:ext cx="43417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060838" y="2147251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340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7813875" y="3272741"/>
            <a:ext cx="11865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1.47 sec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5410200" y="3676650"/>
            <a:ext cx="33938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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	The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splash is heard at the top after time t :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5545775" y="4202430"/>
            <a:ext cx="10775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 =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+ t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l-GR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6461760" y="4202430"/>
            <a:ext cx="13436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10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+ 1.47</a:t>
            </a:r>
            <a:endParaRPr lang="el-GR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7698469" y="4202430"/>
            <a:ext cx="13083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11.47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sec</a:t>
            </a:r>
            <a:endParaRPr lang="el-GR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410200" y="1162050"/>
            <a:ext cx="0" cy="333330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532623" y="445770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555686" y="476462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131462" y="4499175"/>
            <a:ext cx="37172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splash is heard after 11.47 sec.</a:t>
            </a:r>
          </a:p>
        </p:txBody>
      </p:sp>
    </p:spTree>
    <p:extLst>
      <p:ext uri="{BB962C8B-B14F-4D97-AF65-F5344CB8AC3E}">
        <p14:creationId xmlns:p14="http://schemas.microsoft.com/office/powerpoint/2010/main" val="17277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 animBg="1"/>
      <p:bldP spid="44" grpId="0"/>
      <p:bldP spid="45" grpId="0" animBg="1"/>
      <p:bldP spid="46" grpId="0"/>
      <p:bldP spid="47" grpId="0"/>
      <p:bldP spid="55" grpId="0"/>
      <p:bldP spid="56" grpId="0"/>
      <p:bldP spid="57" grpId="0"/>
      <p:bldP spid="62" grpId="0"/>
      <p:bldP spid="63" grpId="0"/>
      <p:bldP spid="64" grpId="0"/>
      <p:bldP spid="65" grpId="0"/>
      <p:bldP spid="70" grpId="0"/>
      <p:bldP spid="71" grpId="0"/>
      <p:bldP spid="72" grpId="0"/>
      <p:bldP spid="73" grpId="0"/>
      <p:bldP spid="78" grpId="0"/>
      <p:bldP spid="83" grpId="0"/>
      <p:bldP spid="88" grpId="0"/>
      <p:bldP spid="89" grpId="0"/>
      <p:bldP spid="90" grpId="0"/>
      <p:bldP spid="91" grpId="0"/>
      <p:bldP spid="92" grpId="0"/>
      <p:bldP spid="95" grpId="0"/>
      <p:bldP spid="96" grpId="0" animBg="1"/>
      <p:bldP spid="97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- 20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2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2717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209550"/>
            <a:ext cx="680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Difference between Transverse wave &amp;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Longitudinal </a:t>
            </a:r>
            <a:r>
              <a:rPr lang="en-US" b="1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wave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916" y="971550"/>
            <a:ext cx="3944679" cy="1371600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1500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1" y="971550"/>
            <a:ext cx="4030489" cy="1371600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5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978802"/>
            <a:ext cx="3817620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 	In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transverse waves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the particles of the medium oscillate about their central or mean positions, in a direction perpendicular to the propagation of the wave.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630911" y="982183"/>
            <a:ext cx="4012277" cy="1362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	In </a:t>
            </a:r>
            <a:r>
              <a:rPr lang="en-US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longitudinal waves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the particles of the medium oscillate about their central or mean positions, in a direction parallel to the propagation of the wave.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3916" y="2419393"/>
            <a:ext cx="3944679" cy="548640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sz="1500" dirty="0">
              <a:solidFill>
                <a:schemeClr val="tx1"/>
              </a:solidFill>
              <a:latin typeface="Book Antiqu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911" y="2419393"/>
            <a:ext cx="4030489" cy="548640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5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" y="2519307"/>
            <a:ext cx="388619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It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consist of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crest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and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trough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0911" y="2411273"/>
            <a:ext cx="375109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2.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It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consist of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compressions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and 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rarefactions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180889" y="571438"/>
            <a:ext cx="2476711" cy="400112"/>
            <a:chOff x="889000" y="666750"/>
            <a:chExt cx="2476711" cy="400112"/>
          </a:xfrm>
        </p:grpSpPr>
        <p:sp>
          <p:nvSpPr>
            <p:cNvPr id="15" name="TextBox 14"/>
            <p:cNvSpPr txBox="1"/>
            <p:nvPr/>
          </p:nvSpPr>
          <p:spPr>
            <a:xfrm>
              <a:off x="914399" y="666752"/>
              <a:ext cx="245131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atin typeface="Narkisim" pitchFamily="34" charset="-79"/>
                  <a:cs typeface="Narkisim" pitchFamily="34" charset="-79"/>
                </a:rPr>
                <a:t>TRANSVERSE WAVE</a:t>
              </a:r>
              <a:endParaRPr lang="en-US" sz="2000" b="1" dirty="0">
                <a:latin typeface="Narkisim" pitchFamily="34" charset="-79"/>
                <a:cs typeface="Narkisim" pitchFamily="34" charset="-79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9000" y="666750"/>
              <a:ext cx="245131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n w="6350"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Narkisim" pitchFamily="34" charset="-79"/>
                  <a:cs typeface="Narkisim" pitchFamily="34" charset="-79"/>
                </a:rPr>
                <a:t>TRANSVERSE WAVE</a:t>
              </a:r>
              <a:endParaRPr lang="en-US" sz="2000" b="1" dirty="0">
                <a:ln w="635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Narkisim" pitchFamily="34" charset="-79"/>
                <a:cs typeface="Narkisim" pitchFamily="34" charset="-79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87658" y="571438"/>
            <a:ext cx="2813342" cy="400112"/>
            <a:chOff x="4988256" y="666750"/>
            <a:chExt cx="2813342" cy="400112"/>
          </a:xfrm>
        </p:grpSpPr>
        <p:sp>
          <p:nvSpPr>
            <p:cNvPr id="18" name="TextBox 17"/>
            <p:cNvSpPr txBox="1"/>
            <p:nvPr/>
          </p:nvSpPr>
          <p:spPr>
            <a:xfrm>
              <a:off x="5013655" y="666752"/>
              <a:ext cx="27879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atin typeface="Narkisim" pitchFamily="34" charset="-79"/>
                  <a:cs typeface="Narkisim" pitchFamily="34" charset="-79"/>
                </a:rPr>
                <a:t>LONGITUDINAL WAVE</a:t>
              </a:r>
              <a:endParaRPr lang="en-US" sz="2000" b="1" dirty="0">
                <a:latin typeface="Narkisim" pitchFamily="34" charset="-79"/>
                <a:cs typeface="Narkisim" pitchFamily="34" charset="-79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88256" y="666750"/>
              <a:ext cx="278794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n w="6350"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Narkisim" pitchFamily="34" charset="-79"/>
                  <a:cs typeface="Narkisim" pitchFamily="34" charset="-79"/>
                </a:rPr>
                <a:t>LONGITUDINAL WAVE</a:t>
              </a:r>
              <a:endParaRPr lang="en-US" sz="2000" b="1" dirty="0">
                <a:ln w="6350"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Narkisim" pitchFamily="34" charset="-79"/>
                <a:cs typeface="Narkisim" pitchFamily="34" charset="-79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2945368"/>
            <a:ext cx="4279095" cy="1683782"/>
            <a:chOff x="4324350" y="5391150"/>
            <a:chExt cx="4279095" cy="1683782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4324350" y="5408616"/>
              <a:ext cx="4279095" cy="1597508"/>
            </a:xfrm>
            <a:prstGeom prst="wedgeRoundRectCallout">
              <a:avLst>
                <a:gd name="adj1" fmla="val 60715"/>
                <a:gd name="adj2" fmla="val -60439"/>
                <a:gd name="adj3" fmla="val 16667"/>
              </a:avLst>
            </a:prstGeom>
            <a:solidFill>
              <a:srgbClr val="FFFFFF">
                <a:alpha val="67059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b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pic>
          <p:nvPicPr>
            <p:cNvPr id="22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95" t="50011" r="7968" b="27344"/>
            <a:stretch/>
          </p:blipFill>
          <p:spPr bwMode="auto">
            <a:xfrm>
              <a:off x="4411489" y="5697789"/>
              <a:ext cx="4087655" cy="1008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4748298" y="5391150"/>
              <a:ext cx="143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Tw Cen MT" panose="020B0602020104020603" pitchFamily="34" charset="0"/>
                </a:rPr>
                <a:t>Compression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59359" y="6705600"/>
              <a:ext cx="1273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Tw Cen MT" panose="020B0602020104020603" pitchFamily="34" charset="0"/>
                </a:rPr>
                <a:t>Rarefaction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63196" y="2631185"/>
            <a:ext cx="4246666" cy="1932985"/>
            <a:chOff x="-217591" y="5310787"/>
            <a:chExt cx="4246666" cy="193298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-217591" y="5310787"/>
              <a:ext cx="4246666" cy="1932985"/>
            </a:xfrm>
            <a:prstGeom prst="wedgeRoundRectCallout">
              <a:avLst>
                <a:gd name="adj1" fmla="val -68798"/>
                <a:gd name="adj2" fmla="val -42311"/>
                <a:gd name="adj3" fmla="val 16667"/>
              </a:avLst>
            </a:prstGeom>
            <a:solidFill>
              <a:srgbClr val="FFFFFF">
                <a:alpha val="76863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b="1" dirty="0">
                <a:solidFill>
                  <a:schemeClr val="tx1"/>
                </a:solidFill>
                <a:latin typeface="Book Antiqua" pitchFamily="18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90302" y="5391150"/>
              <a:ext cx="3872099" cy="1739689"/>
              <a:chOff x="1690501" y="-2609849"/>
              <a:chExt cx="3872099" cy="1739689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1690501" y="-2609849"/>
                <a:ext cx="0" cy="1739689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1690501" y="-1657350"/>
                <a:ext cx="3872099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 descr="received_sound_wave.gif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rcRect l="2087" r="49329"/>
              <a:stretch/>
            </p:blipFill>
            <p:spPr>
              <a:xfrm>
                <a:off x="1690502" y="-2381250"/>
                <a:ext cx="3693548" cy="1447802"/>
              </a:xfrm>
              <a:prstGeom prst="rect">
                <a:avLst/>
              </a:prstGeom>
              <a:ln w="38100">
                <a:noFill/>
              </a:ln>
            </p:spPr>
          </p:pic>
        </p:grpSp>
        <p:sp>
          <p:nvSpPr>
            <p:cNvPr id="28" name="Rectangle 27"/>
            <p:cNvSpPr/>
            <p:nvPr/>
          </p:nvSpPr>
          <p:spPr>
            <a:xfrm>
              <a:off x="1484221" y="5310787"/>
              <a:ext cx="6637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Tw Cen MT" panose="020B0602020104020603" pitchFamily="34" charset="0"/>
                </a:rPr>
                <a:t>Crest</a:t>
              </a:r>
              <a:endParaRPr lang="en-US" b="1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87924" y="6759774"/>
              <a:ext cx="850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  <a:latin typeface="Tw Cen MT" panose="020B0602020104020603" pitchFamily="34" charset="0"/>
                </a:rPr>
                <a:t>Trough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33916" y="3051906"/>
            <a:ext cx="4030489" cy="459914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5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630911" y="3051906"/>
            <a:ext cx="4030489" cy="459914"/>
          </a:xfrm>
          <a:prstGeom prst="rect">
            <a:avLst/>
          </a:prstGeom>
          <a:solidFill>
            <a:srgbClr val="FFFFFF">
              <a:alpha val="76863"/>
            </a:srgbClr>
          </a:solidFill>
          <a:ln w="1905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500" b="1">
                <a:solidFill>
                  <a:schemeClr val="tx1"/>
                </a:solidFill>
                <a:latin typeface="Book Antiqua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28600" y="3107457"/>
            <a:ext cx="3886199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e.g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Waves on the surface of water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630911" y="3107457"/>
            <a:ext cx="375109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1638" indent="-346075">
              <a:lnSpc>
                <a:spcPts val="2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3.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e.g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Sound waves</a:t>
            </a:r>
          </a:p>
        </p:txBody>
      </p:sp>
      <p:pic>
        <p:nvPicPr>
          <p:cNvPr id="37" name="Picture 2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5626" y="3199731"/>
            <a:ext cx="4578796" cy="14294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457200" y="3226898"/>
            <a:ext cx="3589020" cy="988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/>
          </a:p>
        </p:txBody>
      </p:sp>
      <p:cxnSp>
        <p:nvCxnSpPr>
          <p:cNvPr id="39" name="Straight Connector 38"/>
          <p:cNvCxnSpPr/>
          <p:nvPr/>
        </p:nvCxnSpPr>
        <p:spPr>
          <a:xfrm>
            <a:off x="632178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82719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3260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83801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234342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384883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535424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685965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836506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987047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37588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88129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438670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589211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39752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890293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40834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191375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41916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492457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642998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793539" y="3359001"/>
            <a:ext cx="0" cy="770380"/>
          </a:xfrm>
          <a:prstGeom prst="line">
            <a:avLst/>
          </a:prstGeom>
          <a:ln w="28575" cap="rnd">
            <a:solidFill>
              <a:srgbClr val="FFFF00"/>
            </a:solidFill>
            <a:prstDash val="solid"/>
            <a:beve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162925" y="4443511"/>
            <a:ext cx="599074" cy="15388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b="1"/>
          </a:p>
        </p:txBody>
      </p:sp>
      <p:pic>
        <p:nvPicPr>
          <p:cNvPr id="62" name="Picture 2" descr="D:\d drive\MJ WORK\Pooja mam (physics)\CBSE(VIII) Physics\Sound\Raw\0_ee410_c2560d28_XX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346" y="3137009"/>
            <a:ext cx="1018508" cy="174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" presetClass="entr" presetSubtype="8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2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3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63" presetClass="path" presetSubtype="0" repeatCount="7000" accel="50000" decel="50000" autoRev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3.33333E-6 -2.22222E-6 L 0.01961 0.00062 " pathEditMode="fixed" rAng="0" ptsTypes="AA">
                                          <p:cBhvr>
                                            <p:cTn id="19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63" presetClass="path" presetSubtype="0" repeatCount="7000" accel="50000" decel="5000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08333E-7 -4.81481E-6 L 0.01966 0.0007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63" presetClass="path" presetSubtype="0" repeatCount="7000" accel="50000" decel="5000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29167E-6 -4.81481E-6 L 0.01966 0.0007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63" presetClass="path" presetSubtype="0" repeatCount="7000" accel="50000" decel="5000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4.79167E-6 -4.81481E-6 L 0.01966 0.0007 " pathEditMode="relative" rAng="0" ptsTypes="AA">
                                          <p:cBhvr>
                                            <p:cTn id="19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7" presetID="63" presetClass="path" presetSubtype="0" repeatCount="7000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1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63" presetClass="path" presetSubtype="0" repeatCount="7000" accel="50000" decel="5000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1.04167E-6 -4.81481E-6 L 0.01966 0.0007 " pathEditMode="relative" rAng="0" ptsTypes="AA">
                                          <p:cBhvr>
                                            <p:cTn id="20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1" presetID="63" presetClass="path" presetSubtype="0" repeatCount="7000" accel="50000" decel="5000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0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63" presetClass="path" presetSubtype="0" repeatCount="7000" accel="50000" decel="5000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0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63" presetClass="path" presetSubtype="0" repeatCount="7000" accel="50000" decel="5000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20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63" presetClass="path" presetSubtype="0" repeatCount="7000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3.33333E-6 -2.22222E-6 L 0.01961 0.00062 " pathEditMode="relative" rAng="0" ptsTypes="AA">
                                          <p:cBhvr>
                                            <p:cTn id="20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63" presetClass="path" presetSubtype="0" repeatCount="7000" accel="50000" decel="5000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1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63" presetClass="path" presetSubtype="0" repeatCount="7000" accel="50000" decel="50000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63" presetClass="path" presetSubtype="0" repeatCount="7000" accel="50000" decel="50000" autoRev="1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1.45833E-6 -4.81481E-6 L 0.01966 0.0007 " pathEditMode="relative" rAng="0" ptsTypes="AA">
                                          <p:cBhvr>
                                            <p:cTn id="21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63" presetClass="path" presetSubtype="0" repeatCount="7000" accel="50000" decel="5000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29167E-6 -4.81481E-6 L 0.01966 0.0007 " pathEditMode="relative" rAng="0" ptsTypes="AA">
                                          <p:cBhvr>
                                            <p:cTn id="21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63" presetClass="path" presetSubtype="0" repeatCount="7000" accel="50000" decel="5000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79167E-6 -4.81481E-6 L 0.01966 0.0007 " pathEditMode="relative" rAng="0" ptsTypes="AA">
                                          <p:cBhvr>
                                            <p:cTn id="21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63" presetClass="path" presetSubtype="0" repeatCount="7000" accel="50000" decel="50000" autoRev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2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1" presetID="63" presetClass="path" presetSubtype="0" repeatCount="7000" accel="50000" decel="5000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-2.08333E-7 -4.81481E-6 L 0.01966 0.0007 " pathEditMode="relative" rAng="0" ptsTypes="AA">
                                          <p:cBhvr>
                                            <p:cTn id="2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63" presetClass="path" presetSubtype="0" repeatCount="7000" accel="50000" decel="5000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5" presetID="63" presetClass="path" presetSubtype="0" repeatCount="7000" accel="50000" decel="50000" autoRev="1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63" presetClass="path" presetSubtype="0" repeatCount="7000" accel="50000" decel="50000" autoRev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1.45833E-6 -4.81481E-6 L 0.01966 0.0007 " pathEditMode="relative" rAng="0" ptsTypes="AA">
                                          <p:cBhvr>
                                            <p:cTn id="2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9" presetID="63" presetClass="path" presetSubtype="0" repeatCount="7000" accel="50000" decel="50000" autoRev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Motion origin="layout" path="M 1.04167E-6 -4.81481E-6 L 0.01966 0.0007 " pathEditMode="relative" rAng="0" ptsTypes="AA">
                                          <p:cBhvr>
                                            <p:cTn id="2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63" presetClass="path" presetSubtype="0" repeatCount="7000" accel="50000" decel="50000" autoRev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66667E-6 -4.81481E-6 L 0.01966 0.0007 " pathEditMode="relative" rAng="0" ptsTypes="AA">
                                          <p:cBhvr>
                                            <p:cTn id="2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6" grpId="0" animBg="1"/>
          <p:bldP spid="7" grpId="0" animBg="1"/>
          <p:bldP spid="8" grpId="0"/>
          <p:bldP spid="9" grpId="0"/>
          <p:bldP spid="10" grpId="0" animBg="1"/>
          <p:bldP spid="11" grpId="0" animBg="1"/>
          <p:bldP spid="12" grpId="0"/>
          <p:bldP spid="13" grpId="0"/>
          <p:bldP spid="33" grpId="0" animBg="1"/>
          <p:bldP spid="34" grpId="0" animBg="1"/>
          <p:bldP spid="35" grpId="0"/>
          <p:bldP spid="36" grpId="0"/>
          <p:bldP spid="38" grpId="0" animBg="1"/>
          <p:bldP spid="38" grpId="1" animBg="1"/>
          <p:bldP spid="61" grpId="0" animBg="1"/>
          <p:bldP spid="6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6" presetClass="emph" presetSubtype="0" repeatCount="3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1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6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9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0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2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9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9" presetID="63" presetClass="path" presetSubtype="0" repeatCount="7000" accel="50000" decel="50000" autoRev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3.33333E-6 -2.22222E-6 L 0.01961 0.00062 " pathEditMode="fixed" rAng="0" ptsTypes="AA">
                                          <p:cBhvr>
                                            <p:cTn id="19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63" presetClass="path" presetSubtype="0" repeatCount="7000" accel="50000" decel="50000" autoRev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-2.08333E-7 -4.81481E-6 L 0.01966 0.0007 " pathEditMode="relative" rAng="0" ptsTypes="AA">
                                          <p:cBhvr>
                                            <p:cTn id="19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63" presetClass="path" presetSubtype="0" repeatCount="7000" accel="50000" decel="50000" autoRev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29167E-6 -4.81481E-6 L 0.01966 0.0007 " pathEditMode="relative" rAng="0" ptsTypes="AA">
                                          <p:cBhvr>
                                            <p:cTn id="19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5" presetID="63" presetClass="path" presetSubtype="0" repeatCount="7000" accel="50000" decel="50000" autoRev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4.79167E-6 -4.81481E-6 L 0.01966 0.0007 " pathEditMode="relative" rAng="0" ptsTypes="AA">
                                          <p:cBhvr>
                                            <p:cTn id="19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7" presetID="63" presetClass="path" presetSubtype="0" repeatCount="7000" accel="50000" decel="50000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19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9" presetID="63" presetClass="path" presetSubtype="0" repeatCount="7000" accel="50000" decel="50000" autoRev="1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1.04167E-6 -4.81481E-6 L 0.01966 0.0007 " pathEditMode="relative" rAng="0" ptsTypes="AA">
                                          <p:cBhvr>
                                            <p:cTn id="20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1" presetID="63" presetClass="path" presetSubtype="0" repeatCount="7000" accel="50000" decel="50000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0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3" presetID="63" presetClass="path" presetSubtype="0" repeatCount="7000" accel="50000" decel="50000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0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5" presetID="63" presetClass="path" presetSubtype="0" repeatCount="7000" accel="50000" decel="50000" autoRev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20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7" presetID="63" presetClass="path" presetSubtype="0" repeatCount="7000" accel="50000" decel="50000" autoRev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3.33333E-6 -2.22222E-6 L 0.01961 0.00062 " pathEditMode="relative" rAng="0" ptsTypes="AA">
                                          <p:cBhvr>
                                            <p:cTn id="20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2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9" presetID="63" presetClass="path" presetSubtype="0" repeatCount="7000" accel="50000" decel="50000" autoRev="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1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1" presetID="63" presetClass="path" presetSubtype="0" repeatCount="7000" accel="50000" decel="50000" autoRev="1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1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3" presetID="63" presetClass="path" presetSubtype="0" repeatCount="7000" accel="50000" decel="50000" autoRev="1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Motion origin="layout" path="M -1.45833E-6 -4.81481E-6 L 0.01966 0.0007 " pathEditMode="relative" rAng="0" ptsTypes="AA">
                                          <p:cBhvr>
                                            <p:cTn id="21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5" presetID="63" presetClass="path" presetSubtype="0" repeatCount="7000" accel="50000" decel="50000" autoRev="1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2.29167E-6 -4.81481E-6 L 0.01966 0.0007 " pathEditMode="relative" rAng="0" ptsTypes="AA">
                                          <p:cBhvr>
                                            <p:cTn id="21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7" presetID="63" presetClass="path" presetSubtype="0" repeatCount="7000" accel="50000" decel="50000" autoRev="1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79167E-6 -4.81481E-6 L 0.01966 0.0007 " pathEditMode="relative" rAng="0" ptsTypes="AA">
                                          <p:cBhvr>
                                            <p:cTn id="21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9" presetID="63" presetClass="path" presetSubtype="0" repeatCount="7000" accel="50000" decel="50000" autoRev="1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animMotion origin="layout" path="M -2.70833E-6 -4.81481E-6 L 0.01966 0.0007 " pathEditMode="relative" rAng="0" ptsTypes="AA">
                                          <p:cBhvr>
                                            <p:cTn id="2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1" presetID="63" presetClass="path" presetSubtype="0" repeatCount="7000" accel="50000" decel="50000" autoRev="1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animMotion origin="layout" path="M -2.08333E-7 -4.81481E-6 L 0.01966 0.0007 " pathEditMode="relative" rAng="0" ptsTypes="AA">
                                          <p:cBhvr>
                                            <p:cTn id="2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3" presetID="63" presetClass="path" presetSubtype="0" repeatCount="7000" accel="50000" decel="50000" autoRev="1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animMotion origin="layout" path="M 3.54167E-6 -4.81481E-6 L 0.01966 0.0007 " pathEditMode="relative" rAng="0" ptsTypes="AA">
                                          <p:cBhvr>
                                            <p:cTn id="2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5" presetID="63" presetClass="path" presetSubtype="0" repeatCount="7000" accel="50000" decel="50000" autoRev="1" fill="hold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animMotion origin="layout" path="M -3.95833E-6 -4.81481E-6 L 0.01967 0.0007 " pathEditMode="relative" rAng="0" ptsTypes="AA">
                                          <p:cBhvr>
                                            <p:cTn id="2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7" presetID="63" presetClass="path" presetSubtype="0" repeatCount="7000" accel="50000" decel="50000" autoRev="1" fill="hold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animMotion origin="layout" path="M -1.45833E-6 -4.81481E-6 L 0.01966 0.0007 " pathEditMode="relative" rAng="0" ptsTypes="AA">
                                          <p:cBhvr>
                                            <p:cTn id="22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9" presetID="63" presetClass="path" presetSubtype="0" repeatCount="7000" accel="50000" decel="50000" autoRev="1" fill="hold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animMotion origin="layout" path="M 1.04167E-6 -4.81481E-6 L 0.01966 0.0007 " pathEditMode="relative" rAng="0" ptsTypes="AA">
                                          <p:cBhvr>
                                            <p:cTn id="2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1" presetID="63" presetClass="path" presetSubtype="0" repeatCount="7000" accel="50000" decel="50000" autoRev="1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Motion origin="layout" path="M 1.66667E-6 -4.81481E-6 L 0.01966 0.0007 " pathEditMode="relative" rAng="0" ptsTypes="AA">
                                          <p:cBhvr>
                                            <p:cTn id="2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7700" y="23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6" grpId="0" animBg="1"/>
          <p:bldP spid="7" grpId="0" animBg="1"/>
          <p:bldP spid="8" grpId="0"/>
          <p:bldP spid="9" grpId="0"/>
          <p:bldP spid="10" grpId="0" animBg="1"/>
          <p:bldP spid="11" grpId="0" animBg="1"/>
          <p:bldP spid="12" grpId="0"/>
          <p:bldP spid="13" grpId="0"/>
          <p:bldP spid="33" grpId="0" animBg="1"/>
          <p:bldP spid="34" grpId="0" animBg="1"/>
          <p:bldP spid="35" grpId="0"/>
          <p:bldP spid="36" grpId="0"/>
          <p:bldP spid="38" grpId="0" animBg="1"/>
          <p:bldP spid="38" grpId="1" animBg="1"/>
          <p:bldP spid="61" grpId="0" animBg="1"/>
          <p:bldP spid="61" grpId="1" animBg="1"/>
        </p:bldLst>
      </p:timing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976872" cy="103262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8.	A soldier standing between two cliffs X and Y, fires a gun. After firing the gun he hears the first echo after 3.4 seconds and second echo after  4 seconds. Find the distance between the two cliffs. </a:t>
            </a:r>
          </a:p>
          <a:p>
            <a:r>
              <a:rPr lang="en-IN" dirty="0" smtClean="0">
                <a:solidFill>
                  <a:prstClr val="white"/>
                </a:solidFill>
              </a:rPr>
              <a:t>	(</a:t>
            </a:r>
            <a:r>
              <a:rPr lang="en-IN" dirty="0">
                <a:solidFill>
                  <a:prstClr val="white"/>
                </a:solidFill>
              </a:rPr>
              <a:t>speed of sound in air = 340 m/s)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718048" flipV="1">
            <a:off x="5360997" y="2745521"/>
            <a:ext cx="1454129" cy="40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71229" flipH="1" flipV="1">
            <a:off x="5257897" y="2808565"/>
            <a:ext cx="1507167" cy="41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D:\Tat for Apps 2013\English Medium\Std 9th\Physics\15. Sound of the music\images (6)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9313" y="3033563"/>
            <a:ext cx="898165" cy="1366987"/>
          </a:xfrm>
          <a:prstGeom prst="rect">
            <a:avLst/>
          </a:prstGeom>
          <a:noFill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99889" flipV="1">
            <a:off x="2459619" y="2627119"/>
            <a:ext cx="2125844" cy="58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53070" flipH="1" flipV="1">
            <a:off x="2326530" y="2615808"/>
            <a:ext cx="2203383" cy="60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6831581" y="1961993"/>
            <a:ext cx="1779019" cy="2363155"/>
            <a:chOff x="6429388" y="3071810"/>
            <a:chExt cx="2122487" cy="2819400"/>
          </a:xfrm>
        </p:grpSpPr>
        <p:pic>
          <p:nvPicPr>
            <p:cNvPr id="10" name="Picture 2" descr="C:\Documents and Settings\Pritesh\Desktop\12401693261710228990Kliponius_Mountain_in_a_Cartoon_Style.svg.med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29388" y="3071810"/>
              <a:ext cx="2122487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023272" y="5165716"/>
              <a:ext cx="934717" cy="487514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Tw Cen MT" panose="020B0602020104020603" pitchFamily="34" charset="0"/>
                </a:rPr>
                <a:t>X cliff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9821" y="1961993"/>
            <a:ext cx="1779019" cy="2363155"/>
            <a:chOff x="0" y="3071810"/>
            <a:chExt cx="2122487" cy="2819400"/>
          </a:xfrm>
        </p:grpSpPr>
        <p:pic>
          <p:nvPicPr>
            <p:cNvPr id="13" name="Picture 2" descr="C:\Documents and Settings\Pritesh\Desktop\12401693261710228990Kliponius_Mountain_in_a_Cartoon_Style.svg.med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3071810"/>
              <a:ext cx="2122487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652824" y="5201788"/>
              <a:ext cx="920682" cy="487514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prstClr val="white"/>
                  </a:solidFill>
                  <a:latin typeface="Tw Cen MT" panose="020B0602020104020603" pitchFamily="34" charset="0"/>
                </a:rPr>
                <a:t>Y cliff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78307" y="3572530"/>
            <a:ext cx="2235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of Echo from Y Cliff = 4 sec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75959" y="3468607"/>
            <a:ext cx="224028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475959" y="3349650"/>
            <a:ext cx="224028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562600" y="3556030"/>
            <a:ext cx="1371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62600" y="3437073"/>
            <a:ext cx="137160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1600000">
            <a:off x="4948468" y="3572530"/>
            <a:ext cx="208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of Echo</a:t>
            </a:r>
          </a:p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From Cliff = 3.4 </a:t>
            </a:r>
            <a:r>
              <a:rPr lang="en-US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sec </a:t>
            </a:r>
            <a:endParaRPr lang="en-US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1347084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Total Time of echo = 3.4 + 4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6885" y="135255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</a:t>
            </a: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7.4 sec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157965" y="2447925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(d) = 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11250" y="386881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15863" y="3868816"/>
            <a:ext cx="970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US" sz="1800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471036" y="3868816"/>
            <a:ext cx="15898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velocity  time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907149" y="4546550"/>
            <a:ext cx="1521851" cy="355263"/>
          </a:xfrm>
          <a:prstGeom prst="roundRect">
            <a:avLst/>
          </a:prstGeom>
          <a:solidFill>
            <a:srgbClr val="002060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76164" y="4539515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07908" y="453951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=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71036" y="4539515"/>
            <a:ext cx="9156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1258 m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207908" y="419402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12521" y="4194025"/>
            <a:ext cx="970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r>
              <a:rPr lang="en-US" sz="1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  <a:endParaRPr lang="en-US" sz="1800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471036" y="4194025"/>
            <a:ext cx="11015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340  3.7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2" name="TextBox 69"/>
          <p:cNvSpPr txBox="1"/>
          <p:nvPr/>
        </p:nvSpPr>
        <p:spPr>
          <a:xfrm>
            <a:off x="369425" y="1300718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9819" y="1614013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18451" y="177244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(t)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124200" y="1621633"/>
            <a:ext cx="838200" cy="670957"/>
            <a:chOff x="2433500" y="3217446"/>
            <a:chExt cx="838200" cy="670957"/>
          </a:xfrm>
        </p:grpSpPr>
        <p:sp>
          <p:nvSpPr>
            <p:cNvPr id="56" name="Rectangle 55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784066" y="3217446"/>
              <a:ext cx="4876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7.4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2855717" y="3543283"/>
              <a:ext cx="3443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874636" y="3519071"/>
              <a:ext cx="3064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122420" y="174521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</a:t>
            </a:r>
            <a:r>
              <a:rPr lang="en-US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3.7 </a:t>
            </a: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sec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32781" y="2127844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(v)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20449" y="2127844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0700" indent="-520700">
              <a:tabLst>
                <a:tab pos="2057400" algn="l"/>
                <a:tab pos="2349500" algn="l"/>
                <a:tab pos="3432175" algn="l"/>
                <a:tab pos="4002088" algn="l"/>
                <a:tab pos="4227513" algn="l"/>
              </a:tabLst>
              <a:defRPr/>
            </a:pPr>
            <a:r>
              <a: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</a:t>
            </a:r>
            <a:r>
              <a:rPr lang="en-US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340 m/s</a:t>
            </a:r>
            <a:endParaRPr lang="en-US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4" name="TextBox 69"/>
          <p:cNvSpPr txBox="1"/>
          <p:nvPr/>
        </p:nvSpPr>
        <p:spPr>
          <a:xfrm>
            <a:off x="342923" y="2450068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14479" y="275730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6" name="TextBox 69"/>
          <p:cNvSpPr txBox="1"/>
          <p:nvPr/>
        </p:nvSpPr>
        <p:spPr>
          <a:xfrm>
            <a:off x="352425" y="2838450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87287" y="3145395"/>
            <a:ext cx="985100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363585" y="2717403"/>
            <a:ext cx="2141615" cy="686197"/>
            <a:chOff x="2229153" y="3202603"/>
            <a:chExt cx="2141615" cy="686197"/>
          </a:xfrm>
        </p:grpSpPr>
        <p:sp>
          <p:nvSpPr>
            <p:cNvPr id="69" name="Rectangle 68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3439144" y="3543680"/>
              <a:ext cx="89311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587380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74" name="TextBox 69"/>
          <p:cNvSpPr txBox="1"/>
          <p:nvPr/>
        </p:nvSpPr>
        <p:spPr>
          <a:xfrm>
            <a:off x="356613" y="339654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7216" y="369531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1360025" y="3280303"/>
            <a:ext cx="2141615" cy="686197"/>
            <a:chOff x="2229153" y="3202603"/>
            <a:chExt cx="2141615" cy="686197"/>
          </a:xfrm>
        </p:grpSpPr>
        <p:sp>
          <p:nvSpPr>
            <p:cNvPr id="77" name="Rectangle 76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3439144" y="3543680"/>
              <a:ext cx="89311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587380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4191000" y="40957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214063" y="44026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4789840" y="4137225"/>
            <a:ext cx="33229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between the two cliff is 1258 m. </a:t>
            </a:r>
          </a:p>
        </p:txBody>
      </p:sp>
    </p:spTree>
    <p:extLst>
      <p:ext uri="{BB962C8B-B14F-4D97-AF65-F5344CB8AC3E}">
        <p14:creationId xmlns:p14="http://schemas.microsoft.com/office/powerpoint/2010/main" val="418863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0" grpId="0"/>
      <p:bldP spid="20" grpId="1"/>
      <p:bldP spid="21" grpId="0"/>
      <p:bldP spid="22" grpId="0"/>
      <p:bldP spid="30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8" grpId="0"/>
      <p:bldP spid="49" grpId="0"/>
      <p:bldP spid="50" grpId="0"/>
      <p:bldP spid="52" grpId="0"/>
      <p:bldP spid="53" grpId="0" animBg="1"/>
      <p:bldP spid="54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  <p:bldP spid="74" grpId="0"/>
      <p:bldP spid="75" grpId="0" animBg="1"/>
      <p:bldP spid="82" grpId="0"/>
      <p:bldP spid="83" grpId="0" animBg="1"/>
      <p:bldP spid="8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- 21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Additional Numericals</a:t>
            </a:r>
          </a:p>
        </p:txBody>
      </p:sp>
    </p:spTree>
    <p:extLst>
      <p:ext uri="{BB962C8B-B14F-4D97-AF65-F5344CB8AC3E}">
        <p14:creationId xmlns:p14="http://schemas.microsoft.com/office/powerpoint/2010/main" val="37142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1"/>
            <a:ext cx="697687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1.	The graph shows the displacement versus time relation for a disturbance travelling with velocity 1500 ms</a:t>
            </a:r>
            <a:r>
              <a:rPr lang="en-IN" baseline="30000" dirty="0">
                <a:solidFill>
                  <a:prstClr val="white"/>
                </a:solidFill>
              </a:rPr>
              <a:t>-1</a:t>
            </a:r>
            <a:r>
              <a:rPr lang="en-IN" dirty="0">
                <a:solidFill>
                  <a:prstClr val="white"/>
                </a:solidFill>
              </a:rPr>
              <a:t>. Calculate the wavelength of the disturbance.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1141" y="1401238"/>
            <a:ext cx="4870459" cy="1962253"/>
            <a:chOff x="-9307" y="1567514"/>
            <a:chExt cx="8280816" cy="274284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524000" y="1657350"/>
              <a:ext cx="0" cy="17526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24000" y="2562225"/>
              <a:ext cx="6553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1531088" y="1987873"/>
              <a:ext cx="6145619" cy="1180654"/>
            </a:xfrm>
            <a:custGeom>
              <a:avLst/>
              <a:gdLst>
                <a:gd name="connsiteX0" fmla="*/ 0 w 6145619"/>
                <a:gd name="connsiteY0" fmla="*/ 1148323 h 1180244"/>
                <a:gd name="connsiteX1" fmla="*/ 531628 w 6145619"/>
                <a:gd name="connsiteY1" fmla="*/ 574165 h 1180244"/>
                <a:gd name="connsiteX2" fmla="*/ 1031359 w 6145619"/>
                <a:gd name="connsiteY2" fmla="*/ 6 h 1180244"/>
                <a:gd name="connsiteX3" fmla="*/ 1562986 w 6145619"/>
                <a:gd name="connsiteY3" fmla="*/ 584797 h 1180244"/>
                <a:gd name="connsiteX4" fmla="*/ 2073349 w 6145619"/>
                <a:gd name="connsiteY4" fmla="*/ 1137690 h 1180244"/>
                <a:gd name="connsiteX5" fmla="*/ 2594345 w 6145619"/>
                <a:gd name="connsiteY5" fmla="*/ 563532 h 1180244"/>
                <a:gd name="connsiteX6" fmla="*/ 3072810 w 6145619"/>
                <a:gd name="connsiteY6" fmla="*/ 10639 h 1180244"/>
                <a:gd name="connsiteX7" fmla="*/ 3636335 w 6145619"/>
                <a:gd name="connsiteY7" fmla="*/ 584797 h 1180244"/>
                <a:gd name="connsiteX8" fmla="*/ 4125433 w 6145619"/>
                <a:gd name="connsiteY8" fmla="*/ 1180220 h 1180244"/>
                <a:gd name="connsiteX9" fmla="*/ 4657061 w 6145619"/>
                <a:gd name="connsiteY9" fmla="*/ 606062 h 1180244"/>
                <a:gd name="connsiteX10" fmla="*/ 5167424 w 6145619"/>
                <a:gd name="connsiteY10" fmla="*/ 10639 h 1180244"/>
                <a:gd name="connsiteX11" fmla="*/ 5677786 w 6145619"/>
                <a:gd name="connsiteY11" fmla="*/ 606062 h 1180244"/>
                <a:gd name="connsiteX12" fmla="*/ 6145619 w 6145619"/>
                <a:gd name="connsiteY12" fmla="*/ 1148323 h 1180244"/>
                <a:gd name="connsiteX0" fmla="*/ 0 w 6145619"/>
                <a:gd name="connsiteY0" fmla="*/ 1148326 h 1180247"/>
                <a:gd name="connsiteX1" fmla="*/ 531628 w 6145619"/>
                <a:gd name="connsiteY1" fmla="*/ 574168 h 1180247"/>
                <a:gd name="connsiteX2" fmla="*/ 1031359 w 6145619"/>
                <a:gd name="connsiteY2" fmla="*/ 9 h 1180247"/>
                <a:gd name="connsiteX3" fmla="*/ 1562986 w 6145619"/>
                <a:gd name="connsiteY3" fmla="*/ 584800 h 1180247"/>
                <a:gd name="connsiteX4" fmla="*/ 2073349 w 6145619"/>
                <a:gd name="connsiteY4" fmla="*/ 1137693 h 1180247"/>
                <a:gd name="connsiteX5" fmla="*/ 2594345 w 6145619"/>
                <a:gd name="connsiteY5" fmla="*/ 563535 h 1180247"/>
                <a:gd name="connsiteX6" fmla="*/ 3072810 w 6145619"/>
                <a:gd name="connsiteY6" fmla="*/ 10642 h 1180247"/>
                <a:gd name="connsiteX7" fmla="*/ 3636335 w 6145619"/>
                <a:gd name="connsiteY7" fmla="*/ 584800 h 1180247"/>
                <a:gd name="connsiteX8" fmla="*/ 4125433 w 6145619"/>
                <a:gd name="connsiteY8" fmla="*/ 1180223 h 1180247"/>
                <a:gd name="connsiteX9" fmla="*/ 4657061 w 6145619"/>
                <a:gd name="connsiteY9" fmla="*/ 606065 h 1180247"/>
                <a:gd name="connsiteX10" fmla="*/ 5167424 w 6145619"/>
                <a:gd name="connsiteY10" fmla="*/ 10642 h 1180247"/>
                <a:gd name="connsiteX11" fmla="*/ 5677786 w 6145619"/>
                <a:gd name="connsiteY11" fmla="*/ 606065 h 1180247"/>
                <a:gd name="connsiteX12" fmla="*/ 6145619 w 6145619"/>
                <a:gd name="connsiteY12" fmla="*/ 1148326 h 1180247"/>
                <a:gd name="connsiteX0" fmla="*/ 0 w 6145619"/>
                <a:gd name="connsiteY0" fmla="*/ 1148326 h 1180247"/>
                <a:gd name="connsiteX1" fmla="*/ 531628 w 6145619"/>
                <a:gd name="connsiteY1" fmla="*/ 574168 h 1180247"/>
                <a:gd name="connsiteX2" fmla="*/ 1031359 w 6145619"/>
                <a:gd name="connsiteY2" fmla="*/ 9 h 1180247"/>
                <a:gd name="connsiteX3" fmla="*/ 1562986 w 6145619"/>
                <a:gd name="connsiteY3" fmla="*/ 584800 h 1180247"/>
                <a:gd name="connsiteX4" fmla="*/ 2073349 w 6145619"/>
                <a:gd name="connsiteY4" fmla="*/ 1137693 h 1180247"/>
                <a:gd name="connsiteX5" fmla="*/ 2594345 w 6145619"/>
                <a:gd name="connsiteY5" fmla="*/ 563535 h 1180247"/>
                <a:gd name="connsiteX6" fmla="*/ 3072810 w 6145619"/>
                <a:gd name="connsiteY6" fmla="*/ 10642 h 1180247"/>
                <a:gd name="connsiteX7" fmla="*/ 3636335 w 6145619"/>
                <a:gd name="connsiteY7" fmla="*/ 584800 h 1180247"/>
                <a:gd name="connsiteX8" fmla="*/ 4125433 w 6145619"/>
                <a:gd name="connsiteY8" fmla="*/ 1180223 h 1180247"/>
                <a:gd name="connsiteX9" fmla="*/ 4657061 w 6145619"/>
                <a:gd name="connsiteY9" fmla="*/ 606065 h 1180247"/>
                <a:gd name="connsiteX10" fmla="*/ 5167424 w 6145619"/>
                <a:gd name="connsiteY10" fmla="*/ 10642 h 1180247"/>
                <a:gd name="connsiteX11" fmla="*/ 5677786 w 6145619"/>
                <a:gd name="connsiteY11" fmla="*/ 606065 h 1180247"/>
                <a:gd name="connsiteX12" fmla="*/ 6145619 w 6145619"/>
                <a:gd name="connsiteY12" fmla="*/ 1148326 h 1180247"/>
                <a:gd name="connsiteX0" fmla="*/ 0 w 6145619"/>
                <a:gd name="connsiteY0" fmla="*/ 1148326 h 1180247"/>
                <a:gd name="connsiteX1" fmla="*/ 531628 w 6145619"/>
                <a:gd name="connsiteY1" fmla="*/ 574168 h 1180247"/>
                <a:gd name="connsiteX2" fmla="*/ 1031359 w 6145619"/>
                <a:gd name="connsiteY2" fmla="*/ 9 h 1180247"/>
                <a:gd name="connsiteX3" fmla="*/ 1562986 w 6145619"/>
                <a:gd name="connsiteY3" fmla="*/ 584800 h 1180247"/>
                <a:gd name="connsiteX4" fmla="*/ 2073349 w 6145619"/>
                <a:gd name="connsiteY4" fmla="*/ 1137693 h 1180247"/>
                <a:gd name="connsiteX5" fmla="*/ 2594345 w 6145619"/>
                <a:gd name="connsiteY5" fmla="*/ 563535 h 1180247"/>
                <a:gd name="connsiteX6" fmla="*/ 3072810 w 6145619"/>
                <a:gd name="connsiteY6" fmla="*/ 10642 h 1180247"/>
                <a:gd name="connsiteX7" fmla="*/ 3636335 w 6145619"/>
                <a:gd name="connsiteY7" fmla="*/ 584800 h 1180247"/>
                <a:gd name="connsiteX8" fmla="*/ 4125433 w 6145619"/>
                <a:gd name="connsiteY8" fmla="*/ 1180223 h 1180247"/>
                <a:gd name="connsiteX9" fmla="*/ 4657061 w 6145619"/>
                <a:gd name="connsiteY9" fmla="*/ 606065 h 1180247"/>
                <a:gd name="connsiteX10" fmla="*/ 5167424 w 6145619"/>
                <a:gd name="connsiteY10" fmla="*/ 10642 h 1180247"/>
                <a:gd name="connsiteX11" fmla="*/ 5677786 w 6145619"/>
                <a:gd name="connsiteY11" fmla="*/ 606065 h 1180247"/>
                <a:gd name="connsiteX12" fmla="*/ 6145619 w 6145619"/>
                <a:gd name="connsiteY12" fmla="*/ 1148326 h 1180247"/>
                <a:gd name="connsiteX0" fmla="*/ 0 w 6145619"/>
                <a:gd name="connsiteY0" fmla="*/ 1148326 h 1180247"/>
                <a:gd name="connsiteX1" fmla="*/ 531628 w 6145619"/>
                <a:gd name="connsiteY1" fmla="*/ 574168 h 1180247"/>
                <a:gd name="connsiteX2" fmla="*/ 1031359 w 6145619"/>
                <a:gd name="connsiteY2" fmla="*/ 9 h 1180247"/>
                <a:gd name="connsiteX3" fmla="*/ 1562986 w 6145619"/>
                <a:gd name="connsiteY3" fmla="*/ 584800 h 1180247"/>
                <a:gd name="connsiteX4" fmla="*/ 2073349 w 6145619"/>
                <a:gd name="connsiteY4" fmla="*/ 1137693 h 1180247"/>
                <a:gd name="connsiteX5" fmla="*/ 2594345 w 6145619"/>
                <a:gd name="connsiteY5" fmla="*/ 563535 h 1180247"/>
                <a:gd name="connsiteX6" fmla="*/ 3072810 w 6145619"/>
                <a:gd name="connsiteY6" fmla="*/ 10642 h 1180247"/>
                <a:gd name="connsiteX7" fmla="*/ 3636335 w 6145619"/>
                <a:gd name="connsiteY7" fmla="*/ 584800 h 1180247"/>
                <a:gd name="connsiteX8" fmla="*/ 4125433 w 6145619"/>
                <a:gd name="connsiteY8" fmla="*/ 1180223 h 1180247"/>
                <a:gd name="connsiteX9" fmla="*/ 4657061 w 6145619"/>
                <a:gd name="connsiteY9" fmla="*/ 606065 h 1180247"/>
                <a:gd name="connsiteX10" fmla="*/ 5167424 w 6145619"/>
                <a:gd name="connsiteY10" fmla="*/ 10642 h 1180247"/>
                <a:gd name="connsiteX11" fmla="*/ 5677786 w 6145619"/>
                <a:gd name="connsiteY11" fmla="*/ 606065 h 1180247"/>
                <a:gd name="connsiteX12" fmla="*/ 6145619 w 6145619"/>
                <a:gd name="connsiteY12" fmla="*/ 1148326 h 1180247"/>
                <a:gd name="connsiteX0" fmla="*/ 0 w 6145619"/>
                <a:gd name="connsiteY0" fmla="*/ 1148326 h 1180249"/>
                <a:gd name="connsiteX1" fmla="*/ 531628 w 6145619"/>
                <a:gd name="connsiteY1" fmla="*/ 574168 h 1180249"/>
                <a:gd name="connsiteX2" fmla="*/ 1031359 w 6145619"/>
                <a:gd name="connsiteY2" fmla="*/ 9 h 1180249"/>
                <a:gd name="connsiteX3" fmla="*/ 1562986 w 6145619"/>
                <a:gd name="connsiteY3" fmla="*/ 584800 h 1180249"/>
                <a:gd name="connsiteX4" fmla="*/ 2073349 w 6145619"/>
                <a:gd name="connsiteY4" fmla="*/ 1137693 h 1180249"/>
                <a:gd name="connsiteX5" fmla="*/ 2594345 w 6145619"/>
                <a:gd name="connsiteY5" fmla="*/ 563535 h 1180249"/>
                <a:gd name="connsiteX6" fmla="*/ 3072810 w 6145619"/>
                <a:gd name="connsiteY6" fmla="*/ 10642 h 1180249"/>
                <a:gd name="connsiteX7" fmla="*/ 3636335 w 6145619"/>
                <a:gd name="connsiteY7" fmla="*/ 584800 h 1180249"/>
                <a:gd name="connsiteX8" fmla="*/ 4125433 w 6145619"/>
                <a:gd name="connsiteY8" fmla="*/ 1180223 h 1180249"/>
                <a:gd name="connsiteX9" fmla="*/ 4657061 w 6145619"/>
                <a:gd name="connsiteY9" fmla="*/ 606065 h 1180249"/>
                <a:gd name="connsiteX10" fmla="*/ 5167424 w 6145619"/>
                <a:gd name="connsiteY10" fmla="*/ 10642 h 1180249"/>
                <a:gd name="connsiteX11" fmla="*/ 5677786 w 6145619"/>
                <a:gd name="connsiteY11" fmla="*/ 606065 h 1180249"/>
                <a:gd name="connsiteX12" fmla="*/ 6145619 w 6145619"/>
                <a:gd name="connsiteY12" fmla="*/ 1148326 h 1180249"/>
                <a:gd name="connsiteX0" fmla="*/ 0 w 6145619"/>
                <a:gd name="connsiteY0" fmla="*/ 1148326 h 1180249"/>
                <a:gd name="connsiteX1" fmla="*/ 531628 w 6145619"/>
                <a:gd name="connsiteY1" fmla="*/ 574168 h 1180249"/>
                <a:gd name="connsiteX2" fmla="*/ 1031359 w 6145619"/>
                <a:gd name="connsiteY2" fmla="*/ 9 h 1180249"/>
                <a:gd name="connsiteX3" fmla="*/ 1562986 w 6145619"/>
                <a:gd name="connsiteY3" fmla="*/ 584800 h 1180249"/>
                <a:gd name="connsiteX4" fmla="*/ 2073349 w 6145619"/>
                <a:gd name="connsiteY4" fmla="*/ 1137693 h 1180249"/>
                <a:gd name="connsiteX5" fmla="*/ 2594345 w 6145619"/>
                <a:gd name="connsiteY5" fmla="*/ 563535 h 1180249"/>
                <a:gd name="connsiteX6" fmla="*/ 3072810 w 6145619"/>
                <a:gd name="connsiteY6" fmla="*/ 10642 h 1180249"/>
                <a:gd name="connsiteX7" fmla="*/ 3636335 w 6145619"/>
                <a:gd name="connsiteY7" fmla="*/ 584800 h 1180249"/>
                <a:gd name="connsiteX8" fmla="*/ 4125433 w 6145619"/>
                <a:gd name="connsiteY8" fmla="*/ 1180223 h 1180249"/>
                <a:gd name="connsiteX9" fmla="*/ 4657061 w 6145619"/>
                <a:gd name="connsiteY9" fmla="*/ 606065 h 1180249"/>
                <a:gd name="connsiteX10" fmla="*/ 5167424 w 6145619"/>
                <a:gd name="connsiteY10" fmla="*/ 10642 h 1180249"/>
                <a:gd name="connsiteX11" fmla="*/ 5677786 w 6145619"/>
                <a:gd name="connsiteY11" fmla="*/ 606065 h 1180249"/>
                <a:gd name="connsiteX12" fmla="*/ 6145619 w 6145619"/>
                <a:gd name="connsiteY12" fmla="*/ 1148326 h 1180249"/>
                <a:gd name="connsiteX0" fmla="*/ 0 w 6145619"/>
                <a:gd name="connsiteY0" fmla="*/ 1148326 h 1180249"/>
                <a:gd name="connsiteX1" fmla="*/ 531628 w 6145619"/>
                <a:gd name="connsiteY1" fmla="*/ 574168 h 1180249"/>
                <a:gd name="connsiteX2" fmla="*/ 1031359 w 6145619"/>
                <a:gd name="connsiteY2" fmla="*/ 9 h 1180249"/>
                <a:gd name="connsiteX3" fmla="*/ 1562986 w 6145619"/>
                <a:gd name="connsiteY3" fmla="*/ 584800 h 1180249"/>
                <a:gd name="connsiteX4" fmla="*/ 2073349 w 6145619"/>
                <a:gd name="connsiteY4" fmla="*/ 1137693 h 1180249"/>
                <a:gd name="connsiteX5" fmla="*/ 2594345 w 6145619"/>
                <a:gd name="connsiteY5" fmla="*/ 563535 h 1180249"/>
                <a:gd name="connsiteX6" fmla="*/ 3072810 w 6145619"/>
                <a:gd name="connsiteY6" fmla="*/ 10642 h 1180249"/>
                <a:gd name="connsiteX7" fmla="*/ 3636335 w 6145619"/>
                <a:gd name="connsiteY7" fmla="*/ 584800 h 1180249"/>
                <a:gd name="connsiteX8" fmla="*/ 4125433 w 6145619"/>
                <a:gd name="connsiteY8" fmla="*/ 1180223 h 1180249"/>
                <a:gd name="connsiteX9" fmla="*/ 4657061 w 6145619"/>
                <a:gd name="connsiteY9" fmla="*/ 606065 h 1180249"/>
                <a:gd name="connsiteX10" fmla="*/ 5167424 w 6145619"/>
                <a:gd name="connsiteY10" fmla="*/ 10642 h 1180249"/>
                <a:gd name="connsiteX11" fmla="*/ 5677786 w 6145619"/>
                <a:gd name="connsiteY11" fmla="*/ 606065 h 1180249"/>
                <a:gd name="connsiteX12" fmla="*/ 6145619 w 6145619"/>
                <a:gd name="connsiteY12" fmla="*/ 1148326 h 1180249"/>
                <a:gd name="connsiteX0" fmla="*/ 0 w 6145619"/>
                <a:gd name="connsiteY0" fmla="*/ 1148326 h 1180249"/>
                <a:gd name="connsiteX1" fmla="*/ 531628 w 6145619"/>
                <a:gd name="connsiteY1" fmla="*/ 574168 h 1180249"/>
                <a:gd name="connsiteX2" fmla="*/ 1031359 w 6145619"/>
                <a:gd name="connsiteY2" fmla="*/ 9 h 1180249"/>
                <a:gd name="connsiteX3" fmla="*/ 1562986 w 6145619"/>
                <a:gd name="connsiteY3" fmla="*/ 584800 h 1180249"/>
                <a:gd name="connsiteX4" fmla="*/ 2073349 w 6145619"/>
                <a:gd name="connsiteY4" fmla="*/ 1137693 h 1180249"/>
                <a:gd name="connsiteX5" fmla="*/ 2594345 w 6145619"/>
                <a:gd name="connsiteY5" fmla="*/ 563535 h 1180249"/>
                <a:gd name="connsiteX6" fmla="*/ 3072810 w 6145619"/>
                <a:gd name="connsiteY6" fmla="*/ 10642 h 1180249"/>
                <a:gd name="connsiteX7" fmla="*/ 3636335 w 6145619"/>
                <a:gd name="connsiteY7" fmla="*/ 584800 h 1180249"/>
                <a:gd name="connsiteX8" fmla="*/ 4125433 w 6145619"/>
                <a:gd name="connsiteY8" fmla="*/ 1180223 h 1180249"/>
                <a:gd name="connsiteX9" fmla="*/ 4657061 w 6145619"/>
                <a:gd name="connsiteY9" fmla="*/ 606065 h 1180249"/>
                <a:gd name="connsiteX10" fmla="*/ 5167424 w 6145619"/>
                <a:gd name="connsiteY10" fmla="*/ 10642 h 1180249"/>
                <a:gd name="connsiteX11" fmla="*/ 5677786 w 6145619"/>
                <a:gd name="connsiteY11" fmla="*/ 606065 h 1180249"/>
                <a:gd name="connsiteX12" fmla="*/ 6145619 w 6145619"/>
                <a:gd name="connsiteY12" fmla="*/ 1148326 h 1180249"/>
                <a:gd name="connsiteX0" fmla="*/ 0 w 6145619"/>
                <a:gd name="connsiteY0" fmla="*/ 1148731 h 1180654"/>
                <a:gd name="connsiteX1" fmla="*/ 531628 w 6145619"/>
                <a:gd name="connsiteY1" fmla="*/ 574573 h 1180654"/>
                <a:gd name="connsiteX2" fmla="*/ 1031359 w 6145619"/>
                <a:gd name="connsiteY2" fmla="*/ 414 h 1180654"/>
                <a:gd name="connsiteX3" fmla="*/ 1562986 w 6145619"/>
                <a:gd name="connsiteY3" fmla="*/ 585205 h 1180654"/>
                <a:gd name="connsiteX4" fmla="*/ 2073349 w 6145619"/>
                <a:gd name="connsiteY4" fmla="*/ 1138098 h 1180654"/>
                <a:gd name="connsiteX5" fmla="*/ 2594345 w 6145619"/>
                <a:gd name="connsiteY5" fmla="*/ 563940 h 1180654"/>
                <a:gd name="connsiteX6" fmla="*/ 3072810 w 6145619"/>
                <a:gd name="connsiteY6" fmla="*/ 11047 h 1180654"/>
                <a:gd name="connsiteX7" fmla="*/ 3636335 w 6145619"/>
                <a:gd name="connsiteY7" fmla="*/ 585205 h 1180654"/>
                <a:gd name="connsiteX8" fmla="*/ 4125433 w 6145619"/>
                <a:gd name="connsiteY8" fmla="*/ 1180628 h 1180654"/>
                <a:gd name="connsiteX9" fmla="*/ 4657061 w 6145619"/>
                <a:gd name="connsiteY9" fmla="*/ 606470 h 1180654"/>
                <a:gd name="connsiteX10" fmla="*/ 5167424 w 6145619"/>
                <a:gd name="connsiteY10" fmla="*/ 11047 h 1180654"/>
                <a:gd name="connsiteX11" fmla="*/ 5677786 w 6145619"/>
                <a:gd name="connsiteY11" fmla="*/ 606470 h 1180654"/>
                <a:gd name="connsiteX12" fmla="*/ 6145619 w 6145619"/>
                <a:gd name="connsiteY12" fmla="*/ 1148731 h 1180654"/>
                <a:gd name="connsiteX0" fmla="*/ 0 w 6145619"/>
                <a:gd name="connsiteY0" fmla="*/ 1148731 h 1180654"/>
                <a:gd name="connsiteX1" fmla="*/ 531628 w 6145619"/>
                <a:gd name="connsiteY1" fmla="*/ 574573 h 1180654"/>
                <a:gd name="connsiteX2" fmla="*/ 1031359 w 6145619"/>
                <a:gd name="connsiteY2" fmla="*/ 414 h 1180654"/>
                <a:gd name="connsiteX3" fmla="*/ 1562986 w 6145619"/>
                <a:gd name="connsiteY3" fmla="*/ 585205 h 1180654"/>
                <a:gd name="connsiteX4" fmla="*/ 2073349 w 6145619"/>
                <a:gd name="connsiteY4" fmla="*/ 1138098 h 1180654"/>
                <a:gd name="connsiteX5" fmla="*/ 2594345 w 6145619"/>
                <a:gd name="connsiteY5" fmla="*/ 563940 h 1180654"/>
                <a:gd name="connsiteX6" fmla="*/ 3072810 w 6145619"/>
                <a:gd name="connsiteY6" fmla="*/ 11047 h 1180654"/>
                <a:gd name="connsiteX7" fmla="*/ 3636335 w 6145619"/>
                <a:gd name="connsiteY7" fmla="*/ 585205 h 1180654"/>
                <a:gd name="connsiteX8" fmla="*/ 4125433 w 6145619"/>
                <a:gd name="connsiteY8" fmla="*/ 1180628 h 1180654"/>
                <a:gd name="connsiteX9" fmla="*/ 4657061 w 6145619"/>
                <a:gd name="connsiteY9" fmla="*/ 606470 h 1180654"/>
                <a:gd name="connsiteX10" fmla="*/ 5167424 w 6145619"/>
                <a:gd name="connsiteY10" fmla="*/ 11047 h 1180654"/>
                <a:gd name="connsiteX11" fmla="*/ 5677786 w 6145619"/>
                <a:gd name="connsiteY11" fmla="*/ 606470 h 1180654"/>
                <a:gd name="connsiteX12" fmla="*/ 6145619 w 6145619"/>
                <a:gd name="connsiteY12" fmla="*/ 1148731 h 1180654"/>
                <a:gd name="connsiteX0" fmla="*/ 0 w 6145619"/>
                <a:gd name="connsiteY0" fmla="*/ 1148731 h 1180654"/>
                <a:gd name="connsiteX1" fmla="*/ 531628 w 6145619"/>
                <a:gd name="connsiteY1" fmla="*/ 574573 h 1180654"/>
                <a:gd name="connsiteX2" fmla="*/ 1031359 w 6145619"/>
                <a:gd name="connsiteY2" fmla="*/ 414 h 1180654"/>
                <a:gd name="connsiteX3" fmla="*/ 1562986 w 6145619"/>
                <a:gd name="connsiteY3" fmla="*/ 585205 h 1180654"/>
                <a:gd name="connsiteX4" fmla="*/ 2073349 w 6145619"/>
                <a:gd name="connsiteY4" fmla="*/ 1138098 h 1180654"/>
                <a:gd name="connsiteX5" fmla="*/ 2594345 w 6145619"/>
                <a:gd name="connsiteY5" fmla="*/ 563940 h 1180654"/>
                <a:gd name="connsiteX6" fmla="*/ 3072810 w 6145619"/>
                <a:gd name="connsiteY6" fmla="*/ 11047 h 1180654"/>
                <a:gd name="connsiteX7" fmla="*/ 3636335 w 6145619"/>
                <a:gd name="connsiteY7" fmla="*/ 585205 h 1180654"/>
                <a:gd name="connsiteX8" fmla="*/ 4125433 w 6145619"/>
                <a:gd name="connsiteY8" fmla="*/ 1180628 h 1180654"/>
                <a:gd name="connsiteX9" fmla="*/ 4657061 w 6145619"/>
                <a:gd name="connsiteY9" fmla="*/ 606470 h 1180654"/>
                <a:gd name="connsiteX10" fmla="*/ 5167424 w 6145619"/>
                <a:gd name="connsiteY10" fmla="*/ 11047 h 1180654"/>
                <a:gd name="connsiteX11" fmla="*/ 5677786 w 6145619"/>
                <a:gd name="connsiteY11" fmla="*/ 606470 h 1180654"/>
                <a:gd name="connsiteX12" fmla="*/ 6145619 w 6145619"/>
                <a:gd name="connsiteY12" fmla="*/ 1148731 h 1180654"/>
                <a:gd name="connsiteX0" fmla="*/ 0 w 6145619"/>
                <a:gd name="connsiteY0" fmla="*/ 1148731 h 1180654"/>
                <a:gd name="connsiteX1" fmla="*/ 531628 w 6145619"/>
                <a:gd name="connsiteY1" fmla="*/ 574573 h 1180654"/>
                <a:gd name="connsiteX2" fmla="*/ 1031359 w 6145619"/>
                <a:gd name="connsiteY2" fmla="*/ 414 h 1180654"/>
                <a:gd name="connsiteX3" fmla="*/ 1562986 w 6145619"/>
                <a:gd name="connsiteY3" fmla="*/ 585205 h 1180654"/>
                <a:gd name="connsiteX4" fmla="*/ 2073349 w 6145619"/>
                <a:gd name="connsiteY4" fmla="*/ 1138098 h 1180654"/>
                <a:gd name="connsiteX5" fmla="*/ 2594345 w 6145619"/>
                <a:gd name="connsiteY5" fmla="*/ 563940 h 1180654"/>
                <a:gd name="connsiteX6" fmla="*/ 3072810 w 6145619"/>
                <a:gd name="connsiteY6" fmla="*/ 11047 h 1180654"/>
                <a:gd name="connsiteX7" fmla="*/ 3636335 w 6145619"/>
                <a:gd name="connsiteY7" fmla="*/ 585205 h 1180654"/>
                <a:gd name="connsiteX8" fmla="*/ 4125433 w 6145619"/>
                <a:gd name="connsiteY8" fmla="*/ 1180628 h 1180654"/>
                <a:gd name="connsiteX9" fmla="*/ 4657061 w 6145619"/>
                <a:gd name="connsiteY9" fmla="*/ 606470 h 1180654"/>
                <a:gd name="connsiteX10" fmla="*/ 5167424 w 6145619"/>
                <a:gd name="connsiteY10" fmla="*/ 11047 h 1180654"/>
                <a:gd name="connsiteX11" fmla="*/ 5677786 w 6145619"/>
                <a:gd name="connsiteY11" fmla="*/ 606470 h 1180654"/>
                <a:gd name="connsiteX12" fmla="*/ 6145619 w 6145619"/>
                <a:gd name="connsiteY12" fmla="*/ 1148731 h 1180654"/>
                <a:gd name="connsiteX0" fmla="*/ 0 w 6145619"/>
                <a:gd name="connsiteY0" fmla="*/ 1148731 h 1180654"/>
                <a:gd name="connsiteX1" fmla="*/ 531628 w 6145619"/>
                <a:gd name="connsiteY1" fmla="*/ 574573 h 1180654"/>
                <a:gd name="connsiteX2" fmla="*/ 1031359 w 6145619"/>
                <a:gd name="connsiteY2" fmla="*/ 414 h 1180654"/>
                <a:gd name="connsiteX3" fmla="*/ 1562986 w 6145619"/>
                <a:gd name="connsiteY3" fmla="*/ 585205 h 1180654"/>
                <a:gd name="connsiteX4" fmla="*/ 2073349 w 6145619"/>
                <a:gd name="connsiteY4" fmla="*/ 1138098 h 1180654"/>
                <a:gd name="connsiteX5" fmla="*/ 2594345 w 6145619"/>
                <a:gd name="connsiteY5" fmla="*/ 563940 h 1180654"/>
                <a:gd name="connsiteX6" fmla="*/ 3072810 w 6145619"/>
                <a:gd name="connsiteY6" fmla="*/ 11047 h 1180654"/>
                <a:gd name="connsiteX7" fmla="*/ 3636335 w 6145619"/>
                <a:gd name="connsiteY7" fmla="*/ 585205 h 1180654"/>
                <a:gd name="connsiteX8" fmla="*/ 4125433 w 6145619"/>
                <a:gd name="connsiteY8" fmla="*/ 1180628 h 1180654"/>
                <a:gd name="connsiteX9" fmla="*/ 4657061 w 6145619"/>
                <a:gd name="connsiteY9" fmla="*/ 606470 h 1180654"/>
                <a:gd name="connsiteX10" fmla="*/ 5167424 w 6145619"/>
                <a:gd name="connsiteY10" fmla="*/ 11047 h 1180654"/>
                <a:gd name="connsiteX11" fmla="*/ 5677786 w 6145619"/>
                <a:gd name="connsiteY11" fmla="*/ 606470 h 1180654"/>
                <a:gd name="connsiteX12" fmla="*/ 6145619 w 6145619"/>
                <a:gd name="connsiteY12" fmla="*/ 1148731 h 118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5619" h="1180654">
                  <a:moveTo>
                    <a:pt x="0" y="1148731"/>
                  </a:moveTo>
                  <a:cubicBezTo>
                    <a:pt x="264927" y="1042405"/>
                    <a:pt x="403864" y="797849"/>
                    <a:pt x="531628" y="574573"/>
                  </a:cubicBezTo>
                  <a:cubicBezTo>
                    <a:pt x="714153" y="255597"/>
                    <a:pt x="753141" y="-11991"/>
                    <a:pt x="1031359" y="414"/>
                  </a:cubicBezTo>
                  <a:cubicBezTo>
                    <a:pt x="1309577" y="12819"/>
                    <a:pt x="1562986" y="585205"/>
                    <a:pt x="1562986" y="585205"/>
                  </a:cubicBezTo>
                  <a:cubicBezTo>
                    <a:pt x="1672856" y="891778"/>
                    <a:pt x="1901446" y="1141137"/>
                    <a:pt x="2073349" y="1138098"/>
                  </a:cubicBezTo>
                  <a:cubicBezTo>
                    <a:pt x="2273817" y="1134554"/>
                    <a:pt x="2483336" y="789128"/>
                    <a:pt x="2594345" y="563940"/>
                  </a:cubicBezTo>
                  <a:cubicBezTo>
                    <a:pt x="2718392" y="312303"/>
                    <a:pt x="2832470" y="7503"/>
                    <a:pt x="3072810" y="11047"/>
                  </a:cubicBezTo>
                  <a:cubicBezTo>
                    <a:pt x="3313150" y="14591"/>
                    <a:pt x="3516277" y="352049"/>
                    <a:pt x="3636335" y="585205"/>
                  </a:cubicBezTo>
                  <a:cubicBezTo>
                    <a:pt x="3758609" y="822665"/>
                    <a:pt x="3917212" y="1177084"/>
                    <a:pt x="4125433" y="1180628"/>
                  </a:cubicBezTo>
                  <a:cubicBezTo>
                    <a:pt x="4333654" y="1184172"/>
                    <a:pt x="4535061" y="837280"/>
                    <a:pt x="4657061" y="606470"/>
                  </a:cubicBezTo>
                  <a:cubicBezTo>
                    <a:pt x="4788196" y="358377"/>
                    <a:pt x="4930628" y="30097"/>
                    <a:pt x="5167424" y="11047"/>
                  </a:cubicBezTo>
                  <a:cubicBezTo>
                    <a:pt x="5404220" y="-8003"/>
                    <a:pt x="5677786" y="606470"/>
                    <a:pt x="5677786" y="606470"/>
                  </a:cubicBezTo>
                  <a:cubicBezTo>
                    <a:pt x="5780568" y="829754"/>
                    <a:pt x="5947145" y="1116832"/>
                    <a:pt x="6145619" y="1148731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013262" y="2257753"/>
              <a:ext cx="0" cy="65431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 rot="16200000">
              <a:off x="-500401" y="2058608"/>
              <a:ext cx="1976429" cy="994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400" b="1" dirty="0" smtClean="0">
                  <a:solidFill>
                    <a:schemeClr val="bg1"/>
                  </a:solidFill>
                  <a:latin typeface="Tw Cen MT" pitchFamily="34" charset="0"/>
                </a:rPr>
                <a:t>Displacement</a:t>
              </a:r>
              <a:endParaRPr lang="en-US" b="1" dirty="0" smtClean="0">
                <a:solidFill>
                  <a:schemeClr val="bg1"/>
                </a:solidFill>
                <a:latin typeface="Tw Cen MT" pitchFamily="34" charset="0"/>
              </a:endParaRPr>
            </a:p>
            <a:p>
              <a:pPr marL="457200" indent="-457200" algn="ctr"/>
              <a:r>
                <a:rPr lang="en-US" b="1" dirty="0" smtClean="0">
                  <a:solidFill>
                    <a:schemeClr val="bg1"/>
                  </a:solidFill>
                  <a:latin typeface="Tw Cen MT" pitchFamily="34" charset="0"/>
                </a:rPr>
                <a:t>(m)</a:t>
              </a:r>
              <a:endParaRPr lang="en-US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23949" y="2359135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0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62762" y="2653047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1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391460" y="2634771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2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20162" y="2654952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3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46595" y="2634771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4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73029" y="2639712"/>
              <a:ext cx="430130" cy="55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</a:rPr>
                <a:t>5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9489" y="2171641"/>
              <a:ext cx="922020" cy="430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400" b="1" dirty="0" smtClean="0">
                  <a:solidFill>
                    <a:schemeClr val="bg1"/>
                  </a:solidFill>
                  <a:latin typeface="Tw Cen MT" pitchFamily="34" charset="0"/>
                </a:rPr>
                <a:t>Time</a:t>
              </a:r>
              <a:endParaRPr lang="en-US" sz="14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33852" y="3406915"/>
              <a:ext cx="2140088" cy="903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algn="ctr"/>
              <a:r>
                <a:rPr lang="en-US" sz="1600" b="1" dirty="0" smtClean="0">
                  <a:solidFill>
                    <a:schemeClr val="bg1"/>
                  </a:solidFill>
                  <a:latin typeface="Tw Cen MT" pitchFamily="34" charset="0"/>
                </a:rPr>
                <a:t>Time (</a:t>
              </a:r>
              <a:r>
                <a:rPr lang="en-US" sz="1600" b="1" dirty="0" smtClean="0">
                  <a:solidFill>
                    <a:schemeClr val="bg1"/>
                  </a:solidFill>
                  <a:latin typeface="Symbol" panose="05050102010706020507" pitchFamily="18" charset="2"/>
                </a:rPr>
                <a:t>m</a:t>
              </a:r>
              <a:r>
                <a:rPr lang="en-US" sz="1600" b="1" dirty="0" smtClean="0">
                  <a:solidFill>
                    <a:schemeClr val="bg1"/>
                  </a:solidFill>
                  <a:latin typeface="Tw Cen MT" pitchFamily="34" charset="0"/>
                </a:rPr>
                <a:t>s)  </a:t>
              </a:r>
              <a:r>
                <a:rPr lang="en-US" sz="2000" b="1" dirty="0" smtClean="0">
                  <a:solidFill>
                    <a:schemeClr val="bg1"/>
                  </a:solidFill>
                  <a:latin typeface="Tw Cen MT" pitchFamily="34" charset="0"/>
                  <a:sym typeface="Wingdings"/>
                </a:rPr>
                <a:t> </a:t>
              </a:r>
              <a:endParaRPr lang="en-US" sz="2000" b="1" dirty="0">
                <a:solidFill>
                  <a:schemeClr val="bg1"/>
                </a:solidFill>
                <a:latin typeface="Tw Cen MT" pitchFamily="34" charset="0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577826" y="2478844"/>
              <a:ext cx="0" cy="1608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606526" y="2486464"/>
              <a:ext cx="0" cy="1608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35226" y="2501704"/>
              <a:ext cx="0" cy="1608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661660" y="2494084"/>
              <a:ext cx="0" cy="1608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688094" y="2486464"/>
              <a:ext cx="0" cy="16086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69"/>
          <p:cNvSpPr txBox="1"/>
          <p:nvPr/>
        </p:nvSpPr>
        <p:spPr>
          <a:xfrm>
            <a:off x="369425" y="118035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9819" y="149365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19200" y="1194962"/>
            <a:ext cx="1268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(v)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2426736" y="1194962"/>
            <a:ext cx="1479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1500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ms</a:t>
            </a:r>
            <a:r>
              <a:rPr lang="en-US" b="1" baseline="30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-1</a:t>
            </a:r>
            <a:endParaRPr lang="en-US" b="1" baseline="30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4980" y="1496298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period (T) 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2426736" y="1496298"/>
            <a:ext cx="9348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m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</a:t>
            </a:r>
          </a:p>
        </p:txBody>
      </p:sp>
      <p:sp>
        <p:nvSpPr>
          <p:cNvPr id="29" name="TextBox 69"/>
          <p:cNvSpPr txBox="1"/>
          <p:nvPr/>
        </p:nvSpPr>
        <p:spPr>
          <a:xfrm>
            <a:off x="342923" y="182807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479" y="2135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0150" y="1828075"/>
            <a:ext cx="208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 (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 = ? </a:t>
            </a:r>
          </a:p>
        </p:txBody>
      </p:sp>
      <p:sp>
        <p:nvSpPr>
          <p:cNvPr id="32" name="TextBox 69"/>
          <p:cNvSpPr txBox="1"/>
          <p:nvPr/>
        </p:nvSpPr>
        <p:spPr>
          <a:xfrm>
            <a:off x="354872" y="22141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268" y="25211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65188" y="2088425"/>
            <a:ext cx="813016" cy="696357"/>
            <a:chOff x="2230756" y="3192046"/>
            <a:chExt cx="813016" cy="696357"/>
          </a:xfrm>
        </p:grpSpPr>
        <p:sp>
          <p:nvSpPr>
            <p:cNvPr id="35" name="Rectangle 34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32468" y="3192046"/>
              <a:ext cx="3113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Symbol" panose="05050102010706020507" pitchFamily="18" charset="2"/>
                </a:rPr>
                <a:t>l</a:t>
              </a:r>
              <a:endParaRPr lang="en-US" sz="1800" baseline="-25000" dirty="0">
                <a:solidFill>
                  <a:srgbClr val="FFFF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758769" y="3543283"/>
              <a:ext cx="25870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740483" y="3519071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0" name="TextBox 69"/>
          <p:cNvSpPr txBox="1"/>
          <p:nvPr/>
        </p:nvSpPr>
        <p:spPr>
          <a:xfrm>
            <a:off x="356613" y="276007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7216" y="305885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355850" y="2632043"/>
            <a:ext cx="831236" cy="670957"/>
            <a:chOff x="2230756" y="3217446"/>
            <a:chExt cx="831236" cy="670957"/>
          </a:xfrm>
        </p:grpSpPr>
        <p:sp>
          <p:nvSpPr>
            <p:cNvPr id="43" name="Rectangle 42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50688" y="3217446"/>
              <a:ext cx="3113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lvl="0" algn="l"/>
              <a:r>
                <a:rPr lang="en-US" sz="1800" b="0" dirty="0">
                  <a:solidFill>
                    <a:schemeClr val="bg1"/>
                  </a:solidFill>
                  <a:latin typeface="Symbol" panose="05050102010706020507" pitchFamily="18" charset="2"/>
                </a:rPr>
                <a:t>l</a:t>
              </a:r>
              <a:endParaRPr lang="en-US" sz="1800" b="0" baseline="-25000" dirty="0">
                <a:solidFill>
                  <a:schemeClr val="bg1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788748" y="3543283"/>
              <a:ext cx="23518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758703" y="3519071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	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762000" y="323469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302021" y="3234690"/>
            <a:ext cx="311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1585713" y="3234690"/>
            <a:ext cx="9685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v × T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762000" y="354353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1302021" y="3543538"/>
            <a:ext cx="311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1585713" y="3543538"/>
            <a:ext cx="2036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1500 × 2 × 10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-6 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762000" y="3852386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302021" y="3852386"/>
            <a:ext cx="311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1585713" y="3852386"/>
            <a:ext cx="17219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3000 × 10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-6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762000" y="4161234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1302021" y="4161234"/>
            <a:ext cx="3113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1585713" y="4161234"/>
            <a:ext cx="14750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3 × 10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-3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886200" y="34861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909263" y="37930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4485040" y="3527625"/>
            <a:ext cx="36302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wavelength of the disturbance is 3 × 10</a:t>
            </a:r>
            <a:r>
              <a:rPr lang="en-IN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-3</a:t>
            </a:r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209015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  <p:bldP spid="33" grpId="0" animBg="1"/>
      <p:bldP spid="40" grpId="0"/>
      <p:bldP spid="41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1238" y="275471"/>
            <a:ext cx="697687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2.	A girl standing 150 m in front of tall buildings, fires a shot using a starting pistol. A boy, standing 350 m behind her, hears two bangs 1 s apart. What is the speed of sound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0" y="1274509"/>
            <a:ext cx="1983041" cy="1983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35" y="1903106"/>
            <a:ext cx="808005" cy="1354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04" y="2029771"/>
            <a:ext cx="789089" cy="12277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81664" y="2765331"/>
            <a:ext cx="1819302" cy="400110"/>
            <a:chOff x="2343562" y="2843372"/>
            <a:chExt cx="1819302" cy="400110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343562" y="3209486"/>
              <a:ext cx="1819302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867464" y="2843372"/>
              <a:ext cx="9348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150 m </a:t>
              </a:r>
              <a:endParaRPr lang="en-IN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5800" y="2756305"/>
            <a:ext cx="2847536" cy="400110"/>
            <a:chOff x="2301358" y="2843372"/>
            <a:chExt cx="2847536" cy="40011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301358" y="3209486"/>
              <a:ext cx="284753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265627" y="2843372"/>
              <a:ext cx="9348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350 </a:t>
              </a:r>
              <a:r>
                <a:rPr lang="en-IN" sz="20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m </a:t>
              </a:r>
              <a:endParaRPr lang="en-IN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37933" y="2036509"/>
            <a:ext cx="2615135" cy="423204"/>
            <a:chOff x="4637933" y="2114550"/>
            <a:chExt cx="2615135" cy="42320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4637933" y="2537754"/>
              <a:ext cx="261513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5752636" y="2114550"/>
              <a:ext cx="3433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t</a:t>
              </a:r>
              <a:r>
                <a:rPr lang="en-IN" sz="2000" b="1" baseline="-250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1</a:t>
              </a:r>
              <a:endParaRPr lang="en-IN" baseline="-25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14343" y="2008373"/>
            <a:ext cx="1623793" cy="423204"/>
            <a:chOff x="4637933" y="2114550"/>
            <a:chExt cx="2615135" cy="423204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4637933" y="2537754"/>
              <a:ext cx="261513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752636" y="2114550"/>
              <a:ext cx="5529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t</a:t>
              </a:r>
              <a:r>
                <a:rPr lang="en-IN" sz="2000" b="1" baseline="-250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2</a:t>
              </a:r>
              <a:endParaRPr lang="en-IN" baseline="-250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0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solidFill>
            <a:srgbClr val="002060">
              <a:alpha val="50196"/>
            </a:srgbClr>
          </a:solidFill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1238" y="275471"/>
            <a:ext cx="697687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457200" indent="-457200">
              <a:lnSpc>
                <a:spcPts val="1800"/>
              </a:lnSpc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2.	A girl standing 150 m in front of tall buildings, fires a shot using a starting pistol. A boy, standing 350 m behind her, hears two bangs 1 s apart. What is the speed of sound ?</a:t>
            </a:r>
          </a:p>
        </p:txBody>
      </p:sp>
      <p:sp>
        <p:nvSpPr>
          <p:cNvPr id="20" name="TextBox 69"/>
          <p:cNvSpPr txBox="1"/>
          <p:nvPr/>
        </p:nvSpPr>
        <p:spPr>
          <a:xfrm>
            <a:off x="356613" y="11239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7216" y="142272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79119" y="1123950"/>
            <a:ext cx="343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prstClr val="white"/>
                </a:solidFill>
                <a:latin typeface="Tw Cen MT" panose="020B0602020104020603" pitchFamily="34" charset="0"/>
              </a:rPr>
              <a:t>Time of sound from girl to boy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36932" y="1123950"/>
            <a:ext cx="84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 </a:t>
            </a:r>
            <a:r>
              <a:rPr lang="en-IN" b="1" dirty="0">
                <a:solidFill>
                  <a:prstClr val="white"/>
                </a:solidFill>
                <a:latin typeface="Tw Cen MT" panose="020B0602020104020603" pitchFamily="34" charset="0"/>
              </a:rPr>
              <a:t>t</a:t>
            </a:r>
            <a:r>
              <a:rPr lang="en-IN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endParaRPr lang="en-US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9702" y="1415500"/>
            <a:ext cx="40561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prstClr val="white"/>
                </a:solidFill>
                <a:latin typeface="Tw Cen MT" panose="020B0602020104020603" pitchFamily="34" charset="0"/>
              </a:rPr>
              <a:t> Time of sound from girl to building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36932" y="1415500"/>
            <a:ext cx="84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 t</a:t>
            </a:r>
            <a:r>
              <a:rPr lang="en-IN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endParaRPr lang="en-US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31024" y="1728858"/>
            <a:ext cx="1008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Case 1 </a:t>
            </a:r>
            <a:endParaRPr lang="en-US" b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72820" y="2005172"/>
            <a:ext cx="3437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of 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IN" b="1" baseline="30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st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sound (Girl - boy)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30633" y="2005172"/>
            <a:ext cx="84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45092" y="2336110"/>
            <a:ext cx="1008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Case </a:t>
            </a:r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 </a:t>
            </a:r>
            <a:endParaRPr lang="en-US" b="1" baseline="-25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3503" y="2620220"/>
            <a:ext cx="4140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of 2nd sound (Girl - building – boy)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44701" y="2604831"/>
            <a:ext cx="4154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IN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86001" y="2604831"/>
            <a:ext cx="1019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2t</a:t>
            </a:r>
            <a:r>
              <a:rPr lang="en-IN" sz="2000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I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+ 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sz="2000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49020" y="2936491"/>
            <a:ext cx="172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difference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99531" y="2921102"/>
            <a:ext cx="2415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Case 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 – Case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68220" y="3251638"/>
            <a:ext cx="51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9531" y="3236249"/>
            <a:ext cx="2415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 t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 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– 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68220" y="3542370"/>
            <a:ext cx="51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99531" y="3526981"/>
            <a:ext cx="2415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 t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68220" y="3961470"/>
            <a:ext cx="510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699531" y="3946081"/>
            <a:ext cx="330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687601" y="2604831"/>
            <a:ext cx="20383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sz="2000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I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 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sz="2000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IN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 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  <a:r>
              <a:rPr lang="en-IN" sz="2000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IN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63865" y="3822802"/>
            <a:ext cx="317716" cy="656289"/>
            <a:chOff x="5759647" y="2897565"/>
            <a:chExt cx="317716" cy="656289"/>
          </a:xfrm>
        </p:grpSpPr>
        <p:sp>
          <p:nvSpPr>
            <p:cNvPr id="43" name="Rectangle 42"/>
            <p:cNvSpPr/>
            <p:nvPr/>
          </p:nvSpPr>
          <p:spPr>
            <a:xfrm>
              <a:off x="5765258" y="2897565"/>
              <a:ext cx="3064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5808709" y="3225710"/>
              <a:ext cx="2195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45" name="Rectangle 44"/>
            <p:cNvSpPr/>
            <p:nvPr/>
          </p:nvSpPr>
          <p:spPr>
            <a:xfrm>
              <a:off x="5759647" y="3184522"/>
              <a:ext cx="3177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2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3448831" y="3948770"/>
            <a:ext cx="110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0.5 s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58620" y="4537081"/>
            <a:ext cx="1107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686831" y="4521692"/>
            <a:ext cx="330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011170" y="4398413"/>
            <a:ext cx="970137" cy="656289"/>
            <a:chOff x="5433439" y="2897565"/>
            <a:chExt cx="970137" cy="656289"/>
          </a:xfrm>
        </p:grpSpPr>
        <p:sp>
          <p:nvSpPr>
            <p:cNvPr id="50" name="Rectangle 49"/>
            <p:cNvSpPr/>
            <p:nvPr/>
          </p:nvSpPr>
          <p:spPr>
            <a:xfrm>
              <a:off x="5433439" y="2897565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5501554" y="3225710"/>
              <a:ext cx="833907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52" name="Rectangle 51"/>
            <p:cNvSpPr/>
            <p:nvPr/>
          </p:nvSpPr>
          <p:spPr>
            <a:xfrm>
              <a:off x="5620188" y="3184522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time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3939194" y="4521692"/>
            <a:ext cx="330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245368" y="4398413"/>
            <a:ext cx="550152" cy="656289"/>
            <a:chOff x="5643432" y="2897565"/>
            <a:chExt cx="550152" cy="656289"/>
          </a:xfrm>
        </p:grpSpPr>
        <p:sp>
          <p:nvSpPr>
            <p:cNvPr id="55" name="Rectangle 54"/>
            <p:cNvSpPr/>
            <p:nvPr/>
          </p:nvSpPr>
          <p:spPr>
            <a:xfrm>
              <a:off x="5643432" y="2897565"/>
              <a:ext cx="5501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150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5704545" y="3225710"/>
              <a:ext cx="4279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57" name="Rectangle 56"/>
            <p:cNvSpPr/>
            <p:nvPr/>
          </p:nvSpPr>
          <p:spPr>
            <a:xfrm>
              <a:off x="5674690" y="3184522"/>
              <a:ext cx="4876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0.5</a:t>
              </a:r>
              <a:endPara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822241" y="4520270"/>
            <a:ext cx="1332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300 m/s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1" grpId="1"/>
      <p:bldP spid="46" grpId="0"/>
      <p:bldP spid="47" grpId="0"/>
      <p:bldP spid="48" grpId="0"/>
      <p:bldP spid="53" grpId="0"/>
      <p:bldP spid="5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- 22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08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Additional Questions</a:t>
            </a:r>
          </a:p>
        </p:txBody>
      </p:sp>
    </p:spTree>
    <p:extLst>
      <p:ext uri="{BB962C8B-B14F-4D97-AF65-F5344CB8AC3E}">
        <p14:creationId xmlns:p14="http://schemas.microsoft.com/office/powerpoint/2010/main" val="23703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" y="-2481036"/>
            <a:ext cx="9127998" cy="84817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884" y="1771201"/>
            <a:ext cx="2263229" cy="4305749"/>
          </a:xfrm>
          <a:prstGeom prst="rect">
            <a:avLst/>
          </a:prstGeom>
        </p:spPr>
      </p:pic>
      <p:pic>
        <p:nvPicPr>
          <p:cNvPr id="2052" name="Picture 4" descr="Image result for road clipar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05961" y="1784808"/>
            <a:ext cx="5738439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981200" y="4476750"/>
            <a:ext cx="4490059" cy="445532"/>
            <a:chOff x="1981200" y="4336018"/>
            <a:chExt cx="4490059" cy="4455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981200" y="4781550"/>
              <a:ext cx="4490059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stealth" w="lg" len="lg"/>
              <a:tailEnd type="stealth" w="lg" len="lg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826921" y="4336018"/>
              <a:ext cx="7986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FF00"/>
                  </a:solidFill>
                  <a:effectLst>
                    <a:glow rad="63500">
                      <a:srgbClr val="000099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22 m </a:t>
              </a:r>
              <a:endParaRPr lang="en-IN" sz="2000" b="1" dirty="0">
                <a:solidFill>
                  <a:srgbClr val="FFFF00"/>
                </a:solidFill>
                <a:effectLst>
                  <a:glow rad="63500">
                    <a:srgbClr val="000099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752601" y="2114551"/>
            <a:ext cx="400110" cy="2807731"/>
            <a:chOff x="1752601" y="1377493"/>
            <a:chExt cx="400110" cy="2807731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1752601" y="1377493"/>
              <a:ext cx="0" cy="2807731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stealth" w="lg" len="lg"/>
              <a:tailEnd type="stealth" w="lg" len="lg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 rot="16200000">
              <a:off x="1553347" y="2567346"/>
              <a:ext cx="7986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FF00"/>
                  </a:solidFill>
                  <a:effectLst>
                    <a:glow rad="63500">
                      <a:srgbClr val="000099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22 m </a:t>
              </a:r>
              <a:endParaRPr lang="en-IN" sz="2000" dirty="0">
                <a:solidFill>
                  <a:srgbClr val="FFFF00"/>
                </a:solidFill>
                <a:effectLst>
                  <a:glow rad="63500">
                    <a:srgbClr val="000099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4037" y1="44608" x2="55046" y2="63889"/>
                        <a14:foregroundMark x1="45505" y1="37745" x2="50459" y2="47222"/>
                        <a14:foregroundMark x1="51560" y1="51307" x2="40367" y2="61928"/>
                        <a14:foregroundMark x1="40000" y1="43464" x2="51560" y2="4558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941" y="2323754"/>
            <a:ext cx="1510145" cy="16957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86" y="3359688"/>
            <a:ext cx="775932" cy="101761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876800" y="3451105"/>
            <a:ext cx="2094646" cy="445532"/>
            <a:chOff x="5286332" y="2637847"/>
            <a:chExt cx="2094646" cy="4455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5286332" y="3083379"/>
              <a:ext cx="2094646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headEnd type="stealth" w="lg" len="lg"/>
              <a:tailEnd type="stealth" w="lg" len="lg"/>
            </a:ln>
            <a:effectLst>
              <a:outerShdw blurRad="50800" dist="50800" dir="5400000" algn="ctr" rotWithShape="0">
                <a:schemeClr val="tx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875472" y="2637847"/>
              <a:ext cx="7986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b="1" dirty="0" smtClean="0">
                  <a:solidFill>
                    <a:srgbClr val="FFFF00"/>
                  </a:solidFill>
                  <a:effectLst>
                    <a:glow rad="63500">
                      <a:srgbClr val="000099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11 </a:t>
              </a:r>
              <a:r>
                <a:rPr lang="en-IN" sz="2000" b="1" dirty="0">
                  <a:solidFill>
                    <a:srgbClr val="FFFF00"/>
                  </a:solidFill>
                  <a:effectLst>
                    <a:glow rad="63500">
                      <a:srgbClr val="000099"/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itchFamily="34" charset="0"/>
                </a:rPr>
                <a:t>m 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4800" y="209550"/>
            <a:ext cx="7772400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A girl is sitting in the middle of a park of dimension 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22m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× </a:t>
            </a:r>
            <a:r>
              <a:rPr lang="en-I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22m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. On the left side of it there is a building adjoining the park and on the right side of the park, there is a road adjoining the park. A sound is produced on the road by a cracker. Is it possible for the girl to hear the echo of this sound? Explain your answer.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2400" y="3671208"/>
            <a:ext cx="9144000" cy="135946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solidFill>
              <a:srgbClr val="000000">
                <a:alpha val="8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8914" y="3746649"/>
            <a:ext cx="730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CC"/>
                </a:solidFill>
                <a:latin typeface="Tw Cen MT" pitchFamily="34" charset="0"/>
              </a:rPr>
              <a:t>No, it is not possible for the girl to hear the echo of this sound, because the distance between the girl and the building is only </a:t>
            </a:r>
            <a:r>
              <a:rPr lang="en-IN" b="1" dirty="0" smtClean="0">
                <a:solidFill>
                  <a:srgbClr val="FFFFCC"/>
                </a:solidFill>
                <a:latin typeface="Tw Cen MT" pitchFamily="34" charset="0"/>
              </a:rPr>
              <a:t>11m </a:t>
            </a:r>
            <a:r>
              <a:rPr lang="en-IN" b="1" dirty="0">
                <a:solidFill>
                  <a:srgbClr val="FFFFCC"/>
                </a:solidFill>
                <a:latin typeface="Tw Cen MT" pitchFamily="34" charset="0"/>
              </a:rPr>
              <a:t>approximately. </a:t>
            </a:r>
            <a:r>
              <a:rPr lang="en-IN" b="1" dirty="0" smtClean="0">
                <a:solidFill>
                  <a:srgbClr val="FFFFCC"/>
                </a:solidFill>
                <a:latin typeface="Tw Cen MT" pitchFamily="34" charset="0"/>
              </a:rPr>
              <a:t> For </a:t>
            </a:r>
            <a:r>
              <a:rPr lang="en-IN" b="1" dirty="0">
                <a:solidFill>
                  <a:srgbClr val="FFFFCC"/>
                </a:solidFill>
                <a:latin typeface="Tw Cen MT" pitchFamily="34" charset="0"/>
              </a:rPr>
              <a:t>echo to be heard, the minimum distance between the observer </a:t>
            </a:r>
            <a:r>
              <a:rPr lang="en-IN" b="1" dirty="0" smtClean="0">
                <a:solidFill>
                  <a:srgbClr val="FFFFCC"/>
                </a:solidFill>
                <a:latin typeface="Tw Cen MT" pitchFamily="34" charset="0"/>
              </a:rPr>
              <a:t>and </a:t>
            </a:r>
            <a:r>
              <a:rPr lang="en-IN" b="1" dirty="0">
                <a:solidFill>
                  <a:srgbClr val="FFFFCC"/>
                </a:solidFill>
                <a:latin typeface="Tw Cen MT" pitchFamily="34" charset="0"/>
              </a:rPr>
              <a:t>the source of sound and the obstacle should be </a:t>
            </a:r>
            <a:r>
              <a:rPr lang="en-IN" b="1" dirty="0" smtClean="0">
                <a:solidFill>
                  <a:srgbClr val="FFFFCC"/>
                </a:solidFill>
                <a:latin typeface="Tw Cen MT" pitchFamily="34" charset="0"/>
              </a:rPr>
              <a:t>17 </a:t>
            </a:r>
            <a:r>
              <a:rPr lang="en-IN" b="1" dirty="0">
                <a:solidFill>
                  <a:srgbClr val="FFFFCC"/>
                </a:solidFill>
                <a:latin typeface="Tw Cen MT" pitchFamily="34" charset="0"/>
              </a:rPr>
              <a:t>m.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62268" y="3714750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err="1" smtClean="0">
                <a:solidFill>
                  <a:schemeClr val="bg1"/>
                </a:solidFill>
                <a:latin typeface="Tw Cen MT" pitchFamily="34" charset="0"/>
              </a:rPr>
              <a:t>Ans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 :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6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rgbClr val="000000">
                <a:alpha val="8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221218"/>
            <a:ext cx="601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>
                <a:solidFill>
                  <a:schemeClr val="bg1"/>
                </a:solidFill>
                <a:latin typeface="Tw Cen MT" pitchFamily="34" charset="0"/>
              </a:rPr>
              <a:t>Q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. 	Why </a:t>
            </a:r>
            <a:r>
              <a:rPr lang="en-US" sz="2000" b="1" dirty="0">
                <a:solidFill>
                  <a:schemeClr val="bg1"/>
                </a:solidFill>
                <a:latin typeface="Tw Cen MT" pitchFamily="34" charset="0"/>
              </a:rPr>
              <a:t>are sound waves 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called mechanical </a:t>
            </a:r>
            <a:r>
              <a:rPr lang="en-US" sz="2000" b="1" dirty="0">
                <a:solidFill>
                  <a:schemeClr val="bg1"/>
                </a:solidFill>
                <a:latin typeface="Tw Cen MT" pitchFamily="34" charset="0"/>
              </a:rPr>
              <a:t>waves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?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611816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FFCC"/>
                </a:solidFill>
                <a:latin typeface="Tw Cen MT" pitchFamily="34" charset="0"/>
              </a:rPr>
              <a:t>Sound waves are called mechanical waves because they need a material medium, solid, liquid or gas, for their propagation.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FFCC"/>
                </a:solidFill>
                <a:latin typeface="Tw Cen MT" pitchFamily="34" charset="0"/>
              </a:rPr>
              <a:t>The sound waves involve vibration of particles of the medium through which they travel.</a:t>
            </a:r>
            <a:endParaRPr lang="en-US" sz="2000" b="1" dirty="0">
              <a:solidFill>
                <a:srgbClr val="FFFFCC"/>
              </a:solidFill>
              <a:latin typeface="Tw Cen M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114550"/>
            <a:ext cx="5664200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>
              <a:defRPr sz="2000"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r>
              <a:rPr lang="en-US" b="1" dirty="0"/>
              <a:t>Q. </a:t>
            </a:r>
            <a:r>
              <a:rPr lang="en-US" b="1" dirty="0" smtClean="0"/>
              <a:t>	In </a:t>
            </a:r>
            <a:r>
              <a:rPr lang="en-US" b="1" dirty="0"/>
              <a:t>the given curve, half the wavelength 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0600" y="371475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(a) AB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0200" y="371475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(b) BD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9800" y="371475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(c) DE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9400" y="371475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(d) AE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454156" y="2571750"/>
            <a:ext cx="3178171" cy="1100205"/>
            <a:chOff x="2609389" y="1962150"/>
            <a:chExt cx="3178171" cy="1100205"/>
          </a:xfrm>
        </p:grpSpPr>
        <p:grpSp>
          <p:nvGrpSpPr>
            <p:cNvPr id="14" name="Group 13"/>
            <p:cNvGrpSpPr/>
            <p:nvPr/>
          </p:nvGrpSpPr>
          <p:grpSpPr>
            <a:xfrm>
              <a:off x="2890842" y="1962150"/>
              <a:ext cx="2609845" cy="1100205"/>
              <a:chOff x="3324230" y="2428849"/>
              <a:chExt cx="2609845" cy="110020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3324230" y="2979749"/>
                <a:ext cx="2602281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 20"/>
              <p:cNvSpPr/>
              <p:nvPr/>
            </p:nvSpPr>
            <p:spPr>
              <a:xfrm>
                <a:off x="3328988" y="2428849"/>
                <a:ext cx="2605087" cy="1100205"/>
              </a:xfrm>
              <a:custGeom>
                <a:avLst/>
                <a:gdLst>
                  <a:gd name="connsiteX0" fmla="*/ 0 w 2605087"/>
                  <a:gd name="connsiteY0" fmla="*/ 557213 h 1100143"/>
                  <a:gd name="connsiteX1" fmla="*/ 661987 w 2605087"/>
                  <a:gd name="connsiteY1" fmla="*/ 0 h 1100143"/>
                  <a:gd name="connsiteX2" fmla="*/ 1328737 w 2605087"/>
                  <a:gd name="connsiteY2" fmla="*/ 557213 h 1100143"/>
                  <a:gd name="connsiteX3" fmla="*/ 1924050 w 2605087"/>
                  <a:gd name="connsiteY3" fmla="*/ 1100138 h 1100143"/>
                  <a:gd name="connsiteX4" fmla="*/ 2605087 w 2605087"/>
                  <a:gd name="connsiteY4" fmla="*/ 547688 h 1100143"/>
                  <a:gd name="connsiteX0" fmla="*/ 0 w 2605087"/>
                  <a:gd name="connsiteY0" fmla="*/ 557213 h 1100145"/>
                  <a:gd name="connsiteX1" fmla="*/ 661987 w 2605087"/>
                  <a:gd name="connsiteY1" fmla="*/ 0 h 1100145"/>
                  <a:gd name="connsiteX2" fmla="*/ 1328737 w 2605087"/>
                  <a:gd name="connsiteY2" fmla="*/ 557213 h 1100145"/>
                  <a:gd name="connsiteX3" fmla="*/ 1924050 w 2605087"/>
                  <a:gd name="connsiteY3" fmla="*/ 1100138 h 1100145"/>
                  <a:gd name="connsiteX4" fmla="*/ 2605087 w 2605087"/>
                  <a:gd name="connsiteY4" fmla="*/ 547688 h 1100145"/>
                  <a:gd name="connsiteX0" fmla="*/ 0 w 2605087"/>
                  <a:gd name="connsiteY0" fmla="*/ 557213 h 1100145"/>
                  <a:gd name="connsiteX1" fmla="*/ 661987 w 2605087"/>
                  <a:gd name="connsiteY1" fmla="*/ 0 h 1100145"/>
                  <a:gd name="connsiteX2" fmla="*/ 1328737 w 2605087"/>
                  <a:gd name="connsiteY2" fmla="*/ 557213 h 1100145"/>
                  <a:gd name="connsiteX3" fmla="*/ 1924050 w 2605087"/>
                  <a:gd name="connsiteY3" fmla="*/ 1100138 h 1100145"/>
                  <a:gd name="connsiteX4" fmla="*/ 2605087 w 2605087"/>
                  <a:gd name="connsiteY4" fmla="*/ 547688 h 1100145"/>
                  <a:gd name="connsiteX0" fmla="*/ 0 w 2605087"/>
                  <a:gd name="connsiteY0" fmla="*/ 557213 h 1100143"/>
                  <a:gd name="connsiteX1" fmla="*/ 661987 w 2605087"/>
                  <a:gd name="connsiteY1" fmla="*/ 0 h 1100143"/>
                  <a:gd name="connsiteX2" fmla="*/ 1328737 w 2605087"/>
                  <a:gd name="connsiteY2" fmla="*/ 557213 h 1100143"/>
                  <a:gd name="connsiteX3" fmla="*/ 1939925 w 2605087"/>
                  <a:gd name="connsiteY3" fmla="*/ 1100138 h 1100143"/>
                  <a:gd name="connsiteX4" fmla="*/ 2605087 w 2605087"/>
                  <a:gd name="connsiteY4" fmla="*/ 547688 h 1100143"/>
                  <a:gd name="connsiteX0" fmla="*/ 0 w 2605087"/>
                  <a:gd name="connsiteY0" fmla="*/ 557213 h 1100168"/>
                  <a:gd name="connsiteX1" fmla="*/ 661987 w 2605087"/>
                  <a:gd name="connsiteY1" fmla="*/ 0 h 1100168"/>
                  <a:gd name="connsiteX2" fmla="*/ 1328737 w 2605087"/>
                  <a:gd name="connsiteY2" fmla="*/ 557213 h 1100168"/>
                  <a:gd name="connsiteX3" fmla="*/ 1939925 w 2605087"/>
                  <a:gd name="connsiteY3" fmla="*/ 1100138 h 1100168"/>
                  <a:gd name="connsiteX4" fmla="*/ 2605087 w 2605087"/>
                  <a:gd name="connsiteY4" fmla="*/ 547688 h 1100168"/>
                  <a:gd name="connsiteX0" fmla="*/ 0 w 2605087"/>
                  <a:gd name="connsiteY0" fmla="*/ 557213 h 1100168"/>
                  <a:gd name="connsiteX1" fmla="*/ 661987 w 2605087"/>
                  <a:gd name="connsiteY1" fmla="*/ 0 h 1100168"/>
                  <a:gd name="connsiteX2" fmla="*/ 1328737 w 2605087"/>
                  <a:gd name="connsiteY2" fmla="*/ 557213 h 1100168"/>
                  <a:gd name="connsiteX3" fmla="*/ 1939925 w 2605087"/>
                  <a:gd name="connsiteY3" fmla="*/ 1100138 h 1100168"/>
                  <a:gd name="connsiteX4" fmla="*/ 2605087 w 2605087"/>
                  <a:gd name="connsiteY4" fmla="*/ 547688 h 1100168"/>
                  <a:gd name="connsiteX0" fmla="*/ 0 w 2605087"/>
                  <a:gd name="connsiteY0" fmla="*/ 557232 h 1100187"/>
                  <a:gd name="connsiteX1" fmla="*/ 661987 w 2605087"/>
                  <a:gd name="connsiteY1" fmla="*/ 19 h 1100187"/>
                  <a:gd name="connsiteX2" fmla="*/ 1328737 w 2605087"/>
                  <a:gd name="connsiteY2" fmla="*/ 557232 h 1100187"/>
                  <a:gd name="connsiteX3" fmla="*/ 1939925 w 2605087"/>
                  <a:gd name="connsiteY3" fmla="*/ 1100157 h 1100187"/>
                  <a:gd name="connsiteX4" fmla="*/ 2605087 w 2605087"/>
                  <a:gd name="connsiteY4" fmla="*/ 547707 h 1100187"/>
                  <a:gd name="connsiteX0" fmla="*/ 0 w 2605087"/>
                  <a:gd name="connsiteY0" fmla="*/ 557239 h 1100205"/>
                  <a:gd name="connsiteX1" fmla="*/ 661987 w 2605087"/>
                  <a:gd name="connsiteY1" fmla="*/ 26 h 1100205"/>
                  <a:gd name="connsiteX2" fmla="*/ 1328737 w 2605087"/>
                  <a:gd name="connsiteY2" fmla="*/ 557239 h 1100205"/>
                  <a:gd name="connsiteX3" fmla="*/ 1939925 w 2605087"/>
                  <a:gd name="connsiteY3" fmla="*/ 1100164 h 1100205"/>
                  <a:gd name="connsiteX4" fmla="*/ 2605087 w 2605087"/>
                  <a:gd name="connsiteY4" fmla="*/ 547714 h 1100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5087" h="1100205">
                    <a:moveTo>
                      <a:pt x="0" y="557239"/>
                    </a:moveTo>
                    <a:cubicBezTo>
                      <a:pt x="217090" y="221482"/>
                      <a:pt x="440549" y="2838"/>
                      <a:pt x="661987" y="26"/>
                    </a:cubicBezTo>
                    <a:cubicBezTo>
                      <a:pt x="912018" y="-3149"/>
                      <a:pt x="1153847" y="281808"/>
                      <a:pt x="1328737" y="557239"/>
                    </a:cubicBezTo>
                    <a:cubicBezTo>
                      <a:pt x="1503627" y="832670"/>
                      <a:pt x="1727230" y="1104054"/>
                      <a:pt x="1939925" y="1100164"/>
                    </a:cubicBezTo>
                    <a:cubicBezTo>
                      <a:pt x="2200275" y="1095402"/>
                      <a:pt x="2351881" y="972370"/>
                      <a:pt x="2605087" y="547714"/>
                    </a:cubicBez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609389" y="233365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A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26936" y="214630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B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62400" y="25008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C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0436" y="215900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D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92286" y="227861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E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62268" y="579917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err="1" smtClean="0">
                <a:solidFill>
                  <a:schemeClr val="bg1"/>
                </a:solidFill>
                <a:latin typeface="Tw Cen MT" pitchFamily="34" charset="0"/>
              </a:rPr>
              <a:t>Ans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 :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07167" y="3736005"/>
            <a:ext cx="942802" cy="357599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/>
          </a:p>
        </p:txBody>
      </p:sp>
    </p:spTree>
    <p:extLst>
      <p:ext uri="{BB962C8B-B14F-4D97-AF65-F5344CB8AC3E}">
        <p14:creationId xmlns:p14="http://schemas.microsoft.com/office/powerpoint/2010/main" val="395111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22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- 03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0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1047750"/>
            <a:ext cx="6789420" cy="914400"/>
            <a:chOff x="1905000" y="1504950"/>
            <a:chExt cx="6789420" cy="914400"/>
          </a:xfrm>
        </p:grpSpPr>
        <p:grpSp>
          <p:nvGrpSpPr>
            <p:cNvPr id="7" name="Group 6"/>
            <p:cNvGrpSpPr/>
            <p:nvPr/>
          </p:nvGrpSpPr>
          <p:grpSpPr>
            <a:xfrm>
              <a:off x="1905000" y="1504950"/>
              <a:ext cx="6789420" cy="914400"/>
              <a:chOff x="3086100" y="3167063"/>
              <a:chExt cx="6789420" cy="91440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345316" y="3327400"/>
                <a:ext cx="6530204" cy="685800"/>
              </a:xfrm>
              <a:prstGeom prst="round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086100" y="3167063"/>
                <a:ext cx="914400" cy="9144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3131820" y="3240215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3200400" y="3395663"/>
                <a:ext cx="685800" cy="6858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049780" y="179930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IN" sz="32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19400" y="1764030"/>
              <a:ext cx="587502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 dirty="0" smtClean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PROPAGATION </a:t>
              </a:r>
              <a:r>
                <a:rPr lang="en-US" sz="25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OF SOUND THROUGH AIR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" y="2114550"/>
            <a:ext cx="7289800" cy="914400"/>
            <a:chOff x="1905000" y="1504950"/>
            <a:chExt cx="7289800" cy="914400"/>
          </a:xfrm>
        </p:grpSpPr>
        <p:grpSp>
          <p:nvGrpSpPr>
            <p:cNvPr id="13" name="Group 12"/>
            <p:cNvGrpSpPr/>
            <p:nvPr/>
          </p:nvGrpSpPr>
          <p:grpSpPr>
            <a:xfrm>
              <a:off x="1905000" y="1504950"/>
              <a:ext cx="7289800" cy="914400"/>
              <a:chOff x="3086100" y="3167063"/>
              <a:chExt cx="7289800" cy="9144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345316" y="3327400"/>
                <a:ext cx="7030584" cy="685800"/>
              </a:xfrm>
              <a:prstGeom prst="round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086100" y="3167063"/>
                <a:ext cx="914400" cy="9144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131820" y="3240215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200400" y="3395663"/>
                <a:ext cx="685800" cy="6858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049780" y="179930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IN" sz="32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1764030"/>
              <a:ext cx="62611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500" b="1" dirty="0" smtClean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SOUND </a:t>
              </a:r>
              <a:r>
                <a:rPr lang="en-IN" sz="25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CANNOT TRAVEL THROUGH VACUUM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0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7721" y="133350"/>
            <a:ext cx="45685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ln w="1905"/>
                <a:solidFill>
                  <a:schemeClr val="bg1"/>
                </a:solidFill>
                <a:latin typeface="Tw Cen MT" panose="020B0602020104020603" pitchFamily="34" charset="0"/>
              </a:rPr>
              <a:t>Sound is a </a:t>
            </a:r>
            <a:r>
              <a:rPr lang="en-US" sz="2800" b="1" dirty="0">
                <a:ln w="1905"/>
                <a:solidFill>
                  <a:srgbClr val="FFFF00"/>
                </a:solidFill>
                <a:latin typeface="Tw Cen MT" panose="020B0602020104020603" pitchFamily="34" charset="0"/>
              </a:rPr>
              <a:t>longitudinal </a:t>
            </a:r>
            <a:r>
              <a:rPr lang="en-US" sz="2800" b="1" dirty="0">
                <a:ln w="1905"/>
                <a:solidFill>
                  <a:schemeClr val="bg1"/>
                </a:solidFill>
                <a:latin typeface="Tw Cen MT" panose="020B0602020104020603" pitchFamily="34" charset="0"/>
              </a:rPr>
              <a:t>wave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30695" y="614408"/>
            <a:ext cx="3682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How does sound travel through air 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24000" y="1276350"/>
            <a:ext cx="2422761" cy="3496262"/>
            <a:chOff x="460710" y="1068867"/>
            <a:chExt cx="2422761" cy="34962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56" t="5468" r="19662" b="5415"/>
            <a:stretch/>
          </p:blipFill>
          <p:spPr>
            <a:xfrm>
              <a:off x="786776" y="1068867"/>
              <a:ext cx="2096695" cy="31307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60710" y="4165019"/>
              <a:ext cx="23657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TUNING FORK </a:t>
              </a:r>
              <a:endParaRPr lang="en-IN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8890" y="3606437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Stem</a:t>
            </a:r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91722" y="3875368"/>
            <a:ext cx="1005687" cy="3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02940" y="1796687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Tw Cen MT" panose="020B0602020104020603" pitchFamily="34" charset="0"/>
              </a:rPr>
              <a:t>Prongs</a:t>
            </a:r>
            <a:endParaRPr lang="en-US" sz="24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45772" y="2065618"/>
            <a:ext cx="1005687" cy="3"/>
          </a:xfrm>
          <a:prstGeom prst="straightConnector1">
            <a:avLst/>
          </a:prstGeom>
          <a:noFill/>
          <a:ln w="381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2058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7721" y="133350"/>
            <a:ext cx="45685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>
                <a:ln w="1905"/>
                <a:solidFill>
                  <a:schemeClr val="bg1"/>
                </a:solidFill>
                <a:latin typeface="Tw Cen MT" panose="020B0602020104020603" pitchFamily="34" charset="0"/>
              </a:rPr>
              <a:t>Sound is a </a:t>
            </a:r>
            <a:r>
              <a:rPr lang="en-US" sz="2800" b="1" dirty="0">
                <a:ln w="1905"/>
                <a:solidFill>
                  <a:srgbClr val="FFFF00"/>
                </a:solidFill>
                <a:latin typeface="Tw Cen MT" panose="020B0602020104020603" pitchFamily="34" charset="0"/>
              </a:rPr>
              <a:t>longitudinal </a:t>
            </a:r>
            <a:r>
              <a:rPr lang="en-US" sz="2800" b="1" dirty="0">
                <a:ln w="1905"/>
                <a:solidFill>
                  <a:schemeClr val="bg1"/>
                </a:solidFill>
                <a:latin typeface="Tw Cen MT" panose="020B0602020104020603" pitchFamily="34" charset="0"/>
              </a:rPr>
              <a:t>wave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730695" y="614408"/>
            <a:ext cx="36826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How does sound travel through air ?</a:t>
            </a:r>
          </a:p>
        </p:txBody>
      </p:sp>
      <p:grpSp>
        <p:nvGrpSpPr>
          <p:cNvPr id="44" name="Group 18"/>
          <p:cNvGrpSpPr>
            <a:grpSpLocks/>
          </p:cNvGrpSpPr>
          <p:nvPr/>
        </p:nvGrpSpPr>
        <p:grpSpPr bwMode="auto">
          <a:xfrm>
            <a:off x="1599283" y="2569957"/>
            <a:ext cx="6925579" cy="701221"/>
            <a:chOff x="1752600" y="4495800"/>
            <a:chExt cx="6925579" cy="1228725"/>
          </a:xfrm>
        </p:grpSpPr>
        <p:pic>
          <p:nvPicPr>
            <p:cNvPr id="45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752600" y="4495800"/>
              <a:ext cx="99060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19391"/>
            <a:stretch>
              <a:fillRect/>
            </a:stretch>
          </p:blipFill>
          <p:spPr bwMode="auto">
            <a:xfrm>
              <a:off x="2743200" y="4495800"/>
              <a:ext cx="5934979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7" name="Picture 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6185"/>
          <a:stretch>
            <a:fillRect/>
          </a:stretch>
        </p:blipFill>
        <p:spPr bwMode="auto">
          <a:xfrm>
            <a:off x="1617428" y="2569957"/>
            <a:ext cx="6907435" cy="70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8663" y="1276550"/>
            <a:ext cx="546100" cy="93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9BBB59">
                <a:satMod val="175000"/>
                <a:alpha val="40000"/>
              </a:srgbClr>
            </a:glow>
          </a:effectLst>
        </p:spPr>
      </p:pic>
      <p:pic>
        <p:nvPicPr>
          <p:cNvPr id="49" name="Picture 1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5313" y="2577118"/>
            <a:ext cx="701835" cy="95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9BBB59">
                <a:satMod val="175000"/>
                <a:alpha val="40000"/>
              </a:srgbClr>
            </a:glow>
          </a:effectLst>
        </p:spPr>
      </p:pic>
      <p:pic>
        <p:nvPicPr>
          <p:cNvPr id="50" name="Picture 1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8663" y="4015208"/>
            <a:ext cx="492672" cy="96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9BBB59">
                <a:satMod val="175000"/>
                <a:alpha val="40000"/>
              </a:srgbClr>
            </a:glow>
          </a:effectLst>
        </p:spPr>
      </p:pic>
      <p:pic>
        <p:nvPicPr>
          <p:cNvPr id="51" name="Picture 2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4711"/>
          <a:stretch>
            <a:fillRect/>
          </a:stretch>
        </p:blipFill>
        <p:spPr bwMode="auto">
          <a:xfrm>
            <a:off x="1509022" y="1338238"/>
            <a:ext cx="7015840" cy="62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15"/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2463" y="2585654"/>
            <a:ext cx="547749" cy="93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9BBB59">
                <a:satMod val="175000"/>
                <a:alpha val="40000"/>
              </a:srgbClr>
            </a:glow>
          </a:effectLst>
        </p:spPr>
      </p:pic>
      <p:pic>
        <p:nvPicPr>
          <p:cNvPr id="53" name="Picture 1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6428" y="4010592"/>
            <a:ext cx="701835" cy="95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rgbClr val="9BBB59">
                <a:satMod val="175000"/>
                <a:alpha val="40000"/>
              </a:srgbClr>
            </a:glow>
          </a:effectLst>
        </p:spPr>
      </p:pic>
      <p:grpSp>
        <p:nvGrpSpPr>
          <p:cNvPr id="54" name="Group 24"/>
          <p:cNvGrpSpPr>
            <a:grpSpLocks/>
          </p:cNvGrpSpPr>
          <p:nvPr/>
        </p:nvGrpSpPr>
        <p:grpSpPr bwMode="auto">
          <a:xfrm>
            <a:off x="1520817" y="4160777"/>
            <a:ext cx="7004046" cy="610076"/>
            <a:chOff x="1752600" y="4495800"/>
            <a:chExt cx="7004046" cy="1228725"/>
          </a:xfrm>
        </p:grpSpPr>
        <p:pic>
          <p:nvPicPr>
            <p:cNvPr id="55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752600" y="4495800"/>
              <a:ext cx="99060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18326"/>
            <a:stretch>
              <a:fillRect/>
            </a:stretch>
          </p:blipFill>
          <p:spPr bwMode="auto">
            <a:xfrm>
              <a:off x="2743200" y="4495800"/>
              <a:ext cx="6013446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27"/>
          <p:cNvGrpSpPr>
            <a:grpSpLocks/>
          </p:cNvGrpSpPr>
          <p:nvPr/>
        </p:nvGrpSpPr>
        <p:grpSpPr bwMode="auto">
          <a:xfrm>
            <a:off x="1533516" y="4158471"/>
            <a:ext cx="6994394" cy="614689"/>
            <a:chOff x="1371600" y="6391275"/>
            <a:chExt cx="6994394" cy="1238250"/>
          </a:xfrm>
        </p:grpSpPr>
        <p:pic>
          <p:nvPicPr>
            <p:cNvPr id="58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8265"/>
            <a:stretch>
              <a:fillRect/>
            </a:stretch>
          </p:blipFill>
          <p:spPr bwMode="auto">
            <a:xfrm>
              <a:off x="1371600" y="6391275"/>
              <a:ext cx="160020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022600" y="6400800"/>
              <a:ext cx="990600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3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41142"/>
            <a:stretch>
              <a:fillRect/>
            </a:stretch>
          </p:blipFill>
          <p:spPr bwMode="auto">
            <a:xfrm>
              <a:off x="4032250" y="6396037"/>
              <a:ext cx="4333744" cy="1228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743749" y="987992"/>
            <a:ext cx="24690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Equidistant layers of air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304912" y="2494568"/>
            <a:ext cx="38100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3" name="Straight Arrow Connector 62"/>
          <p:cNvCxnSpPr/>
          <p:nvPr/>
        </p:nvCxnSpPr>
        <p:spPr>
          <a:xfrm flipH="1">
            <a:off x="530211" y="2494568"/>
            <a:ext cx="38100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334268" y="2147948"/>
            <a:ext cx="1943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Prongs outwards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1590662" y="3216658"/>
            <a:ext cx="1581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Compression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1304912" y="3934783"/>
            <a:ext cx="38100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66"/>
          <p:cNvCxnSpPr/>
          <p:nvPr/>
        </p:nvCxnSpPr>
        <p:spPr>
          <a:xfrm>
            <a:off x="530211" y="3934783"/>
            <a:ext cx="38100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334268" y="3572742"/>
            <a:ext cx="1943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Prongs inwards</a:t>
            </a: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816213" y="3875188"/>
            <a:ext cx="1581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Compression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438262" y="3864914"/>
            <a:ext cx="1581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Rarefaction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05172" y="689479"/>
            <a:ext cx="942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Prongs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rot="5400000">
            <a:off x="774689" y="1035619"/>
            <a:ext cx="247651" cy="1396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Straight Arrow Connector 72"/>
          <p:cNvCxnSpPr/>
          <p:nvPr/>
        </p:nvCxnSpPr>
        <p:spPr>
          <a:xfrm rot="16200000" flipH="1">
            <a:off x="1135846" y="1060331"/>
            <a:ext cx="257172" cy="9048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4" name="Straight Arrow Connector 73"/>
          <p:cNvCxnSpPr/>
          <p:nvPr/>
        </p:nvCxnSpPr>
        <p:spPr>
          <a:xfrm>
            <a:off x="833425" y="1977005"/>
            <a:ext cx="24765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228600" y="1799213"/>
            <a:ext cx="7807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Stem</a:t>
            </a:r>
          </a:p>
        </p:txBody>
      </p:sp>
    </p:spTree>
    <p:extLst>
      <p:ext uri="{BB962C8B-B14F-4D97-AF65-F5344CB8AC3E}">
        <p14:creationId xmlns:p14="http://schemas.microsoft.com/office/powerpoint/2010/main" val="37853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4" grpId="0"/>
      <p:bldP spid="65" grpId="0"/>
      <p:bldP spid="68" grpId="0"/>
      <p:bldP spid="69" grpId="0"/>
      <p:bldP spid="70" grpId="0"/>
      <p:bldP spid="71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2" descr="G:\tfl.gif"/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44884"/>
            <a:ext cx="5103891" cy="2098266"/>
          </a:xfrm>
          <a:prstGeom prst="rect">
            <a:avLst/>
          </a:prstGeom>
          <a:noFill/>
        </p:spPr>
      </p:pic>
      <p:pic>
        <p:nvPicPr>
          <p:cNvPr id="3" name="Picture 2" descr="G:\gsl.gif"/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304" y="2514281"/>
            <a:ext cx="3884083" cy="2343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214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" name="Group 4"/>
          <p:cNvGrpSpPr/>
          <p:nvPr/>
        </p:nvGrpSpPr>
        <p:grpSpPr>
          <a:xfrm>
            <a:off x="406400" y="819150"/>
            <a:ext cx="2362200" cy="914400"/>
            <a:chOff x="1905000" y="1504950"/>
            <a:chExt cx="2362200" cy="914400"/>
          </a:xfrm>
        </p:grpSpPr>
        <p:grpSp>
          <p:nvGrpSpPr>
            <p:cNvPr id="6" name="Group 5"/>
            <p:cNvGrpSpPr/>
            <p:nvPr/>
          </p:nvGrpSpPr>
          <p:grpSpPr>
            <a:xfrm>
              <a:off x="1905000" y="1504950"/>
              <a:ext cx="2362200" cy="914400"/>
              <a:chOff x="3086100" y="3167063"/>
              <a:chExt cx="2362200" cy="91440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345316" y="3327400"/>
                <a:ext cx="2102984" cy="685800"/>
              </a:xfrm>
              <a:prstGeom prst="round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086100" y="3167063"/>
                <a:ext cx="914400" cy="9144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131820" y="3240215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00400" y="3395663"/>
                <a:ext cx="685800" cy="6858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049780" y="179930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IN" sz="32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1764030"/>
              <a:ext cx="134620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SOUND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6400" y="1885950"/>
            <a:ext cx="3190240" cy="914400"/>
            <a:chOff x="1905000" y="1504950"/>
            <a:chExt cx="3190240" cy="914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905000" y="1504950"/>
              <a:ext cx="3190240" cy="914400"/>
              <a:chOff x="3086100" y="3167063"/>
              <a:chExt cx="3190240" cy="9144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345316" y="3327400"/>
                <a:ext cx="2931024" cy="685800"/>
              </a:xfrm>
              <a:prstGeom prst="round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086100" y="3167063"/>
                <a:ext cx="914400" cy="9144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131820" y="3240215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200400" y="3395663"/>
                <a:ext cx="685800" cy="6858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049780" y="179930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IN" sz="32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1764030"/>
              <a:ext cx="2194560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500" b="1" dirty="0" smtClean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WAVE </a:t>
              </a:r>
              <a:r>
                <a:rPr lang="en-IN" sz="25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MOTION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6400" y="3074670"/>
            <a:ext cx="7193280" cy="958294"/>
            <a:chOff x="1905000" y="1504950"/>
            <a:chExt cx="7193280" cy="958294"/>
          </a:xfrm>
        </p:grpSpPr>
        <p:grpSp>
          <p:nvGrpSpPr>
            <p:cNvPr id="22" name="Group 21"/>
            <p:cNvGrpSpPr/>
            <p:nvPr/>
          </p:nvGrpSpPr>
          <p:grpSpPr>
            <a:xfrm>
              <a:off x="1905000" y="1504950"/>
              <a:ext cx="6451600" cy="918146"/>
              <a:chOff x="3086100" y="3167063"/>
              <a:chExt cx="6451600" cy="918146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345316" y="3255391"/>
                <a:ext cx="6192384" cy="829818"/>
              </a:xfrm>
              <a:prstGeom prst="roundRect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086100" y="3167063"/>
                <a:ext cx="914400" cy="9144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131820" y="3240215"/>
                <a:ext cx="822960" cy="8229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00400" y="3395663"/>
                <a:ext cx="685800" cy="685800"/>
              </a:xfrm>
              <a:prstGeom prst="ellipse">
                <a:avLst/>
              </a:prstGeom>
              <a:solidFill>
                <a:srgbClr val="00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049780" y="179930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IN" sz="32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09240" y="1601470"/>
              <a:ext cx="628904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b="1" dirty="0">
                  <a:solidFill>
                    <a:srgbClr val="FFFF00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Britannic Bold" panose="020B0903060703020204" pitchFamily="34" charset="0"/>
                  <a:cs typeface="Arial" pitchFamily="34" charset="0"/>
                </a:rPr>
                <a:t>TYPES OF WAVES – ELECTROMAGNETIC WAVES AND MECHANICAL  WAVES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35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14397"/>
            <a:ext cx="865625" cy="183201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 rot="20468908">
            <a:off x="4252618" y="2135516"/>
            <a:ext cx="28592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Air column (particles of air)</a:t>
            </a:r>
          </a:p>
        </p:txBody>
      </p:sp>
      <p:pic>
        <p:nvPicPr>
          <p:cNvPr id="6" name="Picture 3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9955"/>
          <a:stretch>
            <a:fillRect/>
          </a:stretch>
        </p:blipFill>
        <p:spPr bwMode="auto">
          <a:xfrm rot="9649688">
            <a:off x="850900" y="2025652"/>
            <a:ext cx="6629400" cy="60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 rot="9649688">
            <a:off x="4688350" y="1372448"/>
            <a:ext cx="2621842" cy="609961"/>
            <a:chOff x="1828801" y="1581150"/>
            <a:chExt cx="2621843" cy="609961"/>
          </a:xfrm>
        </p:grpSpPr>
        <p:pic>
          <p:nvPicPr>
            <p:cNvPr id="8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9"/>
          <p:cNvGrpSpPr/>
          <p:nvPr/>
        </p:nvGrpSpPr>
        <p:grpSpPr>
          <a:xfrm rot="9649688">
            <a:off x="2837747" y="2025652"/>
            <a:ext cx="2621842" cy="609961"/>
            <a:chOff x="1828801" y="1581150"/>
            <a:chExt cx="2621843" cy="609961"/>
          </a:xfrm>
        </p:grpSpPr>
        <p:pic>
          <p:nvPicPr>
            <p:cNvPr id="11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3" name="Group 12"/>
          <p:cNvGrpSpPr/>
          <p:nvPr/>
        </p:nvGrpSpPr>
        <p:grpSpPr>
          <a:xfrm rot="9649688">
            <a:off x="1516308" y="2490500"/>
            <a:ext cx="2621842" cy="609961"/>
            <a:chOff x="1828801" y="1581150"/>
            <a:chExt cx="2621843" cy="609961"/>
          </a:xfrm>
        </p:grpSpPr>
        <p:pic>
          <p:nvPicPr>
            <p:cNvPr id="14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" name="Group 15"/>
          <p:cNvGrpSpPr/>
          <p:nvPr/>
        </p:nvGrpSpPr>
        <p:grpSpPr>
          <a:xfrm rot="9589688">
            <a:off x="4859800" y="1325458"/>
            <a:ext cx="2621842" cy="609961"/>
            <a:chOff x="1828801" y="1581150"/>
            <a:chExt cx="2621843" cy="609961"/>
          </a:xfrm>
        </p:grpSpPr>
        <p:pic>
          <p:nvPicPr>
            <p:cNvPr id="17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" name="Group 18"/>
          <p:cNvGrpSpPr/>
          <p:nvPr/>
        </p:nvGrpSpPr>
        <p:grpSpPr>
          <a:xfrm rot="9649688">
            <a:off x="2497600" y="2163024"/>
            <a:ext cx="2621842" cy="609961"/>
            <a:chOff x="1828801" y="1581150"/>
            <a:chExt cx="2621843" cy="609961"/>
          </a:xfrm>
        </p:grpSpPr>
        <p:pic>
          <p:nvPicPr>
            <p:cNvPr id="20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" name="Group 21"/>
          <p:cNvGrpSpPr/>
          <p:nvPr/>
        </p:nvGrpSpPr>
        <p:grpSpPr>
          <a:xfrm rot="9649688">
            <a:off x="2221376" y="2243987"/>
            <a:ext cx="2621842" cy="609961"/>
            <a:chOff x="1828801" y="1581150"/>
            <a:chExt cx="2621843" cy="609961"/>
          </a:xfrm>
        </p:grpSpPr>
        <p:pic>
          <p:nvPicPr>
            <p:cNvPr id="23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24"/>
          <p:cNvGrpSpPr/>
          <p:nvPr/>
        </p:nvGrpSpPr>
        <p:grpSpPr>
          <a:xfrm rot="9649688">
            <a:off x="973601" y="2678493"/>
            <a:ext cx="2621842" cy="609961"/>
            <a:chOff x="1828801" y="1581150"/>
            <a:chExt cx="2621843" cy="609961"/>
          </a:xfrm>
        </p:grpSpPr>
        <p:pic>
          <p:nvPicPr>
            <p:cNvPr id="26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7610" y="171450"/>
            <a:ext cx="5669790" cy="400110"/>
          </a:xfrm>
          <a:prstGeom prst="rect">
            <a:avLst/>
          </a:prstGeom>
          <a:solidFill>
            <a:srgbClr val="FFFFFF">
              <a:alpha val="69804"/>
            </a:srgbClr>
          </a:solidFill>
          <a:ln w="19050">
            <a:solidFill>
              <a:schemeClr val="bg1"/>
            </a:solidFill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solidFill>
                  <a:srgbClr val="000099"/>
                </a:solidFill>
              </a:rPr>
              <a:t>How does sound travel through air when we talk ?</a:t>
            </a:r>
            <a:endParaRPr lang="en-US" dirty="0">
              <a:solidFill>
                <a:srgbClr val="000099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 rot="9649688">
            <a:off x="3835971" y="1687480"/>
            <a:ext cx="2621842" cy="609961"/>
            <a:chOff x="1828801" y="1581150"/>
            <a:chExt cx="2621843" cy="609961"/>
          </a:xfrm>
        </p:grpSpPr>
        <p:pic>
          <p:nvPicPr>
            <p:cNvPr id="30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2" name="Group 31"/>
          <p:cNvGrpSpPr/>
          <p:nvPr/>
        </p:nvGrpSpPr>
        <p:grpSpPr>
          <a:xfrm rot="9649688">
            <a:off x="4862303" y="1311731"/>
            <a:ext cx="2621842" cy="609961"/>
            <a:chOff x="1828801" y="1581150"/>
            <a:chExt cx="2621843" cy="609961"/>
          </a:xfrm>
        </p:grpSpPr>
        <p:pic>
          <p:nvPicPr>
            <p:cNvPr id="33" name="Picture 3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1828801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71022"/>
            <a:stretch>
              <a:fillRect/>
            </a:stretch>
          </p:blipFill>
          <p:spPr bwMode="auto">
            <a:xfrm>
              <a:off x="3581400" y="1581150"/>
              <a:ext cx="869244" cy="609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537" y1="83375" x2="8565" y2="94500"/>
                        <a14:foregroundMark x1="37473" y1="92125" x2="25482" y2="96000"/>
                        <a14:foregroundMark x1="36617" y1="93500" x2="30621" y2="95375"/>
                        <a14:foregroundMark x1="62590" y1="19916" x2="25540" y2="23899"/>
                        <a14:foregroundMark x1="40288" y1="27673" x2="42806" y2="36897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200" y="2798509"/>
            <a:ext cx="1157600" cy="198304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641" y="1134341"/>
            <a:ext cx="5653359" cy="4675909"/>
          </a:xfrm>
          <a:prstGeom prst="rect">
            <a:avLst/>
          </a:prstGeom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934200" y="248305"/>
            <a:ext cx="14822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Hello.... 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582" y="2385776"/>
            <a:ext cx="14822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Hello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6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8" grpId="0" animBg="1"/>
      <p:bldP spid="37" grpId="0"/>
      <p:bldP spid="37" grpId="1"/>
      <p:bldP spid="38" grpId="0"/>
      <p:bldP spid="3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Table 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77412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3928" y="206704"/>
            <a:ext cx="5940672" cy="400110"/>
          </a:xfrm>
          <a:prstGeom prst="rect">
            <a:avLst/>
          </a:prstGeom>
          <a:solidFill>
            <a:srgbClr val="C00000"/>
          </a:solidFill>
          <a:effectLst>
            <a:softEdge rad="31750"/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show that sound cannot travel through vacuum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50680" y="3937137"/>
            <a:ext cx="2481335" cy="711612"/>
            <a:chOff x="2968337" y="4955381"/>
            <a:chExt cx="2481335" cy="711612"/>
          </a:xfrm>
        </p:grpSpPr>
        <p:sp>
          <p:nvSpPr>
            <p:cNvPr id="6" name="L-Shape 127"/>
            <p:cNvSpPr/>
            <p:nvPr/>
          </p:nvSpPr>
          <p:spPr>
            <a:xfrm>
              <a:off x="2968337" y="5162551"/>
              <a:ext cx="2132302" cy="495300"/>
            </a:xfrm>
            <a:custGeom>
              <a:avLst/>
              <a:gdLst>
                <a:gd name="connsiteX0" fmla="*/ 0 w 2114839"/>
                <a:gd name="connsiteY0" fmla="*/ 0 h 494919"/>
                <a:gd name="connsiteX1" fmla="*/ 285558 w 2114839"/>
                <a:gd name="connsiteY1" fmla="*/ 0 h 494919"/>
                <a:gd name="connsiteX2" fmla="*/ 285558 w 2114839"/>
                <a:gd name="connsiteY2" fmla="*/ 247460 h 494919"/>
                <a:gd name="connsiteX3" fmla="*/ 2114839 w 2114839"/>
                <a:gd name="connsiteY3" fmla="*/ 247460 h 494919"/>
                <a:gd name="connsiteX4" fmla="*/ 2114839 w 2114839"/>
                <a:gd name="connsiteY4" fmla="*/ 494919 h 494919"/>
                <a:gd name="connsiteX5" fmla="*/ 0 w 2114839"/>
                <a:gd name="connsiteY5" fmla="*/ 494919 h 494919"/>
                <a:gd name="connsiteX6" fmla="*/ 0 w 2114839"/>
                <a:gd name="connsiteY6" fmla="*/ 0 h 494919"/>
                <a:gd name="connsiteX0" fmla="*/ 0 w 2114839"/>
                <a:gd name="connsiteY0" fmla="*/ 0 h 494919"/>
                <a:gd name="connsiteX1" fmla="*/ 285558 w 2114839"/>
                <a:gd name="connsiteY1" fmla="*/ 0 h 494919"/>
                <a:gd name="connsiteX2" fmla="*/ 285558 w 2114839"/>
                <a:gd name="connsiteY2" fmla="*/ 247460 h 494919"/>
                <a:gd name="connsiteX3" fmla="*/ 1760827 w 2114839"/>
                <a:gd name="connsiteY3" fmla="*/ 247650 h 494919"/>
                <a:gd name="connsiteX4" fmla="*/ 2114839 w 2114839"/>
                <a:gd name="connsiteY4" fmla="*/ 247460 h 494919"/>
                <a:gd name="connsiteX5" fmla="*/ 2114839 w 2114839"/>
                <a:gd name="connsiteY5" fmla="*/ 494919 h 494919"/>
                <a:gd name="connsiteX6" fmla="*/ 0 w 2114839"/>
                <a:gd name="connsiteY6" fmla="*/ 494919 h 494919"/>
                <a:gd name="connsiteX7" fmla="*/ 0 w 2114839"/>
                <a:gd name="connsiteY7" fmla="*/ 0 h 494919"/>
                <a:gd name="connsiteX0" fmla="*/ 2114839 w 2206279"/>
                <a:gd name="connsiteY0" fmla="*/ 494919 h 586359"/>
                <a:gd name="connsiteX1" fmla="*/ 0 w 2206279"/>
                <a:gd name="connsiteY1" fmla="*/ 494919 h 586359"/>
                <a:gd name="connsiteX2" fmla="*/ 0 w 2206279"/>
                <a:gd name="connsiteY2" fmla="*/ 0 h 586359"/>
                <a:gd name="connsiteX3" fmla="*/ 285558 w 2206279"/>
                <a:gd name="connsiteY3" fmla="*/ 0 h 586359"/>
                <a:gd name="connsiteX4" fmla="*/ 285558 w 2206279"/>
                <a:gd name="connsiteY4" fmla="*/ 247460 h 586359"/>
                <a:gd name="connsiteX5" fmla="*/ 1760827 w 2206279"/>
                <a:gd name="connsiteY5" fmla="*/ 247650 h 586359"/>
                <a:gd name="connsiteX6" fmla="*/ 2114839 w 2206279"/>
                <a:gd name="connsiteY6" fmla="*/ 247460 h 586359"/>
                <a:gd name="connsiteX7" fmla="*/ 2206279 w 2206279"/>
                <a:gd name="connsiteY7" fmla="*/ 586359 h 586359"/>
                <a:gd name="connsiteX0" fmla="*/ 2114839 w 2206279"/>
                <a:gd name="connsiteY0" fmla="*/ 494919 h 586359"/>
                <a:gd name="connsiteX1" fmla="*/ 0 w 2206279"/>
                <a:gd name="connsiteY1" fmla="*/ 494919 h 586359"/>
                <a:gd name="connsiteX2" fmla="*/ 0 w 2206279"/>
                <a:gd name="connsiteY2" fmla="*/ 0 h 586359"/>
                <a:gd name="connsiteX3" fmla="*/ 285558 w 2206279"/>
                <a:gd name="connsiteY3" fmla="*/ 0 h 586359"/>
                <a:gd name="connsiteX4" fmla="*/ 285558 w 2206279"/>
                <a:gd name="connsiteY4" fmla="*/ 247460 h 586359"/>
                <a:gd name="connsiteX5" fmla="*/ 1760827 w 2206279"/>
                <a:gd name="connsiteY5" fmla="*/ 247650 h 586359"/>
                <a:gd name="connsiteX6" fmla="*/ 2206279 w 2206279"/>
                <a:gd name="connsiteY6" fmla="*/ 586359 h 586359"/>
                <a:gd name="connsiteX0" fmla="*/ 2114839 w 2114839"/>
                <a:gd name="connsiteY0" fmla="*/ 494919 h 494919"/>
                <a:gd name="connsiteX1" fmla="*/ 0 w 2114839"/>
                <a:gd name="connsiteY1" fmla="*/ 494919 h 494919"/>
                <a:gd name="connsiteX2" fmla="*/ 0 w 2114839"/>
                <a:gd name="connsiteY2" fmla="*/ 0 h 494919"/>
                <a:gd name="connsiteX3" fmla="*/ 285558 w 2114839"/>
                <a:gd name="connsiteY3" fmla="*/ 0 h 494919"/>
                <a:gd name="connsiteX4" fmla="*/ 285558 w 2114839"/>
                <a:gd name="connsiteY4" fmla="*/ 247460 h 494919"/>
                <a:gd name="connsiteX5" fmla="*/ 1760827 w 2114839"/>
                <a:gd name="connsiteY5" fmla="*/ 247650 h 494919"/>
                <a:gd name="connsiteX0" fmla="*/ 2114839 w 2114839"/>
                <a:gd name="connsiteY0" fmla="*/ 494919 h 494919"/>
                <a:gd name="connsiteX1" fmla="*/ 2046577 w 2114839"/>
                <a:gd name="connsiteY1" fmla="*/ 492919 h 494919"/>
                <a:gd name="connsiteX2" fmla="*/ 0 w 2114839"/>
                <a:gd name="connsiteY2" fmla="*/ 494919 h 494919"/>
                <a:gd name="connsiteX3" fmla="*/ 0 w 2114839"/>
                <a:gd name="connsiteY3" fmla="*/ 0 h 494919"/>
                <a:gd name="connsiteX4" fmla="*/ 285558 w 2114839"/>
                <a:gd name="connsiteY4" fmla="*/ 0 h 494919"/>
                <a:gd name="connsiteX5" fmla="*/ 285558 w 2114839"/>
                <a:gd name="connsiteY5" fmla="*/ 247460 h 494919"/>
                <a:gd name="connsiteX6" fmla="*/ 1760827 w 2114839"/>
                <a:gd name="connsiteY6" fmla="*/ 247650 h 494919"/>
                <a:gd name="connsiteX0" fmla="*/ 2046577 w 2046577"/>
                <a:gd name="connsiteY0" fmla="*/ 492919 h 494919"/>
                <a:gd name="connsiteX1" fmla="*/ 0 w 2046577"/>
                <a:gd name="connsiteY1" fmla="*/ 494919 h 494919"/>
                <a:gd name="connsiteX2" fmla="*/ 0 w 2046577"/>
                <a:gd name="connsiteY2" fmla="*/ 0 h 494919"/>
                <a:gd name="connsiteX3" fmla="*/ 285558 w 2046577"/>
                <a:gd name="connsiteY3" fmla="*/ 0 h 494919"/>
                <a:gd name="connsiteX4" fmla="*/ 285558 w 2046577"/>
                <a:gd name="connsiteY4" fmla="*/ 247460 h 494919"/>
                <a:gd name="connsiteX5" fmla="*/ 1760827 w 2046577"/>
                <a:gd name="connsiteY5" fmla="*/ 247650 h 494919"/>
                <a:gd name="connsiteX0" fmla="*/ 2132302 w 2132302"/>
                <a:gd name="connsiteY0" fmla="*/ 495300 h 495300"/>
                <a:gd name="connsiteX1" fmla="*/ 0 w 2132302"/>
                <a:gd name="connsiteY1" fmla="*/ 494919 h 495300"/>
                <a:gd name="connsiteX2" fmla="*/ 0 w 2132302"/>
                <a:gd name="connsiteY2" fmla="*/ 0 h 495300"/>
                <a:gd name="connsiteX3" fmla="*/ 285558 w 2132302"/>
                <a:gd name="connsiteY3" fmla="*/ 0 h 495300"/>
                <a:gd name="connsiteX4" fmla="*/ 285558 w 2132302"/>
                <a:gd name="connsiteY4" fmla="*/ 247460 h 495300"/>
                <a:gd name="connsiteX5" fmla="*/ 1760827 w 2132302"/>
                <a:gd name="connsiteY5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302" h="495300">
                  <a:moveTo>
                    <a:pt x="2132302" y="495300"/>
                  </a:moveTo>
                  <a:lnTo>
                    <a:pt x="0" y="494919"/>
                  </a:lnTo>
                  <a:lnTo>
                    <a:pt x="0" y="0"/>
                  </a:lnTo>
                  <a:lnTo>
                    <a:pt x="285558" y="0"/>
                  </a:lnTo>
                  <a:lnTo>
                    <a:pt x="285558" y="247460"/>
                  </a:lnTo>
                  <a:lnTo>
                    <a:pt x="1760827" y="24765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4717732" y="4955381"/>
              <a:ext cx="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5092700" y="5209793"/>
              <a:ext cx="0" cy="457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713884" y="4967702"/>
              <a:ext cx="7357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5221072" y="5070648"/>
              <a:ext cx="0" cy="28388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1754167" y="2000250"/>
            <a:ext cx="227028" cy="857249"/>
            <a:chOff x="2591594" y="3048000"/>
            <a:chExt cx="229394" cy="991393"/>
          </a:xfrm>
          <a:effectLst/>
        </p:grpSpPr>
        <p:cxnSp>
          <p:nvCxnSpPr>
            <p:cNvPr id="12" name="Straight Connector 11"/>
            <p:cNvCxnSpPr/>
            <p:nvPr/>
          </p:nvCxnSpPr>
          <p:spPr>
            <a:xfrm rot="5400000">
              <a:off x="2096294" y="3544094"/>
              <a:ext cx="99059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2325688" y="3543300"/>
              <a:ext cx="990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589915" y="3734453"/>
            <a:ext cx="2598420" cy="67999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1663712" y="2208848"/>
            <a:ext cx="171450" cy="21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400000">
            <a:off x="1900883" y="2296954"/>
            <a:ext cx="171450" cy="21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 rot="1877508">
            <a:off x="2118793" y="3273999"/>
            <a:ext cx="195266" cy="340117"/>
            <a:chOff x="642934" y="3990512"/>
            <a:chExt cx="195266" cy="340117"/>
          </a:xfrm>
        </p:grpSpPr>
        <p:sp>
          <p:nvSpPr>
            <p:cNvPr id="18" name="Freeform 17"/>
            <p:cNvSpPr/>
            <p:nvPr/>
          </p:nvSpPr>
          <p:spPr>
            <a:xfrm>
              <a:off x="642934" y="3990512"/>
              <a:ext cx="133195" cy="281453"/>
            </a:xfrm>
            <a:custGeom>
              <a:avLst/>
              <a:gdLst>
                <a:gd name="connsiteX0" fmla="*/ 0 w 209321"/>
                <a:gd name="connsiteY0" fmla="*/ 0 h 451691"/>
                <a:gd name="connsiteX1" fmla="*/ 209321 w 209321"/>
                <a:gd name="connsiteY1" fmla="*/ 451691 h 451691"/>
                <a:gd name="connsiteX0" fmla="*/ 0 w 209321"/>
                <a:gd name="connsiteY0" fmla="*/ 0 h 451691"/>
                <a:gd name="connsiteX1" fmla="*/ 209321 w 209321"/>
                <a:gd name="connsiteY1" fmla="*/ 451691 h 451691"/>
                <a:gd name="connsiteX0" fmla="*/ 0 w 219696"/>
                <a:gd name="connsiteY0" fmla="*/ 0 h 451691"/>
                <a:gd name="connsiteX1" fmla="*/ 209321 w 219696"/>
                <a:gd name="connsiteY1" fmla="*/ 451691 h 451691"/>
                <a:gd name="connsiteX0" fmla="*/ 0 w 212327"/>
                <a:gd name="connsiteY0" fmla="*/ 0 h 451691"/>
                <a:gd name="connsiteX1" fmla="*/ 209321 w 212327"/>
                <a:gd name="connsiteY1" fmla="*/ 451691 h 451691"/>
                <a:gd name="connsiteX0" fmla="*/ 0 w 134966"/>
                <a:gd name="connsiteY0" fmla="*/ 0 h 381841"/>
                <a:gd name="connsiteX1" fmla="*/ 117246 w 134966"/>
                <a:gd name="connsiteY1" fmla="*/ 381841 h 381841"/>
                <a:gd name="connsiteX0" fmla="*/ 0 w 133195"/>
                <a:gd name="connsiteY0" fmla="*/ 0 h 381841"/>
                <a:gd name="connsiteX1" fmla="*/ 117246 w 133195"/>
                <a:gd name="connsiteY1" fmla="*/ 381841 h 38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95" h="381841">
                  <a:moveTo>
                    <a:pt x="0" y="0"/>
                  </a:moveTo>
                  <a:cubicBezTo>
                    <a:pt x="174549" y="96589"/>
                    <a:pt x="133197" y="228102"/>
                    <a:pt x="117246" y="38184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85800" y="4165671"/>
              <a:ext cx="152400" cy="16495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32569" y="2743202"/>
            <a:ext cx="925513" cy="1057272"/>
            <a:chOff x="2514600" y="4114800"/>
            <a:chExt cx="925513" cy="1409696"/>
          </a:xfrm>
        </p:grpSpPr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528888" y="4129088"/>
              <a:ext cx="895350" cy="690562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u="sng">
                <a:solidFill>
                  <a:prstClr val="black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514600" y="4114800"/>
              <a:ext cx="925513" cy="1409696"/>
              <a:chOff x="2514600" y="4114800"/>
              <a:chExt cx="925513" cy="1409696"/>
            </a:xfrm>
          </p:grpSpPr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2620494" y="4816773"/>
                <a:ext cx="146050" cy="27940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0" y="18"/>
                  </a:cxn>
                  <a:cxn ang="0">
                    <a:pos x="7" y="19"/>
                  </a:cxn>
                  <a:cxn ang="0">
                    <a:pos x="0" y="1"/>
                  </a:cxn>
                  <a:cxn ang="0">
                    <a:pos x="3" y="0"/>
                  </a:cxn>
                </a:cxnLst>
                <a:rect l="0" t="0" r="r" b="b"/>
                <a:pathLst>
                  <a:path w="10" h="19">
                    <a:moveTo>
                      <a:pt x="3" y="0"/>
                    </a:moveTo>
                    <a:lnTo>
                      <a:pt x="10" y="18"/>
                    </a:lnTo>
                    <a:lnTo>
                      <a:pt x="7" y="19"/>
                    </a:lnTo>
                    <a:lnTo>
                      <a:pt x="0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0"/>
              <p:cNvSpPr>
                <a:spLocks/>
              </p:cNvSpPr>
              <p:nvPr/>
            </p:nvSpPr>
            <p:spPr bwMode="auto">
              <a:xfrm>
                <a:off x="3102488" y="4816773"/>
                <a:ext cx="161925" cy="279400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3" y="19"/>
                  </a:cxn>
                  <a:cxn ang="0">
                    <a:pos x="0" y="18"/>
                  </a:cxn>
                  <a:cxn ang="0">
                    <a:pos x="8" y="0"/>
                  </a:cxn>
                  <a:cxn ang="0">
                    <a:pos x="11" y="1"/>
                  </a:cxn>
                </a:cxnLst>
                <a:rect l="0" t="0" r="r" b="b"/>
                <a:pathLst>
                  <a:path w="11" h="19">
                    <a:moveTo>
                      <a:pt x="11" y="1"/>
                    </a:moveTo>
                    <a:lnTo>
                      <a:pt x="3" y="19"/>
                    </a:lnTo>
                    <a:lnTo>
                      <a:pt x="0" y="18"/>
                    </a:lnTo>
                    <a:lnTo>
                      <a:pt x="8" y="0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2707604" y="4914896"/>
                <a:ext cx="457200" cy="609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 u="sng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4"/>
              <p:cNvSpPr>
                <a:spLocks noEditPoints="1"/>
              </p:cNvSpPr>
              <p:nvPr/>
            </p:nvSpPr>
            <p:spPr bwMode="auto">
              <a:xfrm>
                <a:off x="2514600" y="4114800"/>
                <a:ext cx="925513" cy="735013"/>
              </a:xfrm>
              <a:custGeom>
                <a:avLst/>
                <a:gdLst/>
                <a:ahLst/>
                <a:cxnLst>
                  <a:cxn ang="0">
                    <a:pos x="1" y="47"/>
                  </a:cxn>
                  <a:cxn ang="0">
                    <a:pos x="62" y="47"/>
                  </a:cxn>
                  <a:cxn ang="0">
                    <a:pos x="62" y="50"/>
                  </a:cxn>
                  <a:cxn ang="0">
                    <a:pos x="1" y="50"/>
                  </a:cxn>
                  <a:cxn ang="0">
                    <a:pos x="1" y="47"/>
                  </a:cxn>
                  <a:cxn ang="0">
                    <a:pos x="63" y="48"/>
                  </a:cxn>
                  <a:cxn ang="0">
                    <a:pos x="63" y="50"/>
                  </a:cxn>
                  <a:cxn ang="0">
                    <a:pos x="62" y="50"/>
                  </a:cxn>
                  <a:cxn ang="0">
                    <a:pos x="62" y="48"/>
                  </a:cxn>
                  <a:cxn ang="0">
                    <a:pos x="63" y="48"/>
                  </a:cxn>
                  <a:cxn ang="0">
                    <a:pos x="60" y="48"/>
                  </a:cxn>
                  <a:cxn ang="0">
                    <a:pos x="60" y="1"/>
                  </a:cxn>
                  <a:cxn ang="0">
                    <a:pos x="63" y="1"/>
                  </a:cxn>
                  <a:cxn ang="0">
                    <a:pos x="63" y="48"/>
                  </a:cxn>
                  <a:cxn ang="0">
                    <a:pos x="60" y="48"/>
                  </a:cxn>
                  <a:cxn ang="0">
                    <a:pos x="62" y="0"/>
                  </a:cxn>
                  <a:cxn ang="0">
                    <a:pos x="63" y="0"/>
                  </a:cxn>
                  <a:cxn ang="0">
                    <a:pos x="63" y="1"/>
                  </a:cxn>
                  <a:cxn ang="0">
                    <a:pos x="62" y="1"/>
                  </a:cxn>
                  <a:cxn ang="0">
                    <a:pos x="62" y="0"/>
                  </a:cxn>
                  <a:cxn ang="0">
                    <a:pos x="62" y="3"/>
                  </a:cxn>
                  <a:cxn ang="0">
                    <a:pos x="1" y="3"/>
                  </a:cxn>
                  <a:cxn ang="0">
                    <a:pos x="1" y="0"/>
                  </a:cxn>
                  <a:cxn ang="0">
                    <a:pos x="62" y="0"/>
                  </a:cxn>
                  <a:cxn ang="0">
                    <a:pos x="62" y="3"/>
                  </a:cxn>
                  <a:cxn ang="0">
                    <a:pos x="0" y="1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3" y="48"/>
                  </a:cxn>
                  <a:cxn ang="0">
                    <a:pos x="0" y="48"/>
                  </a:cxn>
                  <a:cxn ang="0">
                    <a:pos x="0" y="1"/>
                  </a:cxn>
                  <a:cxn ang="0">
                    <a:pos x="3" y="1"/>
                  </a:cxn>
                  <a:cxn ang="0">
                    <a:pos x="1" y="50"/>
                  </a:cxn>
                  <a:cxn ang="0">
                    <a:pos x="0" y="50"/>
                  </a:cxn>
                  <a:cxn ang="0">
                    <a:pos x="0" y="48"/>
                  </a:cxn>
                  <a:cxn ang="0">
                    <a:pos x="1" y="48"/>
                  </a:cxn>
                  <a:cxn ang="0">
                    <a:pos x="1" y="50"/>
                  </a:cxn>
                </a:cxnLst>
                <a:rect l="0" t="0" r="r" b="b"/>
                <a:pathLst>
                  <a:path w="63" h="50">
                    <a:moveTo>
                      <a:pt x="1" y="47"/>
                    </a:moveTo>
                    <a:lnTo>
                      <a:pt x="62" y="47"/>
                    </a:lnTo>
                    <a:lnTo>
                      <a:pt x="62" y="50"/>
                    </a:lnTo>
                    <a:lnTo>
                      <a:pt x="1" y="50"/>
                    </a:lnTo>
                    <a:lnTo>
                      <a:pt x="1" y="47"/>
                    </a:lnTo>
                    <a:close/>
                    <a:moveTo>
                      <a:pt x="63" y="48"/>
                    </a:moveTo>
                    <a:lnTo>
                      <a:pt x="63" y="50"/>
                    </a:lnTo>
                    <a:lnTo>
                      <a:pt x="62" y="50"/>
                    </a:lnTo>
                    <a:lnTo>
                      <a:pt x="62" y="48"/>
                    </a:lnTo>
                    <a:lnTo>
                      <a:pt x="63" y="48"/>
                    </a:lnTo>
                    <a:close/>
                    <a:moveTo>
                      <a:pt x="60" y="48"/>
                    </a:moveTo>
                    <a:lnTo>
                      <a:pt x="60" y="1"/>
                    </a:lnTo>
                    <a:lnTo>
                      <a:pt x="63" y="1"/>
                    </a:lnTo>
                    <a:lnTo>
                      <a:pt x="63" y="48"/>
                    </a:lnTo>
                    <a:lnTo>
                      <a:pt x="60" y="48"/>
                    </a:lnTo>
                    <a:close/>
                    <a:moveTo>
                      <a:pt x="62" y="0"/>
                    </a:moveTo>
                    <a:lnTo>
                      <a:pt x="63" y="0"/>
                    </a:lnTo>
                    <a:lnTo>
                      <a:pt x="63" y="1"/>
                    </a:lnTo>
                    <a:lnTo>
                      <a:pt x="62" y="1"/>
                    </a:lnTo>
                    <a:lnTo>
                      <a:pt x="62" y="0"/>
                    </a:lnTo>
                    <a:close/>
                    <a:moveTo>
                      <a:pt x="62" y="3"/>
                    </a:moveTo>
                    <a:lnTo>
                      <a:pt x="1" y="3"/>
                    </a:lnTo>
                    <a:lnTo>
                      <a:pt x="1" y="0"/>
                    </a:lnTo>
                    <a:lnTo>
                      <a:pt x="62" y="0"/>
                    </a:lnTo>
                    <a:lnTo>
                      <a:pt x="62" y="3"/>
                    </a:lnTo>
                    <a:close/>
                    <a:moveTo>
                      <a:pt x="0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close/>
                    <a:moveTo>
                      <a:pt x="3" y="1"/>
                    </a:moveTo>
                    <a:lnTo>
                      <a:pt x="3" y="48"/>
                    </a:lnTo>
                    <a:lnTo>
                      <a:pt x="0" y="48"/>
                    </a:lnTo>
                    <a:lnTo>
                      <a:pt x="0" y="1"/>
                    </a:lnTo>
                    <a:lnTo>
                      <a:pt x="3" y="1"/>
                    </a:lnTo>
                    <a:close/>
                    <a:moveTo>
                      <a:pt x="1" y="50"/>
                    </a:moveTo>
                    <a:lnTo>
                      <a:pt x="0" y="5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1" y="5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7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6127" y="26135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28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2327" y="301362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29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727" y="32993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0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4527" y="37565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1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9927" y="381372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2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2327" y="32993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3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8327" y="29564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4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5927" y="261357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5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2165" y="232782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6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1327" y="2442126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7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8520" y="427347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8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2047" y="433062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39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2047" y="444492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0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9648" y="438777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1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9648" y="421632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2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3448" y="444492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3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3448" y="450207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4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3489" y="438777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5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5848" y="4495800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6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7248" y="450207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pic>
        <p:nvPicPr>
          <p:cNvPr id="47" name="Picture 6" descr="C:\Users\SHARJEEL\Pictures\Yellow_solid_sphere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2047" y="4216329"/>
            <a:ext cx="137160" cy="137160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  <p:sp>
        <p:nvSpPr>
          <p:cNvPr id="48" name="Freeform 47"/>
          <p:cNvSpPr/>
          <p:nvPr/>
        </p:nvSpPr>
        <p:spPr>
          <a:xfrm>
            <a:off x="1651000" y="3943350"/>
            <a:ext cx="2349500" cy="698500"/>
          </a:xfrm>
          <a:custGeom>
            <a:avLst/>
            <a:gdLst>
              <a:gd name="connsiteX0" fmla="*/ 2349500 w 2349500"/>
              <a:gd name="connsiteY0" fmla="*/ 0 h 698500"/>
              <a:gd name="connsiteX1" fmla="*/ 1746250 w 2349500"/>
              <a:gd name="connsiteY1" fmla="*/ 0 h 698500"/>
              <a:gd name="connsiteX2" fmla="*/ 1746250 w 2349500"/>
              <a:gd name="connsiteY2" fmla="*/ 450850 h 698500"/>
              <a:gd name="connsiteX3" fmla="*/ 279400 w 2349500"/>
              <a:gd name="connsiteY3" fmla="*/ 450850 h 698500"/>
              <a:gd name="connsiteX4" fmla="*/ 279400 w 2349500"/>
              <a:gd name="connsiteY4" fmla="*/ 323850 h 698500"/>
              <a:gd name="connsiteX5" fmla="*/ 0 w 2349500"/>
              <a:gd name="connsiteY5" fmla="*/ 323850 h 698500"/>
              <a:gd name="connsiteX6" fmla="*/ 0 w 2349500"/>
              <a:gd name="connsiteY6" fmla="*/ 698500 h 698500"/>
              <a:gd name="connsiteX7" fmla="*/ 2127250 w 2349500"/>
              <a:gd name="connsiteY7" fmla="*/ 698500 h 698500"/>
              <a:gd name="connsiteX8" fmla="*/ 2127250 w 2349500"/>
              <a:gd name="connsiteY8" fmla="*/ 247650 h 698500"/>
              <a:gd name="connsiteX9" fmla="*/ 2349500 w 2349500"/>
              <a:gd name="connsiteY9" fmla="*/ 247650 h 698500"/>
              <a:gd name="connsiteX10" fmla="*/ 2349500 w 2349500"/>
              <a:gd name="connsiteY10" fmla="*/ 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49500" h="698500">
                <a:moveTo>
                  <a:pt x="2349500" y="0"/>
                </a:moveTo>
                <a:lnTo>
                  <a:pt x="1746250" y="0"/>
                </a:lnTo>
                <a:lnTo>
                  <a:pt x="1746250" y="450850"/>
                </a:lnTo>
                <a:lnTo>
                  <a:pt x="279400" y="450850"/>
                </a:lnTo>
                <a:lnTo>
                  <a:pt x="279400" y="323850"/>
                </a:lnTo>
                <a:lnTo>
                  <a:pt x="0" y="323850"/>
                </a:lnTo>
                <a:lnTo>
                  <a:pt x="0" y="698500"/>
                </a:lnTo>
                <a:lnTo>
                  <a:pt x="2127250" y="698500"/>
                </a:lnTo>
                <a:lnTo>
                  <a:pt x="2127250" y="247650"/>
                </a:lnTo>
                <a:lnTo>
                  <a:pt x="2349500" y="247650"/>
                </a:lnTo>
                <a:lnTo>
                  <a:pt x="234950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30196"/>
            </a:schemeClr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3902043" y="4133850"/>
            <a:ext cx="685800" cy="304800"/>
          </a:xfrm>
          <a:prstGeom prst="line">
            <a:avLst/>
          </a:prstGeom>
          <a:ln w="571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3984715" y="4507294"/>
            <a:ext cx="520456" cy="521208"/>
            <a:chOff x="7239000" y="2971800"/>
            <a:chExt cx="762000" cy="840882"/>
          </a:xfrm>
          <a:solidFill>
            <a:srgbClr val="FFFF00"/>
          </a:solidFill>
        </p:grpSpPr>
        <p:grpSp>
          <p:nvGrpSpPr>
            <p:cNvPr id="51" name="Group 50"/>
            <p:cNvGrpSpPr/>
            <p:nvPr/>
          </p:nvGrpSpPr>
          <p:grpSpPr>
            <a:xfrm>
              <a:off x="7239000" y="2971800"/>
              <a:ext cx="762000" cy="840882"/>
              <a:chOff x="7239000" y="2895600"/>
              <a:chExt cx="762000" cy="840882"/>
            </a:xfrm>
            <a:grpFill/>
          </p:grpSpPr>
          <p:sp>
            <p:nvSpPr>
              <p:cNvPr id="53" name="Oval 52"/>
              <p:cNvSpPr/>
              <p:nvPr/>
            </p:nvSpPr>
            <p:spPr>
              <a:xfrm>
                <a:off x="7239000" y="2895600"/>
                <a:ext cx="762000" cy="840882"/>
              </a:xfrm>
              <a:prstGeom prst="ellipse">
                <a:avLst/>
              </a:prstGeom>
              <a:grpFill/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519592" y="3200399"/>
                <a:ext cx="200816" cy="221285"/>
              </a:xfrm>
              <a:prstGeom prst="ellipse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Oval 51"/>
            <p:cNvSpPr/>
            <p:nvPr/>
          </p:nvSpPr>
          <p:spPr>
            <a:xfrm rot="382856">
              <a:off x="7383164" y="3131505"/>
              <a:ext cx="133877" cy="147523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3996191" y="3798670"/>
            <a:ext cx="629752" cy="44948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996191" y="3653840"/>
            <a:ext cx="629752" cy="248400"/>
          </a:xfrm>
          <a:prstGeom prst="roundRect">
            <a:avLst/>
          </a:prstGeom>
          <a:solidFill>
            <a:schemeClr val="bg1">
              <a:lumMod val="75000"/>
              <a:alpha val="99000"/>
            </a:schemeClr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57" name="Picture 27" descr="D:\d drive\MJ WORK\Pooja mam (physics)\CBSE(VIII) Physics\Sound\Raw\switch-297791_640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r="-558"/>
          <a:stretch/>
        </p:blipFill>
        <p:spPr bwMode="auto">
          <a:xfrm>
            <a:off x="4732158" y="3659652"/>
            <a:ext cx="594682" cy="13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4814868" y="3924053"/>
            <a:ext cx="4762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effectLst>
                  <a:glow rad="50800">
                    <a:prstClr val="black">
                      <a:alpha val="85000"/>
                    </a:prstClr>
                  </a:glow>
                </a:effectLst>
              </a:rPr>
              <a:t>OFF</a:t>
            </a:r>
          </a:p>
        </p:txBody>
      </p:sp>
      <p:pic>
        <p:nvPicPr>
          <p:cNvPr id="59" name="Picture 27" descr="D:\d drive\MJ WORK\Pooja mam (physics)\CBSE(VIII) Physics\Sound\Raw\switch-297791_64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749315" y="3657602"/>
            <a:ext cx="59257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4850376" y="4583512"/>
            <a:ext cx="4762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FF00"/>
                </a:solidFill>
                <a:effectLst>
                  <a:glow rad="50800">
                    <a:prstClr val="black">
                      <a:alpha val="85000"/>
                    </a:prstClr>
                  </a:glow>
                </a:effectLst>
              </a:rPr>
              <a:t>ON</a:t>
            </a:r>
          </a:p>
        </p:txBody>
      </p:sp>
      <p:pic>
        <p:nvPicPr>
          <p:cNvPr id="61" name="Picture 27" descr="D:\d drive\MJ WORK\Pooja mam (physics)\CBSE(VIII) Physics\Sound\Raw\switch-297791_640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0" r="-558"/>
          <a:stretch/>
        </p:blipFill>
        <p:spPr bwMode="auto">
          <a:xfrm>
            <a:off x="4733893" y="3651250"/>
            <a:ext cx="594682" cy="136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4816603" y="3915651"/>
            <a:ext cx="4762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FF0000"/>
                </a:solidFill>
                <a:effectLst>
                  <a:glow rad="50800">
                    <a:prstClr val="black">
                      <a:alpha val="85000"/>
                    </a:prstClr>
                  </a:glow>
                </a:effectLst>
              </a:rPr>
              <a:t>OFF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486400" y="2509925"/>
            <a:ext cx="3334888" cy="1509625"/>
            <a:chOff x="2294836" y="-3390455"/>
            <a:chExt cx="3334888" cy="1509625"/>
          </a:xfrm>
        </p:grpSpPr>
        <p:sp>
          <p:nvSpPr>
            <p:cNvPr id="64" name="Isosceles Triangle 8"/>
            <p:cNvSpPr/>
            <p:nvPr/>
          </p:nvSpPr>
          <p:spPr>
            <a:xfrm>
              <a:off x="2294836" y="-3390455"/>
              <a:ext cx="3334888" cy="1509625"/>
            </a:xfrm>
            <a:prstGeom prst="roundRect">
              <a:avLst>
                <a:gd name="adj" fmla="val 9032"/>
              </a:avLst>
            </a:prstGeom>
            <a:solidFill>
              <a:srgbClr val="000099">
                <a:alpha val="80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325772" y="-3009996"/>
              <a:ext cx="3155448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itchFamily="2" charset="-79"/>
                </a:rPr>
                <a:t>Thus we can conclude that for the sound to be produced we require a material medium like air, water etc</a:t>
              </a:r>
              <a:r>
                <a:rPr lang="en-IN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itchFamily="2" charset="-79"/>
                </a:rPr>
                <a:t>. </a:t>
              </a:r>
              <a:endPara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itchFamily="2" charset="-79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016756" y="-3358448"/>
              <a:ext cx="20161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C000"/>
                  </a:solidFill>
                  <a:latin typeface="Comic Sans MS" pitchFamily="66" charset="0"/>
                  <a:cs typeface="Aharoni" pitchFamily="2" charset="-79"/>
                </a:rPr>
                <a:t>Conclusion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729918" y="666521"/>
            <a:ext cx="1908632" cy="1409929"/>
            <a:chOff x="1732604" y="604814"/>
            <a:chExt cx="1908632" cy="1409929"/>
          </a:xfrm>
        </p:grpSpPr>
        <p:cxnSp>
          <p:nvCxnSpPr>
            <p:cNvPr id="68" name="Straight Connector 67"/>
            <p:cNvCxnSpPr/>
            <p:nvPr/>
          </p:nvCxnSpPr>
          <p:spPr>
            <a:xfrm flipH="1" flipV="1">
              <a:off x="1755622" y="727191"/>
              <a:ext cx="0" cy="128755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1981047" y="1143000"/>
              <a:ext cx="0" cy="87174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1959424" y="1153391"/>
              <a:ext cx="166373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3616172" y="717614"/>
              <a:ext cx="0" cy="4564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2351620" y="734291"/>
              <a:ext cx="776144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1732604" y="734291"/>
              <a:ext cx="36207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3341999" y="734291"/>
              <a:ext cx="299237" cy="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2104594" y="608442"/>
              <a:ext cx="2917" cy="237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2253819" y="608442"/>
              <a:ext cx="2917" cy="2374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2180926" y="668602"/>
              <a:ext cx="2652" cy="1107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2336501" y="668602"/>
              <a:ext cx="2652" cy="1107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rc 78"/>
            <p:cNvSpPr/>
            <p:nvPr/>
          </p:nvSpPr>
          <p:spPr>
            <a:xfrm rot="2627065">
              <a:off x="3074964" y="604814"/>
              <a:ext cx="262972" cy="262972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Arc 79"/>
            <p:cNvSpPr/>
            <p:nvPr/>
          </p:nvSpPr>
          <p:spPr>
            <a:xfrm rot="18972935" flipH="1">
              <a:off x="3133831" y="604815"/>
              <a:ext cx="262972" cy="262972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08000" y="1483229"/>
            <a:ext cx="2743358" cy="2878199"/>
            <a:chOff x="1143000" y="985067"/>
            <a:chExt cx="2743358" cy="3166019"/>
          </a:xfrm>
        </p:grpSpPr>
        <p:sp>
          <p:nvSpPr>
            <p:cNvPr id="82" name="Oval 3"/>
            <p:cNvSpPr/>
            <p:nvPr/>
          </p:nvSpPr>
          <p:spPr>
            <a:xfrm>
              <a:off x="1143000" y="1532102"/>
              <a:ext cx="2743358" cy="2618984"/>
            </a:xfrm>
            <a:custGeom>
              <a:avLst/>
              <a:gdLst/>
              <a:ahLst/>
              <a:cxnLst/>
              <a:rect l="l" t="t" r="r" b="b"/>
              <a:pathLst>
                <a:path w="2743358" h="2859941">
                  <a:moveTo>
                    <a:pt x="823637" y="0"/>
                  </a:moveTo>
                  <a:cubicBezTo>
                    <a:pt x="956987" y="171450"/>
                    <a:pt x="1801537" y="152400"/>
                    <a:pt x="1909487" y="0"/>
                  </a:cubicBezTo>
                  <a:cubicBezTo>
                    <a:pt x="1989656" y="47095"/>
                    <a:pt x="2576237" y="141817"/>
                    <a:pt x="2557187" y="546100"/>
                  </a:cubicBezTo>
                  <a:cubicBezTo>
                    <a:pt x="2572810" y="1094854"/>
                    <a:pt x="2458708" y="2157105"/>
                    <a:pt x="2575231" y="2310614"/>
                  </a:cubicBezTo>
                  <a:cubicBezTo>
                    <a:pt x="2682430" y="2363405"/>
                    <a:pt x="2743358" y="2424132"/>
                    <a:pt x="2743358" y="2488711"/>
                  </a:cubicBezTo>
                  <a:cubicBezTo>
                    <a:pt x="2743358" y="2693736"/>
                    <a:pt x="2129236" y="2859941"/>
                    <a:pt x="1371679" y="2859941"/>
                  </a:cubicBezTo>
                  <a:cubicBezTo>
                    <a:pt x="614122" y="2859941"/>
                    <a:pt x="0" y="2693736"/>
                    <a:pt x="0" y="2488711"/>
                  </a:cubicBezTo>
                  <a:cubicBezTo>
                    <a:pt x="0" y="2431807"/>
                    <a:pt x="47307" y="2377894"/>
                    <a:pt x="132288" y="2330450"/>
                  </a:cubicBezTo>
                  <a:lnTo>
                    <a:pt x="125137" y="2330450"/>
                  </a:lnTo>
                  <a:cubicBezTo>
                    <a:pt x="277537" y="2298700"/>
                    <a:pt x="194987" y="1289050"/>
                    <a:pt x="163237" y="615950"/>
                  </a:cubicBezTo>
                  <a:cubicBezTo>
                    <a:pt x="135720" y="105833"/>
                    <a:pt x="763841" y="31486"/>
                    <a:pt x="823637" y="0"/>
                  </a:cubicBezTo>
                  <a:close/>
                </a:path>
              </a:pathLst>
            </a:custGeom>
            <a:solidFill>
              <a:srgbClr val="FCD5B5">
                <a:alpha val="10196"/>
              </a:srgbClr>
            </a:solidFill>
            <a:ln w="9525"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 82"/>
            <p:cNvSpPr/>
            <p:nvPr/>
          </p:nvSpPr>
          <p:spPr>
            <a:xfrm>
              <a:off x="1972920" y="1401784"/>
              <a:ext cx="1067421" cy="160739"/>
            </a:xfrm>
            <a:custGeom>
              <a:avLst/>
              <a:gdLst>
                <a:gd name="connsiteX0" fmla="*/ 957263 w 1012031"/>
                <a:gd name="connsiteY0" fmla="*/ 0 h 95250"/>
                <a:gd name="connsiteX1" fmla="*/ 1012031 w 1012031"/>
                <a:gd name="connsiteY1" fmla="*/ 95250 h 95250"/>
                <a:gd name="connsiteX2" fmla="*/ 0 w 1012031"/>
                <a:gd name="connsiteY2" fmla="*/ 83344 h 95250"/>
                <a:gd name="connsiteX3" fmla="*/ 66675 w 1012031"/>
                <a:gd name="connsiteY3" fmla="*/ 7144 h 95250"/>
                <a:gd name="connsiteX0" fmla="*/ 957263 w 1046036"/>
                <a:gd name="connsiteY0" fmla="*/ 0 h 95250"/>
                <a:gd name="connsiteX1" fmla="*/ 1012031 w 1046036"/>
                <a:gd name="connsiteY1" fmla="*/ 95250 h 95250"/>
                <a:gd name="connsiteX2" fmla="*/ 0 w 1046036"/>
                <a:gd name="connsiteY2" fmla="*/ 83344 h 95250"/>
                <a:gd name="connsiteX3" fmla="*/ 66675 w 1046036"/>
                <a:gd name="connsiteY3" fmla="*/ 7144 h 95250"/>
                <a:gd name="connsiteX0" fmla="*/ 957263 w 1060253"/>
                <a:gd name="connsiteY0" fmla="*/ 0 h 95250"/>
                <a:gd name="connsiteX1" fmla="*/ 1012031 w 1060253"/>
                <a:gd name="connsiteY1" fmla="*/ 95250 h 95250"/>
                <a:gd name="connsiteX2" fmla="*/ 0 w 1060253"/>
                <a:gd name="connsiteY2" fmla="*/ 83344 h 95250"/>
                <a:gd name="connsiteX3" fmla="*/ 66675 w 1060253"/>
                <a:gd name="connsiteY3" fmla="*/ 7144 h 95250"/>
                <a:gd name="connsiteX0" fmla="*/ 965170 w 1068160"/>
                <a:gd name="connsiteY0" fmla="*/ 0 h 95250"/>
                <a:gd name="connsiteX1" fmla="*/ 1019938 w 1068160"/>
                <a:gd name="connsiteY1" fmla="*/ 95250 h 95250"/>
                <a:gd name="connsiteX2" fmla="*/ 7907 w 1068160"/>
                <a:gd name="connsiteY2" fmla="*/ 83344 h 95250"/>
                <a:gd name="connsiteX3" fmla="*/ 74582 w 1068160"/>
                <a:gd name="connsiteY3" fmla="*/ 7144 h 95250"/>
                <a:gd name="connsiteX0" fmla="*/ 966559 w 1069549"/>
                <a:gd name="connsiteY0" fmla="*/ 0 h 95250"/>
                <a:gd name="connsiteX1" fmla="*/ 1021327 w 1069549"/>
                <a:gd name="connsiteY1" fmla="*/ 95250 h 95250"/>
                <a:gd name="connsiteX2" fmla="*/ 9296 w 1069549"/>
                <a:gd name="connsiteY2" fmla="*/ 83344 h 95250"/>
                <a:gd name="connsiteX3" fmla="*/ 75971 w 1069549"/>
                <a:gd name="connsiteY3" fmla="*/ 7144 h 95250"/>
                <a:gd name="connsiteX0" fmla="*/ 1099117 w 1202107"/>
                <a:gd name="connsiteY0" fmla="*/ 0 h 95250"/>
                <a:gd name="connsiteX1" fmla="*/ 1153885 w 1202107"/>
                <a:gd name="connsiteY1" fmla="*/ 95250 h 95250"/>
                <a:gd name="connsiteX2" fmla="*/ 141854 w 1202107"/>
                <a:gd name="connsiteY2" fmla="*/ 83344 h 95250"/>
                <a:gd name="connsiteX3" fmla="*/ 208529 w 1202107"/>
                <a:gd name="connsiteY3" fmla="*/ 7144 h 95250"/>
                <a:gd name="connsiteX0" fmla="*/ 964760 w 1067750"/>
                <a:gd name="connsiteY0" fmla="*/ 0 h 95250"/>
                <a:gd name="connsiteX1" fmla="*/ 1019528 w 1067750"/>
                <a:gd name="connsiteY1" fmla="*/ 95250 h 95250"/>
                <a:gd name="connsiteX2" fmla="*/ 7497 w 1067750"/>
                <a:gd name="connsiteY2" fmla="*/ 83344 h 95250"/>
                <a:gd name="connsiteX3" fmla="*/ 74172 w 1067750"/>
                <a:gd name="connsiteY3" fmla="*/ 7144 h 95250"/>
                <a:gd name="connsiteX0" fmla="*/ 964760 w 1067750"/>
                <a:gd name="connsiteY0" fmla="*/ 0 h 144555"/>
                <a:gd name="connsiteX1" fmla="*/ 1019528 w 1067750"/>
                <a:gd name="connsiteY1" fmla="*/ 95250 h 144555"/>
                <a:gd name="connsiteX2" fmla="*/ 7497 w 1067750"/>
                <a:gd name="connsiteY2" fmla="*/ 83344 h 144555"/>
                <a:gd name="connsiteX3" fmla="*/ 74172 w 1067750"/>
                <a:gd name="connsiteY3" fmla="*/ 7144 h 144555"/>
                <a:gd name="connsiteX0" fmla="*/ 964760 w 1067750"/>
                <a:gd name="connsiteY0" fmla="*/ 0 h 169978"/>
                <a:gd name="connsiteX1" fmla="*/ 1019528 w 1067750"/>
                <a:gd name="connsiteY1" fmla="*/ 95250 h 169978"/>
                <a:gd name="connsiteX2" fmla="*/ 7497 w 1067750"/>
                <a:gd name="connsiteY2" fmla="*/ 83344 h 169978"/>
                <a:gd name="connsiteX3" fmla="*/ 74172 w 1067750"/>
                <a:gd name="connsiteY3" fmla="*/ 7144 h 169978"/>
                <a:gd name="connsiteX0" fmla="*/ 964760 w 1067750"/>
                <a:gd name="connsiteY0" fmla="*/ 0 h 161642"/>
                <a:gd name="connsiteX1" fmla="*/ 1019528 w 1067750"/>
                <a:gd name="connsiteY1" fmla="*/ 95250 h 161642"/>
                <a:gd name="connsiteX2" fmla="*/ 7497 w 1067750"/>
                <a:gd name="connsiteY2" fmla="*/ 83344 h 161642"/>
                <a:gd name="connsiteX3" fmla="*/ 74172 w 1067750"/>
                <a:gd name="connsiteY3" fmla="*/ 7144 h 161642"/>
                <a:gd name="connsiteX0" fmla="*/ 962604 w 1065594"/>
                <a:gd name="connsiteY0" fmla="*/ 0 h 161642"/>
                <a:gd name="connsiteX1" fmla="*/ 1017372 w 1065594"/>
                <a:gd name="connsiteY1" fmla="*/ 95250 h 161642"/>
                <a:gd name="connsiteX2" fmla="*/ 7723 w 1065594"/>
                <a:gd name="connsiteY2" fmla="*/ 83344 h 161642"/>
                <a:gd name="connsiteX3" fmla="*/ 72016 w 1065594"/>
                <a:gd name="connsiteY3" fmla="*/ 7144 h 161642"/>
                <a:gd name="connsiteX0" fmla="*/ 962604 w 1065594"/>
                <a:gd name="connsiteY0" fmla="*/ 0 h 160739"/>
                <a:gd name="connsiteX1" fmla="*/ 1017372 w 1065594"/>
                <a:gd name="connsiteY1" fmla="*/ 95250 h 160739"/>
                <a:gd name="connsiteX2" fmla="*/ 7723 w 1065594"/>
                <a:gd name="connsiteY2" fmla="*/ 83344 h 160739"/>
                <a:gd name="connsiteX3" fmla="*/ 72016 w 1065594"/>
                <a:gd name="connsiteY3" fmla="*/ 7144 h 160739"/>
                <a:gd name="connsiteX0" fmla="*/ 958369 w 1061359"/>
                <a:gd name="connsiteY0" fmla="*/ 0 h 160739"/>
                <a:gd name="connsiteX1" fmla="*/ 1013137 w 1061359"/>
                <a:gd name="connsiteY1" fmla="*/ 95250 h 160739"/>
                <a:gd name="connsiteX2" fmla="*/ 3488 w 1061359"/>
                <a:gd name="connsiteY2" fmla="*/ 83344 h 160739"/>
                <a:gd name="connsiteX3" fmla="*/ 67781 w 1061359"/>
                <a:gd name="connsiteY3" fmla="*/ 7144 h 160739"/>
                <a:gd name="connsiteX0" fmla="*/ 964431 w 1067421"/>
                <a:gd name="connsiteY0" fmla="*/ 0 h 160739"/>
                <a:gd name="connsiteX1" fmla="*/ 1019199 w 1067421"/>
                <a:gd name="connsiteY1" fmla="*/ 95250 h 160739"/>
                <a:gd name="connsiteX2" fmla="*/ 9550 w 1067421"/>
                <a:gd name="connsiteY2" fmla="*/ 83344 h 160739"/>
                <a:gd name="connsiteX3" fmla="*/ 73843 w 1067421"/>
                <a:gd name="connsiteY3" fmla="*/ 7144 h 160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7421" h="160739">
                  <a:moveTo>
                    <a:pt x="964431" y="0"/>
                  </a:moveTo>
                  <a:cubicBezTo>
                    <a:pt x="1137468" y="31750"/>
                    <a:pt x="1046187" y="87313"/>
                    <a:pt x="1019199" y="95250"/>
                  </a:cubicBezTo>
                  <a:cubicBezTo>
                    <a:pt x="736624" y="177006"/>
                    <a:pt x="189731" y="192088"/>
                    <a:pt x="9550" y="83344"/>
                  </a:cubicBezTo>
                  <a:cubicBezTo>
                    <a:pt x="-22994" y="41275"/>
                    <a:pt x="34949" y="23019"/>
                    <a:pt x="73843" y="7144"/>
                  </a:cubicBezTo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2027712" y="1211285"/>
              <a:ext cx="923925" cy="310406"/>
            </a:xfrm>
            <a:custGeom>
              <a:avLst/>
              <a:gdLst>
                <a:gd name="connsiteX0" fmla="*/ 0 w 931069"/>
                <a:gd name="connsiteY0" fmla="*/ 9525 h 245269"/>
                <a:gd name="connsiteX1" fmla="*/ 23813 w 931069"/>
                <a:gd name="connsiteY1" fmla="*/ 245269 h 245269"/>
                <a:gd name="connsiteX2" fmla="*/ 914400 w 931069"/>
                <a:gd name="connsiteY2" fmla="*/ 235744 h 245269"/>
                <a:gd name="connsiteX3" fmla="*/ 931069 w 931069"/>
                <a:gd name="connsiteY3" fmla="*/ 0 h 245269"/>
                <a:gd name="connsiteX4" fmla="*/ 0 w 931069"/>
                <a:gd name="connsiteY4" fmla="*/ 9525 h 245269"/>
                <a:gd name="connsiteX0" fmla="*/ 0 w 931069"/>
                <a:gd name="connsiteY0" fmla="*/ 9525 h 285561"/>
                <a:gd name="connsiteX1" fmla="*/ 23813 w 931069"/>
                <a:gd name="connsiteY1" fmla="*/ 245269 h 285561"/>
                <a:gd name="connsiteX2" fmla="*/ 914400 w 931069"/>
                <a:gd name="connsiteY2" fmla="*/ 235744 h 285561"/>
                <a:gd name="connsiteX3" fmla="*/ 931069 w 931069"/>
                <a:gd name="connsiteY3" fmla="*/ 0 h 285561"/>
                <a:gd name="connsiteX4" fmla="*/ 0 w 931069"/>
                <a:gd name="connsiteY4" fmla="*/ 9525 h 285561"/>
                <a:gd name="connsiteX0" fmla="*/ 0 w 931069"/>
                <a:gd name="connsiteY0" fmla="*/ 9525 h 310406"/>
                <a:gd name="connsiteX1" fmla="*/ 23813 w 931069"/>
                <a:gd name="connsiteY1" fmla="*/ 245269 h 310406"/>
                <a:gd name="connsiteX2" fmla="*/ 914400 w 931069"/>
                <a:gd name="connsiteY2" fmla="*/ 235744 h 310406"/>
                <a:gd name="connsiteX3" fmla="*/ 931069 w 931069"/>
                <a:gd name="connsiteY3" fmla="*/ 0 h 310406"/>
                <a:gd name="connsiteX4" fmla="*/ 0 w 931069"/>
                <a:gd name="connsiteY4" fmla="*/ 9525 h 310406"/>
                <a:gd name="connsiteX0" fmla="*/ 0 w 931069"/>
                <a:gd name="connsiteY0" fmla="*/ 9525 h 310406"/>
                <a:gd name="connsiteX1" fmla="*/ 23813 w 931069"/>
                <a:gd name="connsiteY1" fmla="*/ 245269 h 310406"/>
                <a:gd name="connsiteX2" fmla="*/ 914400 w 931069"/>
                <a:gd name="connsiteY2" fmla="*/ 235744 h 310406"/>
                <a:gd name="connsiteX3" fmla="*/ 931069 w 931069"/>
                <a:gd name="connsiteY3" fmla="*/ 0 h 310406"/>
                <a:gd name="connsiteX4" fmla="*/ 0 w 931069"/>
                <a:gd name="connsiteY4" fmla="*/ 9525 h 310406"/>
                <a:gd name="connsiteX0" fmla="*/ 0 w 931069"/>
                <a:gd name="connsiteY0" fmla="*/ 9525 h 310406"/>
                <a:gd name="connsiteX1" fmla="*/ 23813 w 931069"/>
                <a:gd name="connsiteY1" fmla="*/ 245269 h 310406"/>
                <a:gd name="connsiteX2" fmla="*/ 914400 w 931069"/>
                <a:gd name="connsiteY2" fmla="*/ 235744 h 310406"/>
                <a:gd name="connsiteX3" fmla="*/ 931069 w 931069"/>
                <a:gd name="connsiteY3" fmla="*/ 0 h 310406"/>
                <a:gd name="connsiteX4" fmla="*/ 0 w 931069"/>
                <a:gd name="connsiteY4" fmla="*/ 9525 h 31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069" h="310406">
                  <a:moveTo>
                    <a:pt x="0" y="9525"/>
                  </a:moveTo>
                  <a:lnTo>
                    <a:pt x="23813" y="245269"/>
                  </a:lnTo>
                  <a:cubicBezTo>
                    <a:pt x="249237" y="339725"/>
                    <a:pt x="748506" y="327025"/>
                    <a:pt x="914400" y="235744"/>
                  </a:cubicBezTo>
                  <a:lnTo>
                    <a:pt x="931069" y="0"/>
                  </a:lnTo>
                  <a:cubicBezTo>
                    <a:pt x="923132" y="74612"/>
                    <a:pt x="265112" y="103981"/>
                    <a:pt x="0" y="9525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2151537" y="985067"/>
              <a:ext cx="673100" cy="482698"/>
            </a:xfrm>
            <a:custGeom>
              <a:avLst/>
              <a:gdLst>
                <a:gd name="connsiteX0" fmla="*/ 0 w 673100"/>
                <a:gd name="connsiteY0" fmla="*/ 0 h 425450"/>
                <a:gd name="connsiteX1" fmla="*/ 53975 w 673100"/>
                <a:gd name="connsiteY1" fmla="*/ 425450 h 425450"/>
                <a:gd name="connsiteX2" fmla="*/ 622300 w 673100"/>
                <a:gd name="connsiteY2" fmla="*/ 425450 h 425450"/>
                <a:gd name="connsiteX3" fmla="*/ 673100 w 673100"/>
                <a:gd name="connsiteY3" fmla="*/ 3175 h 425450"/>
                <a:gd name="connsiteX0" fmla="*/ 0 w 673100"/>
                <a:gd name="connsiteY0" fmla="*/ 0 h 462138"/>
                <a:gd name="connsiteX1" fmla="*/ 53975 w 673100"/>
                <a:gd name="connsiteY1" fmla="*/ 425450 h 462138"/>
                <a:gd name="connsiteX2" fmla="*/ 622300 w 673100"/>
                <a:gd name="connsiteY2" fmla="*/ 425450 h 462138"/>
                <a:gd name="connsiteX3" fmla="*/ 673100 w 673100"/>
                <a:gd name="connsiteY3" fmla="*/ 3175 h 462138"/>
                <a:gd name="connsiteX0" fmla="*/ 0 w 673100"/>
                <a:gd name="connsiteY0" fmla="*/ 0 h 482698"/>
                <a:gd name="connsiteX1" fmla="*/ 53975 w 673100"/>
                <a:gd name="connsiteY1" fmla="*/ 425450 h 482698"/>
                <a:gd name="connsiteX2" fmla="*/ 622300 w 673100"/>
                <a:gd name="connsiteY2" fmla="*/ 425450 h 482698"/>
                <a:gd name="connsiteX3" fmla="*/ 673100 w 673100"/>
                <a:gd name="connsiteY3" fmla="*/ 3175 h 482698"/>
                <a:gd name="connsiteX0" fmla="*/ 0 w 677919"/>
                <a:gd name="connsiteY0" fmla="*/ 28104 h 510802"/>
                <a:gd name="connsiteX1" fmla="*/ 53975 w 677919"/>
                <a:gd name="connsiteY1" fmla="*/ 453554 h 510802"/>
                <a:gd name="connsiteX2" fmla="*/ 622300 w 677919"/>
                <a:gd name="connsiteY2" fmla="*/ 453554 h 510802"/>
                <a:gd name="connsiteX3" fmla="*/ 673100 w 677919"/>
                <a:gd name="connsiteY3" fmla="*/ 31279 h 510802"/>
                <a:gd name="connsiteX4" fmla="*/ 676275 w 677919"/>
                <a:gd name="connsiteY4" fmla="*/ 31279 h 510802"/>
                <a:gd name="connsiteX0" fmla="*/ 0 w 673189"/>
                <a:gd name="connsiteY0" fmla="*/ 31774 h 514472"/>
                <a:gd name="connsiteX1" fmla="*/ 53975 w 673189"/>
                <a:gd name="connsiteY1" fmla="*/ 457224 h 514472"/>
                <a:gd name="connsiteX2" fmla="*/ 622300 w 673189"/>
                <a:gd name="connsiteY2" fmla="*/ 457224 h 514472"/>
                <a:gd name="connsiteX3" fmla="*/ 673100 w 673189"/>
                <a:gd name="connsiteY3" fmla="*/ 34949 h 514472"/>
                <a:gd name="connsiteX4" fmla="*/ 9525 w 673189"/>
                <a:gd name="connsiteY4" fmla="*/ 22249 h 514472"/>
                <a:gd name="connsiteX0" fmla="*/ 0 w 673100"/>
                <a:gd name="connsiteY0" fmla="*/ 28995 h 511693"/>
                <a:gd name="connsiteX1" fmla="*/ 53975 w 673100"/>
                <a:gd name="connsiteY1" fmla="*/ 454445 h 511693"/>
                <a:gd name="connsiteX2" fmla="*/ 622300 w 673100"/>
                <a:gd name="connsiteY2" fmla="*/ 454445 h 511693"/>
                <a:gd name="connsiteX3" fmla="*/ 673100 w 673100"/>
                <a:gd name="connsiteY3" fmla="*/ 32170 h 511693"/>
                <a:gd name="connsiteX4" fmla="*/ 9525 w 673100"/>
                <a:gd name="connsiteY4" fmla="*/ 19470 h 511693"/>
                <a:gd name="connsiteX0" fmla="*/ 0 w 673100"/>
                <a:gd name="connsiteY0" fmla="*/ 27028 h 509726"/>
                <a:gd name="connsiteX1" fmla="*/ 53975 w 673100"/>
                <a:gd name="connsiteY1" fmla="*/ 452478 h 509726"/>
                <a:gd name="connsiteX2" fmla="*/ 622300 w 673100"/>
                <a:gd name="connsiteY2" fmla="*/ 452478 h 509726"/>
                <a:gd name="connsiteX3" fmla="*/ 673100 w 673100"/>
                <a:gd name="connsiteY3" fmla="*/ 30203 h 509726"/>
                <a:gd name="connsiteX4" fmla="*/ 3175 w 673100"/>
                <a:gd name="connsiteY4" fmla="*/ 23853 h 509726"/>
                <a:gd name="connsiteX0" fmla="*/ 0 w 673100"/>
                <a:gd name="connsiteY0" fmla="*/ 27028 h 509726"/>
                <a:gd name="connsiteX1" fmla="*/ 53975 w 673100"/>
                <a:gd name="connsiteY1" fmla="*/ 452478 h 509726"/>
                <a:gd name="connsiteX2" fmla="*/ 622300 w 673100"/>
                <a:gd name="connsiteY2" fmla="*/ 452478 h 509726"/>
                <a:gd name="connsiteX3" fmla="*/ 673100 w 673100"/>
                <a:gd name="connsiteY3" fmla="*/ 30203 h 509726"/>
                <a:gd name="connsiteX4" fmla="*/ 3175 w 673100"/>
                <a:gd name="connsiteY4" fmla="*/ 23853 h 509726"/>
                <a:gd name="connsiteX5" fmla="*/ 0 w 673100"/>
                <a:gd name="connsiteY5" fmla="*/ 27028 h 509726"/>
                <a:gd name="connsiteX0" fmla="*/ 0 w 673100"/>
                <a:gd name="connsiteY0" fmla="*/ 3174 h 485872"/>
                <a:gd name="connsiteX1" fmla="*/ 53975 w 673100"/>
                <a:gd name="connsiteY1" fmla="*/ 428624 h 485872"/>
                <a:gd name="connsiteX2" fmla="*/ 622300 w 673100"/>
                <a:gd name="connsiteY2" fmla="*/ 428624 h 485872"/>
                <a:gd name="connsiteX3" fmla="*/ 673100 w 673100"/>
                <a:gd name="connsiteY3" fmla="*/ 6349 h 485872"/>
                <a:gd name="connsiteX4" fmla="*/ 3175 w 673100"/>
                <a:gd name="connsiteY4" fmla="*/ -1 h 485872"/>
                <a:gd name="connsiteX5" fmla="*/ 0 w 673100"/>
                <a:gd name="connsiteY5" fmla="*/ 3174 h 485872"/>
                <a:gd name="connsiteX0" fmla="*/ 0 w 673100"/>
                <a:gd name="connsiteY0" fmla="*/ 45085 h 527783"/>
                <a:gd name="connsiteX1" fmla="*/ 53975 w 673100"/>
                <a:gd name="connsiteY1" fmla="*/ 470535 h 527783"/>
                <a:gd name="connsiteX2" fmla="*/ 622300 w 673100"/>
                <a:gd name="connsiteY2" fmla="*/ 470535 h 527783"/>
                <a:gd name="connsiteX3" fmla="*/ 673100 w 673100"/>
                <a:gd name="connsiteY3" fmla="*/ 48260 h 527783"/>
                <a:gd name="connsiteX4" fmla="*/ 103188 w 673100"/>
                <a:gd name="connsiteY4" fmla="*/ 0 h 527783"/>
                <a:gd name="connsiteX5" fmla="*/ 0 w 673100"/>
                <a:gd name="connsiteY5" fmla="*/ 45085 h 527783"/>
                <a:gd name="connsiteX0" fmla="*/ 0 w 673100"/>
                <a:gd name="connsiteY0" fmla="*/ 45085 h 527783"/>
                <a:gd name="connsiteX1" fmla="*/ 53975 w 673100"/>
                <a:gd name="connsiteY1" fmla="*/ 470535 h 527783"/>
                <a:gd name="connsiteX2" fmla="*/ 622300 w 673100"/>
                <a:gd name="connsiteY2" fmla="*/ 470535 h 527783"/>
                <a:gd name="connsiteX3" fmla="*/ 673100 w 673100"/>
                <a:gd name="connsiteY3" fmla="*/ 48260 h 527783"/>
                <a:gd name="connsiteX4" fmla="*/ 103188 w 673100"/>
                <a:gd name="connsiteY4" fmla="*/ 0 h 527783"/>
                <a:gd name="connsiteX5" fmla="*/ 0 w 673100"/>
                <a:gd name="connsiteY5" fmla="*/ 45085 h 527783"/>
                <a:gd name="connsiteX0" fmla="*/ 0 w 673100"/>
                <a:gd name="connsiteY0" fmla="*/ 51417 h 534115"/>
                <a:gd name="connsiteX1" fmla="*/ 53975 w 673100"/>
                <a:gd name="connsiteY1" fmla="*/ 476867 h 534115"/>
                <a:gd name="connsiteX2" fmla="*/ 622300 w 673100"/>
                <a:gd name="connsiteY2" fmla="*/ 476867 h 534115"/>
                <a:gd name="connsiteX3" fmla="*/ 673100 w 673100"/>
                <a:gd name="connsiteY3" fmla="*/ 54592 h 534115"/>
                <a:gd name="connsiteX4" fmla="*/ 0 w 673100"/>
                <a:gd name="connsiteY4" fmla="*/ 51417 h 534115"/>
                <a:gd name="connsiteX0" fmla="*/ 0 w 673100"/>
                <a:gd name="connsiteY0" fmla="*/ 18238 h 500936"/>
                <a:gd name="connsiteX1" fmla="*/ 53975 w 673100"/>
                <a:gd name="connsiteY1" fmla="*/ 443688 h 500936"/>
                <a:gd name="connsiteX2" fmla="*/ 622300 w 673100"/>
                <a:gd name="connsiteY2" fmla="*/ 443688 h 500936"/>
                <a:gd name="connsiteX3" fmla="*/ 673100 w 673100"/>
                <a:gd name="connsiteY3" fmla="*/ 21413 h 500936"/>
                <a:gd name="connsiteX4" fmla="*/ 0 w 673100"/>
                <a:gd name="connsiteY4" fmla="*/ 18238 h 500936"/>
                <a:gd name="connsiteX0" fmla="*/ 0 w 673100"/>
                <a:gd name="connsiteY0" fmla="*/ 0 h 482698"/>
                <a:gd name="connsiteX1" fmla="*/ 53975 w 673100"/>
                <a:gd name="connsiteY1" fmla="*/ 425450 h 482698"/>
                <a:gd name="connsiteX2" fmla="*/ 622300 w 673100"/>
                <a:gd name="connsiteY2" fmla="*/ 425450 h 482698"/>
                <a:gd name="connsiteX3" fmla="*/ 673100 w 673100"/>
                <a:gd name="connsiteY3" fmla="*/ 3175 h 482698"/>
                <a:gd name="connsiteX4" fmla="*/ 0 w 673100"/>
                <a:gd name="connsiteY4" fmla="*/ 0 h 482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100" h="482698">
                  <a:moveTo>
                    <a:pt x="0" y="0"/>
                  </a:moveTo>
                  <a:lnTo>
                    <a:pt x="53975" y="425450"/>
                  </a:lnTo>
                  <a:cubicBezTo>
                    <a:pt x="91017" y="508000"/>
                    <a:pt x="582083" y="495300"/>
                    <a:pt x="622300" y="425450"/>
                  </a:cubicBezTo>
                  <a:lnTo>
                    <a:pt x="673100" y="3175"/>
                  </a:lnTo>
                  <a:cubicBezTo>
                    <a:pt x="531283" y="52759"/>
                    <a:pt x="265113" y="65829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2032475" y="1169216"/>
              <a:ext cx="919502" cy="110333"/>
            </a:xfrm>
            <a:custGeom>
              <a:avLst/>
              <a:gdLst>
                <a:gd name="connsiteX0" fmla="*/ 95250 w 831850"/>
                <a:gd name="connsiteY0" fmla="*/ 0 h 79375"/>
                <a:gd name="connsiteX1" fmla="*/ 111125 w 831850"/>
                <a:gd name="connsiteY1" fmla="*/ 50800 h 79375"/>
                <a:gd name="connsiteX2" fmla="*/ 739775 w 831850"/>
                <a:gd name="connsiteY2" fmla="*/ 41275 h 79375"/>
                <a:gd name="connsiteX3" fmla="*/ 742950 w 831850"/>
                <a:gd name="connsiteY3" fmla="*/ 6350 h 79375"/>
                <a:gd name="connsiteX4" fmla="*/ 831850 w 831850"/>
                <a:gd name="connsiteY4" fmla="*/ 79375 h 79375"/>
                <a:gd name="connsiteX5" fmla="*/ 0 w 831850"/>
                <a:gd name="connsiteY5" fmla="*/ 69850 h 79375"/>
                <a:gd name="connsiteX6" fmla="*/ 95250 w 831850"/>
                <a:gd name="connsiteY6" fmla="*/ 0 h 79375"/>
                <a:gd name="connsiteX0" fmla="*/ 138757 w 875357"/>
                <a:gd name="connsiteY0" fmla="*/ 0 h 79375"/>
                <a:gd name="connsiteX1" fmla="*/ 154632 w 875357"/>
                <a:gd name="connsiteY1" fmla="*/ 50800 h 79375"/>
                <a:gd name="connsiteX2" fmla="*/ 783282 w 875357"/>
                <a:gd name="connsiteY2" fmla="*/ 41275 h 79375"/>
                <a:gd name="connsiteX3" fmla="*/ 786457 w 875357"/>
                <a:gd name="connsiteY3" fmla="*/ 6350 h 79375"/>
                <a:gd name="connsiteX4" fmla="*/ 875357 w 875357"/>
                <a:gd name="connsiteY4" fmla="*/ 79375 h 79375"/>
                <a:gd name="connsiteX5" fmla="*/ 43507 w 875357"/>
                <a:gd name="connsiteY5" fmla="*/ 69850 h 79375"/>
                <a:gd name="connsiteX6" fmla="*/ 138757 w 875357"/>
                <a:gd name="connsiteY6" fmla="*/ 0 h 79375"/>
                <a:gd name="connsiteX0" fmla="*/ 138757 w 875357"/>
                <a:gd name="connsiteY0" fmla="*/ 0 h 79375"/>
                <a:gd name="connsiteX1" fmla="*/ 140345 w 875357"/>
                <a:gd name="connsiteY1" fmla="*/ 50800 h 79375"/>
                <a:gd name="connsiteX2" fmla="*/ 783282 w 875357"/>
                <a:gd name="connsiteY2" fmla="*/ 41275 h 79375"/>
                <a:gd name="connsiteX3" fmla="*/ 786457 w 875357"/>
                <a:gd name="connsiteY3" fmla="*/ 6350 h 79375"/>
                <a:gd name="connsiteX4" fmla="*/ 875357 w 875357"/>
                <a:gd name="connsiteY4" fmla="*/ 79375 h 79375"/>
                <a:gd name="connsiteX5" fmla="*/ 43507 w 875357"/>
                <a:gd name="connsiteY5" fmla="*/ 69850 h 79375"/>
                <a:gd name="connsiteX6" fmla="*/ 138757 w 875357"/>
                <a:gd name="connsiteY6" fmla="*/ 0 h 79375"/>
                <a:gd name="connsiteX0" fmla="*/ 139959 w 876559"/>
                <a:gd name="connsiteY0" fmla="*/ 0 h 97508"/>
                <a:gd name="connsiteX1" fmla="*/ 141547 w 876559"/>
                <a:gd name="connsiteY1" fmla="*/ 50800 h 97508"/>
                <a:gd name="connsiteX2" fmla="*/ 784484 w 876559"/>
                <a:gd name="connsiteY2" fmla="*/ 41275 h 97508"/>
                <a:gd name="connsiteX3" fmla="*/ 787659 w 876559"/>
                <a:gd name="connsiteY3" fmla="*/ 6350 h 97508"/>
                <a:gd name="connsiteX4" fmla="*/ 876559 w 876559"/>
                <a:gd name="connsiteY4" fmla="*/ 79375 h 97508"/>
                <a:gd name="connsiteX5" fmla="*/ 44709 w 876559"/>
                <a:gd name="connsiteY5" fmla="*/ 69850 h 97508"/>
                <a:gd name="connsiteX6" fmla="*/ 139959 w 876559"/>
                <a:gd name="connsiteY6" fmla="*/ 0 h 97508"/>
                <a:gd name="connsiteX0" fmla="*/ 139959 w 876559"/>
                <a:gd name="connsiteY0" fmla="*/ 0 h 97508"/>
                <a:gd name="connsiteX1" fmla="*/ 141547 w 876559"/>
                <a:gd name="connsiteY1" fmla="*/ 50800 h 97508"/>
                <a:gd name="connsiteX2" fmla="*/ 784484 w 876559"/>
                <a:gd name="connsiteY2" fmla="*/ 41275 h 97508"/>
                <a:gd name="connsiteX3" fmla="*/ 787659 w 876559"/>
                <a:gd name="connsiteY3" fmla="*/ 6350 h 97508"/>
                <a:gd name="connsiteX4" fmla="*/ 876559 w 876559"/>
                <a:gd name="connsiteY4" fmla="*/ 79375 h 97508"/>
                <a:gd name="connsiteX5" fmla="*/ 44709 w 876559"/>
                <a:gd name="connsiteY5" fmla="*/ 69850 h 97508"/>
                <a:gd name="connsiteX6" fmla="*/ 139959 w 876559"/>
                <a:gd name="connsiteY6" fmla="*/ 0 h 97508"/>
                <a:gd name="connsiteX0" fmla="*/ 139959 w 876559"/>
                <a:gd name="connsiteY0" fmla="*/ 0 h 97508"/>
                <a:gd name="connsiteX1" fmla="*/ 141547 w 876559"/>
                <a:gd name="connsiteY1" fmla="*/ 50800 h 97508"/>
                <a:gd name="connsiteX2" fmla="*/ 784484 w 876559"/>
                <a:gd name="connsiteY2" fmla="*/ 41275 h 97508"/>
                <a:gd name="connsiteX3" fmla="*/ 787659 w 876559"/>
                <a:gd name="connsiteY3" fmla="*/ 6350 h 97508"/>
                <a:gd name="connsiteX4" fmla="*/ 876559 w 876559"/>
                <a:gd name="connsiteY4" fmla="*/ 79375 h 97508"/>
                <a:gd name="connsiteX5" fmla="*/ 44709 w 876559"/>
                <a:gd name="connsiteY5" fmla="*/ 69850 h 97508"/>
                <a:gd name="connsiteX6" fmla="*/ 139959 w 876559"/>
                <a:gd name="connsiteY6" fmla="*/ 0 h 97508"/>
                <a:gd name="connsiteX0" fmla="*/ 139959 w 937884"/>
                <a:gd name="connsiteY0" fmla="*/ 0 h 97508"/>
                <a:gd name="connsiteX1" fmla="*/ 141547 w 937884"/>
                <a:gd name="connsiteY1" fmla="*/ 50800 h 97508"/>
                <a:gd name="connsiteX2" fmla="*/ 784484 w 937884"/>
                <a:gd name="connsiteY2" fmla="*/ 41275 h 97508"/>
                <a:gd name="connsiteX3" fmla="*/ 787659 w 937884"/>
                <a:gd name="connsiteY3" fmla="*/ 6350 h 97508"/>
                <a:gd name="connsiteX4" fmla="*/ 876559 w 937884"/>
                <a:gd name="connsiteY4" fmla="*/ 79375 h 97508"/>
                <a:gd name="connsiteX5" fmla="*/ 44709 w 937884"/>
                <a:gd name="connsiteY5" fmla="*/ 69850 h 97508"/>
                <a:gd name="connsiteX6" fmla="*/ 139959 w 937884"/>
                <a:gd name="connsiteY6" fmla="*/ 0 h 97508"/>
                <a:gd name="connsiteX0" fmla="*/ 144967 w 942892"/>
                <a:gd name="connsiteY0" fmla="*/ 0 h 97508"/>
                <a:gd name="connsiteX1" fmla="*/ 146555 w 942892"/>
                <a:gd name="connsiteY1" fmla="*/ 50800 h 97508"/>
                <a:gd name="connsiteX2" fmla="*/ 789492 w 942892"/>
                <a:gd name="connsiteY2" fmla="*/ 41275 h 97508"/>
                <a:gd name="connsiteX3" fmla="*/ 792667 w 942892"/>
                <a:gd name="connsiteY3" fmla="*/ 6350 h 97508"/>
                <a:gd name="connsiteX4" fmla="*/ 881567 w 942892"/>
                <a:gd name="connsiteY4" fmla="*/ 79375 h 97508"/>
                <a:gd name="connsiteX5" fmla="*/ 49717 w 942892"/>
                <a:gd name="connsiteY5" fmla="*/ 69850 h 97508"/>
                <a:gd name="connsiteX6" fmla="*/ 144967 w 942892"/>
                <a:gd name="connsiteY6" fmla="*/ 0 h 97508"/>
                <a:gd name="connsiteX0" fmla="*/ 144967 w 942892"/>
                <a:gd name="connsiteY0" fmla="*/ 0 h 110333"/>
                <a:gd name="connsiteX1" fmla="*/ 146555 w 942892"/>
                <a:gd name="connsiteY1" fmla="*/ 50800 h 110333"/>
                <a:gd name="connsiteX2" fmla="*/ 789492 w 942892"/>
                <a:gd name="connsiteY2" fmla="*/ 41275 h 110333"/>
                <a:gd name="connsiteX3" fmla="*/ 792667 w 942892"/>
                <a:gd name="connsiteY3" fmla="*/ 6350 h 110333"/>
                <a:gd name="connsiteX4" fmla="*/ 881567 w 942892"/>
                <a:gd name="connsiteY4" fmla="*/ 79375 h 110333"/>
                <a:gd name="connsiteX5" fmla="*/ 49717 w 942892"/>
                <a:gd name="connsiteY5" fmla="*/ 69850 h 110333"/>
                <a:gd name="connsiteX6" fmla="*/ 144967 w 942892"/>
                <a:gd name="connsiteY6" fmla="*/ 0 h 110333"/>
                <a:gd name="connsiteX0" fmla="*/ 144967 w 937788"/>
                <a:gd name="connsiteY0" fmla="*/ 0 h 110333"/>
                <a:gd name="connsiteX1" fmla="*/ 146555 w 937788"/>
                <a:gd name="connsiteY1" fmla="*/ 50800 h 110333"/>
                <a:gd name="connsiteX2" fmla="*/ 789492 w 937788"/>
                <a:gd name="connsiteY2" fmla="*/ 41275 h 110333"/>
                <a:gd name="connsiteX3" fmla="*/ 792667 w 937788"/>
                <a:gd name="connsiteY3" fmla="*/ 6350 h 110333"/>
                <a:gd name="connsiteX4" fmla="*/ 881567 w 937788"/>
                <a:gd name="connsiteY4" fmla="*/ 79375 h 110333"/>
                <a:gd name="connsiteX5" fmla="*/ 49717 w 937788"/>
                <a:gd name="connsiteY5" fmla="*/ 69850 h 110333"/>
                <a:gd name="connsiteX6" fmla="*/ 144967 w 937788"/>
                <a:gd name="connsiteY6" fmla="*/ 0 h 110333"/>
                <a:gd name="connsiteX0" fmla="*/ 144967 w 942810"/>
                <a:gd name="connsiteY0" fmla="*/ 0 h 110333"/>
                <a:gd name="connsiteX1" fmla="*/ 146555 w 942810"/>
                <a:gd name="connsiteY1" fmla="*/ 50800 h 110333"/>
                <a:gd name="connsiteX2" fmla="*/ 789492 w 942810"/>
                <a:gd name="connsiteY2" fmla="*/ 41275 h 110333"/>
                <a:gd name="connsiteX3" fmla="*/ 792667 w 942810"/>
                <a:gd name="connsiteY3" fmla="*/ 6350 h 110333"/>
                <a:gd name="connsiteX4" fmla="*/ 881567 w 942810"/>
                <a:gd name="connsiteY4" fmla="*/ 79375 h 110333"/>
                <a:gd name="connsiteX5" fmla="*/ 49717 w 942810"/>
                <a:gd name="connsiteY5" fmla="*/ 69850 h 110333"/>
                <a:gd name="connsiteX6" fmla="*/ 144967 w 942810"/>
                <a:gd name="connsiteY6" fmla="*/ 0 h 110333"/>
                <a:gd name="connsiteX0" fmla="*/ 144967 w 940406"/>
                <a:gd name="connsiteY0" fmla="*/ 0 h 110333"/>
                <a:gd name="connsiteX1" fmla="*/ 146555 w 940406"/>
                <a:gd name="connsiteY1" fmla="*/ 50800 h 110333"/>
                <a:gd name="connsiteX2" fmla="*/ 789492 w 940406"/>
                <a:gd name="connsiteY2" fmla="*/ 41275 h 110333"/>
                <a:gd name="connsiteX3" fmla="*/ 792667 w 940406"/>
                <a:gd name="connsiteY3" fmla="*/ 6350 h 110333"/>
                <a:gd name="connsiteX4" fmla="*/ 881567 w 940406"/>
                <a:gd name="connsiteY4" fmla="*/ 79375 h 110333"/>
                <a:gd name="connsiteX5" fmla="*/ 49717 w 940406"/>
                <a:gd name="connsiteY5" fmla="*/ 69850 h 110333"/>
                <a:gd name="connsiteX6" fmla="*/ 144967 w 940406"/>
                <a:gd name="connsiteY6" fmla="*/ 0 h 110333"/>
                <a:gd name="connsiteX0" fmla="*/ 144967 w 941437"/>
                <a:gd name="connsiteY0" fmla="*/ 0 h 110333"/>
                <a:gd name="connsiteX1" fmla="*/ 146555 w 941437"/>
                <a:gd name="connsiteY1" fmla="*/ 50800 h 110333"/>
                <a:gd name="connsiteX2" fmla="*/ 789492 w 941437"/>
                <a:gd name="connsiteY2" fmla="*/ 41275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  <a:gd name="connsiteX0" fmla="*/ 144967 w 941437"/>
                <a:gd name="connsiteY0" fmla="*/ 0 h 110333"/>
                <a:gd name="connsiteX1" fmla="*/ 156307 w 941437"/>
                <a:gd name="connsiteY1" fmla="*/ 48419 h 110333"/>
                <a:gd name="connsiteX2" fmla="*/ 789492 w 941437"/>
                <a:gd name="connsiteY2" fmla="*/ 41275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  <a:gd name="connsiteX0" fmla="*/ 144967 w 941437"/>
                <a:gd name="connsiteY0" fmla="*/ 0 h 110333"/>
                <a:gd name="connsiteX1" fmla="*/ 156307 w 941437"/>
                <a:gd name="connsiteY1" fmla="*/ 60326 h 110333"/>
                <a:gd name="connsiteX2" fmla="*/ 789492 w 941437"/>
                <a:gd name="connsiteY2" fmla="*/ 41275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  <a:gd name="connsiteX0" fmla="*/ 144967 w 941437"/>
                <a:gd name="connsiteY0" fmla="*/ 0 h 110333"/>
                <a:gd name="connsiteX1" fmla="*/ 156307 w 941437"/>
                <a:gd name="connsiteY1" fmla="*/ 60326 h 110333"/>
                <a:gd name="connsiteX2" fmla="*/ 782177 w 941437"/>
                <a:gd name="connsiteY2" fmla="*/ 46038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  <a:gd name="connsiteX0" fmla="*/ 144967 w 941437"/>
                <a:gd name="connsiteY0" fmla="*/ 0 h 110333"/>
                <a:gd name="connsiteX1" fmla="*/ 156307 w 941437"/>
                <a:gd name="connsiteY1" fmla="*/ 60326 h 110333"/>
                <a:gd name="connsiteX2" fmla="*/ 782177 w 941437"/>
                <a:gd name="connsiteY2" fmla="*/ 46038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  <a:gd name="connsiteX0" fmla="*/ 144967 w 941437"/>
                <a:gd name="connsiteY0" fmla="*/ 0 h 110333"/>
                <a:gd name="connsiteX1" fmla="*/ 156307 w 941437"/>
                <a:gd name="connsiteY1" fmla="*/ 60326 h 110333"/>
                <a:gd name="connsiteX2" fmla="*/ 782177 w 941437"/>
                <a:gd name="connsiteY2" fmla="*/ 46038 h 110333"/>
                <a:gd name="connsiteX3" fmla="*/ 792667 w 941437"/>
                <a:gd name="connsiteY3" fmla="*/ 6350 h 110333"/>
                <a:gd name="connsiteX4" fmla="*/ 881567 w 941437"/>
                <a:gd name="connsiteY4" fmla="*/ 79375 h 110333"/>
                <a:gd name="connsiteX5" fmla="*/ 49717 w 941437"/>
                <a:gd name="connsiteY5" fmla="*/ 69850 h 110333"/>
                <a:gd name="connsiteX6" fmla="*/ 144967 w 941437"/>
                <a:gd name="connsiteY6" fmla="*/ 0 h 11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1437" h="110333">
                  <a:moveTo>
                    <a:pt x="144967" y="0"/>
                  </a:moveTo>
                  <a:cubicBezTo>
                    <a:pt x="145496" y="16933"/>
                    <a:pt x="155778" y="43393"/>
                    <a:pt x="156307" y="60326"/>
                  </a:cubicBezTo>
                  <a:cubicBezTo>
                    <a:pt x="305757" y="78581"/>
                    <a:pt x="561176" y="101601"/>
                    <a:pt x="782177" y="46038"/>
                  </a:cubicBezTo>
                  <a:lnTo>
                    <a:pt x="792667" y="6350"/>
                  </a:lnTo>
                  <a:cubicBezTo>
                    <a:pt x="838969" y="9261"/>
                    <a:pt x="1040053" y="28839"/>
                    <a:pt x="881567" y="79375"/>
                  </a:cubicBezTo>
                  <a:cubicBezTo>
                    <a:pt x="570946" y="116682"/>
                    <a:pt x="388913" y="127793"/>
                    <a:pt x="49717" y="69850"/>
                  </a:cubicBezTo>
                  <a:cubicBezTo>
                    <a:pt x="-80941" y="47530"/>
                    <a:pt x="79879" y="16140"/>
                    <a:pt x="14496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1970562" y="1463697"/>
              <a:ext cx="1078707" cy="191115"/>
            </a:xfrm>
            <a:custGeom>
              <a:avLst/>
              <a:gdLst>
                <a:gd name="connsiteX0" fmla="*/ 0 w 1073944"/>
                <a:gd name="connsiteY0" fmla="*/ 0 h 76200"/>
                <a:gd name="connsiteX1" fmla="*/ 1073944 w 1073944"/>
                <a:gd name="connsiteY1" fmla="*/ 0 h 76200"/>
                <a:gd name="connsiteX2" fmla="*/ 1073944 w 1073944"/>
                <a:gd name="connsiteY2" fmla="*/ 76200 h 76200"/>
                <a:gd name="connsiteX3" fmla="*/ 2381 w 1073944"/>
                <a:gd name="connsiteY3" fmla="*/ 64294 h 76200"/>
                <a:gd name="connsiteX4" fmla="*/ 0 w 1073944"/>
                <a:gd name="connsiteY4" fmla="*/ 0 h 76200"/>
                <a:gd name="connsiteX0" fmla="*/ 0 w 1073944"/>
                <a:gd name="connsiteY0" fmla="*/ 0 h 137131"/>
                <a:gd name="connsiteX1" fmla="*/ 1073944 w 1073944"/>
                <a:gd name="connsiteY1" fmla="*/ 0 h 137131"/>
                <a:gd name="connsiteX2" fmla="*/ 1073944 w 1073944"/>
                <a:gd name="connsiteY2" fmla="*/ 76200 h 137131"/>
                <a:gd name="connsiteX3" fmla="*/ 2381 w 1073944"/>
                <a:gd name="connsiteY3" fmla="*/ 64294 h 137131"/>
                <a:gd name="connsiteX4" fmla="*/ 0 w 1073944"/>
                <a:gd name="connsiteY4" fmla="*/ 0 h 137131"/>
                <a:gd name="connsiteX0" fmla="*/ 0 w 1073944"/>
                <a:gd name="connsiteY0" fmla="*/ 0 h 191022"/>
                <a:gd name="connsiteX1" fmla="*/ 1073944 w 1073944"/>
                <a:gd name="connsiteY1" fmla="*/ 0 h 191022"/>
                <a:gd name="connsiteX2" fmla="*/ 1073944 w 1073944"/>
                <a:gd name="connsiteY2" fmla="*/ 76200 h 191022"/>
                <a:gd name="connsiteX3" fmla="*/ 2381 w 1073944"/>
                <a:gd name="connsiteY3" fmla="*/ 64294 h 191022"/>
                <a:gd name="connsiteX4" fmla="*/ 0 w 1073944"/>
                <a:gd name="connsiteY4" fmla="*/ 0 h 191022"/>
                <a:gd name="connsiteX0" fmla="*/ 0 w 1073944"/>
                <a:gd name="connsiteY0" fmla="*/ 0 h 191022"/>
                <a:gd name="connsiteX1" fmla="*/ 1073944 w 1073944"/>
                <a:gd name="connsiteY1" fmla="*/ 0 h 191022"/>
                <a:gd name="connsiteX2" fmla="*/ 1073944 w 1073944"/>
                <a:gd name="connsiteY2" fmla="*/ 76200 h 191022"/>
                <a:gd name="connsiteX3" fmla="*/ 2381 w 1073944"/>
                <a:gd name="connsiteY3" fmla="*/ 64294 h 191022"/>
                <a:gd name="connsiteX4" fmla="*/ 0 w 1073944"/>
                <a:gd name="connsiteY4" fmla="*/ 0 h 191022"/>
                <a:gd name="connsiteX0" fmla="*/ 0 w 1073944"/>
                <a:gd name="connsiteY0" fmla="*/ 0 h 191022"/>
                <a:gd name="connsiteX1" fmla="*/ 1073944 w 1073944"/>
                <a:gd name="connsiteY1" fmla="*/ 0 h 191022"/>
                <a:gd name="connsiteX2" fmla="*/ 1073944 w 1073944"/>
                <a:gd name="connsiteY2" fmla="*/ 76200 h 191022"/>
                <a:gd name="connsiteX3" fmla="*/ 2381 w 1073944"/>
                <a:gd name="connsiteY3" fmla="*/ 64294 h 191022"/>
                <a:gd name="connsiteX4" fmla="*/ 0 w 1073944"/>
                <a:gd name="connsiteY4" fmla="*/ 0 h 191022"/>
                <a:gd name="connsiteX0" fmla="*/ 0 w 1073944"/>
                <a:gd name="connsiteY0" fmla="*/ 0 h 191022"/>
                <a:gd name="connsiteX1" fmla="*/ 1073944 w 1073944"/>
                <a:gd name="connsiteY1" fmla="*/ 0 h 191022"/>
                <a:gd name="connsiteX2" fmla="*/ 1073944 w 1073944"/>
                <a:gd name="connsiteY2" fmla="*/ 76200 h 191022"/>
                <a:gd name="connsiteX3" fmla="*/ 2381 w 1073944"/>
                <a:gd name="connsiteY3" fmla="*/ 64294 h 191022"/>
                <a:gd name="connsiteX4" fmla="*/ 0 w 1073944"/>
                <a:gd name="connsiteY4" fmla="*/ 0 h 191022"/>
                <a:gd name="connsiteX0" fmla="*/ 0 w 1073944"/>
                <a:gd name="connsiteY0" fmla="*/ 0 h 191022"/>
                <a:gd name="connsiteX1" fmla="*/ 1073944 w 1073944"/>
                <a:gd name="connsiteY1" fmla="*/ 0 h 191022"/>
                <a:gd name="connsiteX2" fmla="*/ 1073944 w 1073944"/>
                <a:gd name="connsiteY2" fmla="*/ 76200 h 191022"/>
                <a:gd name="connsiteX3" fmla="*/ 2381 w 1073944"/>
                <a:gd name="connsiteY3" fmla="*/ 64294 h 191022"/>
                <a:gd name="connsiteX4" fmla="*/ 0 w 1073944"/>
                <a:gd name="connsiteY4" fmla="*/ 0 h 191022"/>
                <a:gd name="connsiteX0" fmla="*/ 0 w 1078707"/>
                <a:gd name="connsiteY0" fmla="*/ 0 h 194883"/>
                <a:gd name="connsiteX1" fmla="*/ 1073944 w 1078707"/>
                <a:gd name="connsiteY1" fmla="*/ 0 h 194883"/>
                <a:gd name="connsiteX2" fmla="*/ 1078707 w 1078707"/>
                <a:gd name="connsiteY2" fmla="*/ 83344 h 194883"/>
                <a:gd name="connsiteX3" fmla="*/ 2381 w 1078707"/>
                <a:gd name="connsiteY3" fmla="*/ 64294 h 194883"/>
                <a:gd name="connsiteX4" fmla="*/ 0 w 1078707"/>
                <a:gd name="connsiteY4" fmla="*/ 0 h 194883"/>
                <a:gd name="connsiteX0" fmla="*/ 0 w 1078707"/>
                <a:gd name="connsiteY0" fmla="*/ 0 h 191115"/>
                <a:gd name="connsiteX1" fmla="*/ 1073944 w 1078707"/>
                <a:gd name="connsiteY1" fmla="*/ 0 h 191115"/>
                <a:gd name="connsiteX2" fmla="*/ 1078707 w 1078707"/>
                <a:gd name="connsiteY2" fmla="*/ 83344 h 191115"/>
                <a:gd name="connsiteX3" fmla="*/ 2381 w 1078707"/>
                <a:gd name="connsiteY3" fmla="*/ 64294 h 191115"/>
                <a:gd name="connsiteX4" fmla="*/ 0 w 1078707"/>
                <a:gd name="connsiteY4" fmla="*/ 0 h 19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707" h="191115">
                  <a:moveTo>
                    <a:pt x="0" y="0"/>
                  </a:moveTo>
                  <a:cubicBezTo>
                    <a:pt x="110331" y="157162"/>
                    <a:pt x="1018381" y="102393"/>
                    <a:pt x="1073944" y="0"/>
                  </a:cubicBezTo>
                  <a:lnTo>
                    <a:pt x="1078707" y="83344"/>
                  </a:lnTo>
                  <a:cubicBezTo>
                    <a:pt x="950119" y="236537"/>
                    <a:pt x="71438" y="223044"/>
                    <a:pt x="2381" y="64294"/>
                  </a:cubicBezTo>
                  <a:cubicBezTo>
                    <a:pt x="1587" y="42863"/>
                    <a:pt x="794" y="2143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895600" y="2343150"/>
            <a:ext cx="1614902" cy="408623"/>
            <a:chOff x="2895600" y="2531900"/>
            <a:chExt cx="1614902" cy="408623"/>
          </a:xfrm>
        </p:grpSpPr>
        <p:sp>
          <p:nvSpPr>
            <p:cNvPr id="89" name="TextBox 88"/>
            <p:cNvSpPr txBox="1"/>
            <p:nvPr/>
          </p:nvSpPr>
          <p:spPr>
            <a:xfrm>
              <a:off x="3587750" y="2531900"/>
              <a:ext cx="922752" cy="408623"/>
            </a:xfrm>
            <a:prstGeom prst="roundRect">
              <a:avLst/>
            </a:prstGeom>
            <a:solidFill>
              <a:srgbClr val="FFFF00"/>
            </a:solidFill>
            <a:ln w="28575">
              <a:noFill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Bell Jar</a:t>
              </a:r>
              <a:endParaRPr lang="en-IN" b="1" dirty="0">
                <a:solidFill>
                  <a:sysClr val="windowText" lastClr="0000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>
              <a:off x="2895600" y="2736211"/>
              <a:ext cx="685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  <a:effectLst>
              <a:outerShdw blurRad="25400" dist="12700" dir="5400000" algn="t" rotWithShape="0">
                <a:prstClr val="black">
                  <a:alpha val="72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332075" y="2844651"/>
            <a:ext cx="2520589" cy="408623"/>
            <a:chOff x="2895601" y="2531900"/>
            <a:chExt cx="2520589" cy="408623"/>
          </a:xfrm>
        </p:grpSpPr>
        <p:sp>
          <p:nvSpPr>
            <p:cNvPr id="92" name="TextBox 91"/>
            <p:cNvSpPr txBox="1"/>
            <p:nvPr/>
          </p:nvSpPr>
          <p:spPr>
            <a:xfrm>
              <a:off x="4125941" y="2531900"/>
              <a:ext cx="1290249" cy="408623"/>
            </a:xfrm>
            <a:prstGeom prst="roundRect">
              <a:avLst/>
            </a:prstGeom>
            <a:solidFill>
              <a:srgbClr val="FFFF00"/>
            </a:solidFill>
            <a:ln w="28575">
              <a:noFill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Electric bell</a:t>
              </a:r>
              <a:endParaRPr lang="en-IN" b="1" dirty="0">
                <a:solidFill>
                  <a:sysClr val="windowText" lastClr="0000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93" name="Straight Arrow Connector 92"/>
            <p:cNvCxnSpPr>
              <a:stCxn id="92" idx="1"/>
            </p:cNvCxnSpPr>
            <p:nvPr/>
          </p:nvCxnSpPr>
          <p:spPr>
            <a:xfrm flipH="1">
              <a:off x="2895601" y="2736212"/>
              <a:ext cx="12303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  <a:effectLst>
              <a:outerShdw blurRad="25400" dist="12700" dir="5400000" algn="t" rotWithShape="0">
                <a:prstClr val="black">
                  <a:alpha val="72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20299" y="4293169"/>
            <a:ext cx="1790657" cy="614636"/>
            <a:chOff x="3267741" y="2437979"/>
            <a:chExt cx="1790657" cy="614636"/>
          </a:xfrm>
        </p:grpSpPr>
        <p:sp>
          <p:nvSpPr>
            <p:cNvPr id="95" name="TextBox 94"/>
            <p:cNvSpPr txBox="1"/>
            <p:nvPr/>
          </p:nvSpPr>
          <p:spPr>
            <a:xfrm>
              <a:off x="3267741" y="2437979"/>
              <a:ext cx="1251583" cy="614636"/>
            </a:xfrm>
            <a:prstGeom prst="roundRect">
              <a:avLst/>
            </a:prstGeom>
            <a:solidFill>
              <a:srgbClr val="FFFF00"/>
            </a:solidFill>
            <a:ln w="28575">
              <a:noFill/>
              <a:headEnd type="none" w="med" len="med"/>
              <a:tailEnd type="arrow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b="1" dirty="0" smtClean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To </a:t>
              </a:r>
              <a:r>
                <a:rPr lang="en-US" b="1" dirty="0" err="1" smtClean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vaccum</a:t>
              </a:r>
              <a:endParaRPr lang="en-US" b="1" dirty="0">
                <a:solidFill>
                  <a:sysClr val="windowText" lastClr="000000"/>
                </a:solidFill>
                <a:latin typeface="Tw Cen MT" panose="020B0602020104020603" pitchFamily="34" charset="0"/>
              </a:endParaRPr>
            </a:p>
            <a:p>
              <a:pPr algn="ctr">
                <a:lnSpc>
                  <a:spcPts val="1800"/>
                </a:lnSpc>
              </a:pPr>
              <a:r>
                <a:rPr lang="en-US" b="1" dirty="0" smtClean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pump</a:t>
              </a: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>
              <a:off x="4525126" y="2627910"/>
              <a:ext cx="5332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  <a:effectLst>
              <a:outerShdw blurRad="25400" dist="12700" dir="5400000" algn="t" rotWithShape="0">
                <a:prstClr val="black">
                  <a:alpha val="72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6200000">
            <a:off x="1684384" y="1121376"/>
            <a:ext cx="185351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5400000">
            <a:off x="1905643" y="1237299"/>
            <a:ext cx="171449" cy="21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Oval 98"/>
          <p:cNvSpPr/>
          <p:nvPr/>
        </p:nvSpPr>
        <p:spPr>
          <a:xfrm>
            <a:off x="3188335" y="752288"/>
            <a:ext cx="91440" cy="914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grpId="1" nodeType="withEffect">
                                      <p:stCondLst>
                                        <p:cond delay="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9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repeatCount="indefinite" accel="25000" decel="2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80000">
                                          <p:cBhvr>
                                            <p:cTn id="87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8" presetID="6" presetClass="emph" presetSubtype="0" repeatCount="indefinite" accel="6667" autoRev="1" fill="hold" grpId="1" nodeType="afterEffect" p14:presetBounceEnd="13333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3333">
                                          <p:cBhvr>
                                            <p:cTn id="99" dur="3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2" fill="hold">
                          <p:stCondLst>
                            <p:cond delay="indefinite"/>
                          </p:stCondLst>
                          <p:childTnLst>
                            <p:par>
                              <p:cTn id="1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" presetID="0" presetClass="path" presetSubtype="0" repeatCount="indefinite" accel="50000" decel="50000" autoRev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37436E-6 C -0.00486 0.00069 -0.00538 0.00185 -0.0092 0.00324 C -0.00973 0.00393 -0.01025 0.00463 -0.01094 0.00509 C -0.01163 0.00555 -0.01268 0.00509 -0.01337 0.00578 C -0.01389 0.00625 -0.01354 0.00787 -0.01407 0.00833 C -0.01493 0.00902 -0.01615 0.00879 -0.01719 0.00902 C -0.02049 0.01203 -0.02379 0.01342 -0.02761 0.01481 C -0.03195 0.01897 -0.03768 0.01781 -0.04288 0.01805 C -0.04775 0.02129 -0.05417 0.02105 -0.05955 0.02221 C -0.05799 0.02776 -0.05938 0.02661 -0.05643 0.02776 C -0.05486 0.03008 -0.05365 0.03008 -0.05157 0.03123 C -0.04896 0.03632 -0.04236 0.03656 -0.03802 0.03841 C -0.03438 0.04141 -0.02743 0.04697 -0.02327 0.04836 C -0.01875 0.04974 -0.01424 0.05021 -0.00973 0.0516 C -0.00556 0.05553 0.00052 0.05414 0.00555 0.05483 C 0.01059 0.05622 0.01493 0.05692 0.02031 0.05738 C 0.02135 0.05784 0.02239 0.05877 0.02343 0.059 C 0.02673 0.05969 0.03003 0.05877 0.03316 0.05969 C 0.03333 0.05969 0.03541 0.06941 0.03559 0.07034 C 0.04097 0.06825 0.04618 0.06663 0.05156 0.06455 C 0.05416 0.06154 0.05694 0.06016 0.06024 0.059 C 0.06458 0.05437 0.0684 0.05553 0.0743 0.05483 C 0.07569 0.05437 0.07743 0.0546 0.07864 0.05322 C 0.07968 0.05206 0.08107 0.04836 0.08107 0.04836 C 0.08472 0.031 0.08264 0.05183 0.0835 0.00833 C 0.08368 -0.00879 0.08125 -0.05993 0.08472 -0.04327 C 0.08489 -0.04211 0.08489 -0.04095 0.08524 -0.04003 C 0.08576 -0.03864 0.08732 -0.03795 0.08837 -0.03748 C 0.08975 -0.03286 0.09184 -0.03286 0.09444 -0.03008 C 0.09861 -0.02568 0.10277 -0.02106 0.10746 -0.01782 C 0.11007 -0.01273 0.11198 -0.01041 0.11666 -0.00902 C 0.1184 -0.00648 0.11944 -0.00555 0.12205 -0.00486 C 0.12986 0.00185 0.14045 0.00601 0.14965 0.0074 C 0.15277 0.00856 0.15555 0.00949 0.15833 0.01157 C 0.15955 0.01249 0.16198 0.01481 0.16198 0.01481 C 0.16267 0.01781 0.16371 0.0199 0.16441 0.02291 C 0.16302 0.02661 0.16232 0.03054 0.16146 0.03447 C 0.16059 0.03864 0.15989 0.03864 0.15833 0.04257 C 0.15625 0.04789 0.15573 0.05414 0.15399 0.05969 C 0.1526 0.0708 0.15486 0.05877 0.15156 0.06548 C 0.1493 0.07011 0.15104 0.07612 0.14722 0.07936 C 0.146 0.087 0.14791 0.0789 0.14479 0.08422 C 0.14444 0.08491 0.14462 0.08607 0.14427 0.08676 C 0.14166 0.09116 0.14114 0.09116 0.13802 0.09324 C 0.13298 0.10365 0.11562 0.09509 0.11111 0.09486 C 0.10659 0.09394 0.10486 0.09509 0.10868 0.09972 C 0.10902 0.10597 0.1092 0.11036 0.11163 0.11545 C 0.1125 0.12402 0.11423 0.12818 0.11962 0.13327 C 0.12152 0.13744 0.12187 0.13929 0.12517 0.14067 C 0.12743 0.14299 0.13055 0.14553 0.13316 0.14715 C 0.13455 0.14785 0.1375 0.14877 0.1375 0.14877 C 0.14062 0.15224 0.14444 0.15386 0.14843 0.15456 C 0.15121 0.15687 0.15312 0.15733 0.1559 0.15872 C 0.15833 0.16196 0.16041 0.16242 0.16319 0.16451 C 0.16441 0.16543 0.16684 0.16775 0.16684 0.16775 C 0.16788 0.17122 0.1658 0.17469 0.1651 0.17839 C 0.16458 0.1807 0.16406 0.18533 0.16319 0.18741 C 0.16284 0.18834 0.16198 0.1888 0.16146 0.18973 C 0.16093 0.19042 0.16059 0.19135 0.16024 0.19227 C 0.15781 0.19921 0.15677 0.20291 0.15104 0.20523 C 0.14757 0.20986 0.14201 0.21078 0.1375 0.21263 C 0.13455 0.21518 0.13125 0.21564 0.1283 0.21842 C 0.1243 0.21703 0.12066 0.21587 0.11666 0.21518 C 0.11371 0.21263 0.11007 0.21009 0.10677 0.20847 C 0.10764 0.2043 0.10989 0.20361 0.11284 0.20199 C 0.11475 0.19551 0.11545 0.18163 0.11545 0.18163 C 0.11441 0.16682 0.11805 0.16034 0.1092 0.16289 C 0.10729 0.16474 0.10746 0.16358 0.10746 0.1652 " pathEditMode="relative" ptsTypes="fffffffffffffffffffffffffffffffffffffffffffffffffffffffffffffffffffA">
                                          <p:cBhvr>
                                            <p:cTn id="13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6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326 -0.01874 C 0.01944 -0.0155 0.01753 -0.00879 0.01371 -0.00532 C 0.01267 -0.00255 0.01128 -0.0007 0.01007 0.00162 C 0.00955 0.00486 0.00902 0.00624 0.00764 0.00856 C 0.00694 0.0111 0.00486 0.01481 0.0033 0.01573 C 3.33333E-6 0.02059 0.00191 0.02406 0.00538 0.02776 C 0.01198 0.0354 0.01805 0.03586 0.02673 0.03725 C 0.02951 0.03748 0.03246 0.03771 0.03507 0.03794 C 0.03975 0.03979 0.04323 0.04095 0.04826 0.04164 C 0.05139 0.04303 0.05208 0.04627 0.05451 0.04882 C 0.05521 0.05159 0.05642 0.05136 0.05764 0.05414 C 0.05659 0.05761 0.05555 0.06039 0.05295 0.06177 C 0.05086 0.06455 0.05 0.06478 0.04722 0.06548 C 0.04635 0.0664 0.04496 0.06663 0.04409 0.06779 C 0.04357 0.06825 0.0434 0.06941 0.04305 0.0701 C 0.04218 0.07126 0.03941 0.07195 0.03836 0.07242 C 0.03489 0.07589 0.03264 0.07797 0.02847 0.07913 C 0.02621 0.0826 0.02326 0.08329 0.021 0.0863 C 0.01944 0.08815 0.01632 0.09162 0.01632 0.09185 C 0.01493 0.09509 0.01493 0.09787 0.01267 0.10018 C 0.01163 0.10388 0.01059 0.10736 0.00798 0.10921 C 0.00659 0.11245 0.0059 0.11499 0.00416 0.11846 C 0.00399 0.11939 0.0033 0.12077 0.0033 0.12101 C 0.0026 0.12587 0.00243 0.13211 0.00121 0.13674 C 0.00364 0.13836 0.00555 0.13859 0.00798 0.13928 C 0.01319 0.14229 0.01753 0.14391 0.02326 0.1453 C 0.02743 0.14761 0.0309 0.14785 0.03559 0.14831 C 0.04722 0.15224 0.05955 0.15247 0.07135 0.15525 C 0.07187 0.15548 0.07239 0.15548 0.07274 0.15618 C 0.07413 0.15965 0.06597 0.16196 0.06493 0.16242 C 0.06215 0.1652 0.05833 0.16543 0.05503 0.16682 C 0.05277 0.16798 0.05104 0.16983 0.04878 0.17075 C 0.04705 0.17283 0.04548 0.17422 0.0434 0.17538 C 0.04184 0.17885 0.04323 0.17654 0.04045 0.17931 C 0.03923 0.18001 0.03715 0.18209 0.03715 0.18255 C 0.03281 0.19551 0.03507 0.21263 0.0309 0.22674 C 0.03055 0.23091 0.0309 0.23623 0.02777 0.23739 C 0.02604 0.24919 0.02673 0.24988 0.02673 0.21911 " pathEditMode="relative" rAng="0" ptsTypes="fffffffffffffffffffffffffffffffffffffA">
                                          <p:cBhvr>
                                            <p:cTn id="13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" y="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8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5.49745E-6 C 0.01302 0.00394 0.02535 0.01088 0.03871 0.01227 C 0.0401 0.0125 0.04184 0.01204 0.04305 0.0132 C 0.04323 0.01343 0.0408 0.01713 0.04062 0.01736 C 0.03871 0.01921 0.03646 0.02037 0.03437 0.02222 C 0.02899 0.02708 0.02517 0.0361 0.0191 0.03934 C 0.01788 0.04096 0.01719 0.04281 0.01597 0.0442 C 0.01493 0.04536 0.01232 0.04744 0.01232 0.04744 C 0.01232 0.04767 0.01041 0.05253 0.01041 0.05322 C 0.01076 0.05623 0.01337 0.05669 0.01476 0.05808 C 0.01736 0.06063 0.0191 0.0634 0.02222 0.06456 C 0.02361 0.06687 0.02517 0.06711 0.02708 0.06873 C 0.03229 0.0796 0.04635 0.07798 0.05469 0.08191 C 0.05642 0.08538 0.05833 0.08515 0.06146 0.08585 C 0.06319 0.08677 0.0651 0.08747 0.06684 0.08839 C 0.07014 0.09233 0.07309 0.09418 0.07743 0.0958 C 0.08073 0.09904 0.08524 0.09973 0.08906 0.10158 C 0.09166 0.10274 0.09375 0.10459 0.09635 0.10551 C 0.09913 0.10852 0.10017 0.10968 0.10382 0.11037 C 0.10625 0.11246 0.10885 0.11431 0.11163 0.11546 C 0.11458 0.11893 0.11701 0.12102 0.12083 0.12264 C 0.12187 0.12657 0.12413 0.12726 0.12708 0.12842 C 0.12795 0.13282 0.13194 0.13444 0.13507 0.13582 C 0.13576 0.13953 0.13802 0.13906 0.14062 0.14068 C 0.14253 0.14577 0.14531 0.14415 0.14913 0.14554 C 0.15295 0.14693 0.15642 0.14878 0.16024 0.15063 C 0.16337 0.15202 0.16684 0.15225 0.16996 0.15387 C 0.17222 0.15665 0.17396 0.15642 0.17673 0.15781 C 0.17986 0.15942 0.18281 0.16243 0.18594 0.16451 C 0.1875 0.16729 0.19028 0.16984 0.19271 0.17099 C 0.19305 0.17169 0.1934 0.17261 0.19392 0.17331 C 0.19444 0.174 0.19531 0.17423 0.19583 0.17516 C 0.19826 0.17932 0.19583 0.18071 0.20069 0.18395 C 0.19791 0.18534 0.19548 0.18696 0.19271 0.18812 C 0.1908 0.18973 0.18906 0.19066 0.18715 0.19228 C 0.18611 0.19714 0.18455 0.19205 0.18351 0.18973 C 0.18385 0.17215 0.18472 0.16128 0.18906 0.14554 C 0.18941 0.13976 0.18976 0.13744 0.1908 0.13259 C 0.19166 0.12518 0.19288 0.11755 0.19444 0.11037 C 0.1842 0.10737 0.16823 0.11477 0.15764 0.11616 C 0.14896 0.1194 0.14271 0.12125 0.13316 0.12194 C 0.12882 0.12356 0.12344 0.12611 0.11962 0.12935 C 0.11736 0.13374 0.11354 0.13328 0.10989 0.1349 C 0.10798 0.13582 0.10625 0.13652 0.10434 0.13744 C 0.10364 0.13768 0.10243 0.13837 0.10243 0.13837 C 0.09635 0.14994 0.10243 0.17354 0.10243 0.1865 " pathEditMode="relative" ptsTypes="fffffffffffffffffffffffffffffffffffffffffffffA">
                                          <p:cBhvr>
                                            <p:cTn id="1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12818E-6 C -0.0033 0.01642 -0.00087 0.03355 -0.00434 0.04997 C -0.00469 0.05506 -0.00469 0.05946 -0.00677 0.06386 C -0.00694 0.06663 -0.00712 0.06918 -0.00729 0.07195 C -0.00764 0.07751 -0.00712 0.08306 -0.00799 0.08838 C -0.00885 0.0944 -0.01424 0.09509 -0.01771 0.09648 C -0.00434 0.10365 0.01372 0.0974 0.0276 0.09648 C 0.03281 0.09833 0.03819 0.0981 0.04358 0.09902 C 0.05087 0.09833 0.05781 0.09995 0.06389 0.09486 C 0.06458 0.08908 0.06667 0.08445 0.06753 0.07843 C 0.06806 0.06848 0.06615 0.06617 0.0724 0.06293 C 0.07674 0.06339 0.08021 0.06339 0.08403 0.06547 C 0.08785 0.06224 0.09132 0.05807 0.09566 0.05645 C 0.09844 0.05321 0.10174 0.05622 0.10486 0.05738 C 0.10642 0.05853 0.10833 0.0583 0.1099 0.05969 C 0.11042 0.06015 0.1099 0.06177 0.11042 0.06224 C 0.11233 0.06432 0.11875 0.06432 0.12205 0.06547 C 0.12396 0.06386 0.12587 0.06293 0.1276 0.06131 C 0.1309 0.03401 0.12917 0.00578 0.12517 -0.02129 C 0.12396 -0.03818 0.12431 -0.05738 0.12031 -0.07358 C 0.11944 -0.08515 0.11875 -0.09857 0.11406 -0.10875 C 0.11372 -0.11268 0.11424 -0.11731 0.11111 -0.11847 C 0.1092 -0.11384 0.10694 -0.1106 0.10486 -0.1062 C 0.10417 -0.10273 0.10278 -0.09926 0.10122 -0.09649 C 0.10035 -0.09209 0.09896 -0.08839 0.09635 -0.08584 C 0.09531 -0.08122 0.09462 -0.07636 0.09323 -0.07196 C 0.09271 -0.056 0.09271 -0.06201 0.09271 -0.05391 " pathEditMode="relative" ptsTypes="ffffffffffffffffffffffffffA">
                                          <p:cBhvr>
                                            <p:cTn id="14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2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1.43452E-7 C 0.00608 -0.00648 0.01025 -0.01712 0.01407 -0.02615 C 0.01563 -0.04512 0.02518 -0.0634 0.03369 -0.07844 C 0.03525 -0.08098 0.03559 -0.08469 0.03681 -0.08746 C 0.03941 -0.09348 0.04237 -0.10435 0.04358 -0.11129 C 0.0448 -0.118 0.04306 -0.11083 0.04601 -0.12101 C 0.04619 -0.12194 0.04671 -0.12356 0.04671 -0.12356 C 0.04584 -0.13698 0.04671 -0.16382 0.03803 -0.17492 C 0.03733 -0.18001 0.03716 -0.18441 0.03369 -0.18718 C 0.0323 -0.18996 0.03091 -0.19274 0.02952 -0.19551 C 0.02865 -0.19713 0.0257 -0.19875 0.0257 -0.19875 C 0.025 -0.20269 0.02153 -0.2087 0.0191 -0.21102 C 0.01754 -0.21634 0.01563 -0.22097 0.01476 -0.22652 C 0.01511 -0.2323 0.01424 -0.24156 0.01841 -0.24526 C 0.02205 -0.25336 0.02778 -0.25521 0.03438 -0.25683 C 0.0382 -0.25544 0.04132 -0.25498 0.04532 -0.25428 C 0.04879 -0.25128 0.05122 -0.24942 0.05521 -0.2478 C 0.0566 -0.24711 0.05955 -0.24619 0.05955 -0.24619 C 0.06007 -0.24572 0.06059 -0.24503 0.06129 -0.24457 C 0.06198 -0.2441 0.06303 -0.24433 0.06372 -0.24364 C 0.0691 -0.23878 0.06077 -0.24271 0.06754 -0.2404 C 0.06893 -0.23994 0.07171 -0.23878 0.07171 -0.23878 C 0.07518 -0.23577 0.08004 -0.23462 0.08403 -0.233 C 0.08646 -0.22999 0.08837 -0.22976 0.0915 -0.22883 C 0.09271 -0.22768 0.09445 -0.22768 0.09566 -0.22652 C 0.09619 -0.22606 0.09584 -0.22467 0.09636 -0.22397 C 0.09723 -0.22282 0.09879 -0.22305 0.1 -0.22235 C 0.10417 -0.21726 0.11094 -0.21588 0.1165 -0.21495 C 0.1224 -0.21634 0.12396 -0.21518 0.12761 -0.22004 C 0.13039 -0.22906 0.12882 -0.22559 0.13125 -0.23068 C 0.13195 -0.23462 0.13386 -0.23762 0.13559 -0.2411 C 0.13646 -0.25012 0.1382 -0.26655 0.13195 -0.27233 C 0.12726 -0.28783 0.10122 -0.28575 0.09271 -0.28621 C 0.08698 -0.28644 0.08125 -0.28668 0.07553 -0.28691 C 0.0724 -0.28945 0.0691 -0.29223 0.06563 -0.29362 C 0.0632 -0.29639 0.06112 -0.29686 0.05834 -0.29848 C 0.05747 -0.30241 0.05556 -0.3038 0.05452 -0.3075 C 0.054 -0.30935 0.0533 -0.31305 0.0533 -0.31305 C 0.05313 -0.31861 0.05608 -0.32624 0.05278 -0.32948 C 0.04896 -0.33318 0.03872 -0.32717 0.03872 -0.32717 C 0.03803 -0.32647 0.0375 -0.32578 0.03681 -0.32532 C 0.03612 -0.32462 0.03507 -0.32439 0.03438 -0.3237 C 0.03369 -0.323 0.03299 -0.32231 0.03247 -0.32138 C 0.03195 -0.32069 0.03178 -0.31953 0.03125 -0.31884 C 0.02987 -0.31745 0.02691 -0.31652 0.02518 -0.3156 C 0.02223 -0.30935 0.01303 -0.30912 0.00799 -0.30819 C 0.00504 -0.30264 0.00487 -0.30542 0.00365 -0.29755 C 0.00452 -0.27395 0.00209 -0.27603 0.01355 -0.264 C 0.01459 -0.25937 0.0165 -0.25891 0.0191 -0.2559 C 0.01945 -0.25428 0.02084 -0.2529 0.02084 -0.25104 C 0.02084 -0.24873 0.01962 -0.24688 0.0191 -0.24457 C 0.01789 -0.23855 0.01667 -0.23369 0.01355 -0.22883 C 0.01268 -0.2249 0.01059 -0.22073 0.00799 -0.21842 C 0.00573 -0.21426 0.00521 -0.20917 0.00122 -0.20778 C 0.00053 -0.20477 -0.00191 -0.19945 -0.00364 -0.19713 C -0.00451 -0.19366 -0.00468 -0.19228 -0.00677 -0.18973 C -0.00746 -0.18557 -0.00781 -0.18186 -0.0092 -0.17816 C -0.00868 -0.14785 -0.00798 -0.11939 -0.0092 -0.08908 C -0.00972 -0.07566 -0.01006 -0.05692 -0.01406 -0.0442 C -0.01458 -0.03841 -0.01458 -0.028 -0.01788 -0.0236 C -0.02013 -0.02592 -0.02239 -0.02661 -0.02447 -0.02939 " pathEditMode="relative" ptsTypes="ffffffffffffffffffffffffffffffffffffffffffffffffffffffffffffA">
                                          <p:cBhvr>
                                            <p:cTn id="14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093 C 0.00069 -0.00763 0.00052 -0.01596 -0.00295 -0.0236 C -0.00382 -0.03794 -0.00747 -0.05136 -0.00851 -0.06594 C -0.00886 -0.08098 -0.0092 -0.09486 -0.01337 -0.10851 C -0.01459 -0.11869 -0.01511 -0.1291 -0.01771 -0.13882 C -0.01858 -0.14646 -0.0191 -0.1571 -0.02448 -0.16173 C -0.02952 -0.16103 -0.03108 -0.16196 -0.03368 -0.15687 C -0.03473 -0.15085 -0.03455 -0.14461 -0.03611 -0.13882 C -0.03698 -0.13257 -0.0375 -0.12679 -0.03907 -0.12077 C -0.03959 -0.11337 -0.03837 -0.11036 -0.04341 -0.10851 C -0.05122 -0.10944 -0.05695 -0.11083 -0.06424 -0.11175 C -0.06841 -0.11291 -0.06945 -0.11383 -0.07466 -0.11175 C -0.07657 -0.11106 -0.07726 -0.10458 -0.07726 -0.10458 C -0.07761 -0.09972 -0.07709 -0.0944 -0.07848 -0.08977 C -0.07882 -0.08838 -0.08039 -0.09093 -0.08143 -0.09139 C -0.08282 -0.09185 -0.08438 -0.09208 -0.08577 -0.09232 C -0.09271 -0.09394 -0.0967 -0.09972 -0.10295 -0.10203 C -0.10452 -0.10365 -0.10729 -0.10735 -0.10903 -0.10851 C -0.11042 -0.10944 -0.11337 -0.11013 -0.11337 -0.11013 C -0.11598 -0.1136 -0.11771 -0.11406 -0.12014 -0.11754 C -0.1217 -0.11985 -0.125 -0.12401 -0.125 -0.12401 C -0.12622 -0.12864 -0.12466 -0.12471 -0.12813 -0.12818 C -0.13247 -0.13257 -0.13646 -0.1372 -0.14167 -0.13975 C -0.14723 -0.15016 -0.17674 -0.14461 -0.17726 -0.14461 C -0.18021 -0.14553 -0.1816 -0.14692 -0.18334 -0.15016 C -0.1842 -0.15733 -0.18386 -0.16335 -0.18386 -0.17075 " pathEditMode="relative" ptsTypes="fffffffffffffffffffffffffA">
                                          <p:cBhvr>
                                            <p:cTn id="14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27778E-6 -2.74873E-6 C -0.00017 -0.00972 0.00157 -0.02684 -0.00364 -0.03679 C -0.00433 -0.04327 -0.00503 -0.04951 -0.00676 -0.05576 C -0.00694 -0.05715 -0.00728 -0.0583 -0.00728 -0.05969 C -0.00728 -0.06525 -0.00746 -0.0708 -0.00676 -0.07612 C -0.00659 -0.07705 -0.00537 -0.07658 -0.00485 -0.07705 C -0.00225 -0.0789 0.00053 -0.07959 0.00313 -0.0819 C 0.0047 -0.08861 0.00504 -0.09093 -0.00051 -0.09324 C -0.01787 -0.09278 -0.03471 -0.09162 -0.05208 -0.09486 C -0.05468 -0.09602 -0.0552 -0.09764 -0.05711 -0.09972 C -0.05815 -0.10088 -0.05954 -0.10134 -0.06076 -0.10227 C -0.06267 -0.1062 -0.06319 -0.10921 -0.06631 -0.11036 C -0.0677 -0.11707 -0.07135 -0.12101 -0.07603 -0.12355 C -0.08003 -0.1224 -0.08072 -0.12054 -0.08471 -0.12263 C -0.08732 -0.12656 -0.08645 -0.12702 -0.08767 -0.13258 C -0.08836 -0.13558 -0.09027 -0.13929 -0.09131 -0.14229 C -0.09374 -0.15918 -0.09114 -0.17769 -0.08888 -0.19458 C -0.08819 -0.20476 -0.08905 -0.2205 -0.0828 -0.22813 C -0.08506 -0.23554 -0.08298 -0.2323 -0.09201 -0.2323 " pathEditMode="relative" ptsTypes="ffffffffffffffffffA">
                                          <p:cBhvr>
                                            <p:cTn id="14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1.98982E-6 C 0.00226 -0.00394 0.00504 -0.00718 0.00799 -0.00995 C 0.00886 -0.0118 0.01025 -0.01296 0.01112 -0.01481 C 0.0158 -0.02453 0.01441 -0.02985 0.02275 -0.03679 C 0.02101 -0.04026 0.02066 -0.04628 0.01789 -0.04743 C 0.01667 -0.05183 0.01355 -0.05507 0.01164 -0.059 C 0.00938 -0.06895 0.01042 -0.06571 0.01112 -0.08353 C 0.00886 -0.10944 0.00921 -0.10296 -0.01336 -0.10389 C -0.01284 -0.10921 -0.0118 -0.11407 -0.01093 -0.11939 C -0.01128 -0.12101 -0.01093 -0.12356 -0.01215 -0.12425 C -0.01354 -0.12494 -0.01527 -0.12356 -0.01649 -0.12263 C -0.02118 -0.11893 -0.02378 -0.11291 -0.02882 -0.10875 C -0.03177 -0.1032 -0.02812 -0.11014 -0.03125 -0.1032 C -0.03194 -0.10134 -0.03368 -0.09811 -0.03368 -0.09811 C -0.03715 -0.07867 -0.03281 -0.05576 -0.04236 -0.03841 C -0.04305 -0.0354 -0.04461 -0.03031 -0.046 -0.02777 C -0.0493 -0.02198 -0.05573 -0.02106 -0.05937 -0.0155 C -0.06111 -0.00995 -0.05868 -0.01643 -0.06198 -0.01157 C -0.06736 -0.00347 -0.06198 -0.00903 -0.06614 -0.00509 C -0.06666 -0.00278 -0.06632 -0.00023 -0.06736 0.00162 C -0.06805 0.00277 -0.06909 0.00301 -0.06996 0.00393 C -0.07066 0.00462 -0.07118 0.00555 -0.0717 0.00648 C -0.07222 0.00717 -0.07239 0.00833 -0.07291 0.00902 C -0.07604 0.01272 -0.07899 0.01434 -0.08281 0.0155 C -0.08663 0.0192 -0.09114 0.02036 -0.09566 0.02198 C -0.09687 0.02661 -0.10086 0.02776 -0.10416 0.02938 C -0.1059 0.03493 -0.10607 0.03355 -0.11093 0.0317 C -0.11371 0.02846 -0.11666 0.02059 -0.11892 0.01943 C -0.11961 0.01712 -0.12083 0.01527 -0.12135 0.01295 C -0.12257 0.00786 -0.1217 0.00648 -0.12395 0.00231 C -0.12482 -0.00347 -0.12691 -0.00903 -0.12812 -0.01481 C -0.13142 -0.03008 -0.12899 -0.04767 -0.13611 -0.06132 C -0.1375 -0.07219 -0.13593 -0.06849 -0.13854 -0.07358 C -0.13906 -0.07774 -0.13941 -0.08654 -0.14288 -0.08931 C -0.14757 -0.09325 -0.15486 -0.09348 -0.16007 -0.09649 " pathEditMode="relative" ptsTypes="ffffffffffffffffffffffffffffffffffA">
                                          <p:cBhvr>
                                            <p:cTn id="149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0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6.49236E-6 C -0.00816 0.00115 -0.01337 0.00346 -0.02083 0.00578 C -0.03264 0.01712 -0.04583 0.02197 -0.06024 0.02452 C -0.06736 0.02776 -0.07482 0.02984 -0.08229 0.03123 C -0.08871 0.03401 -0.09566 0.03725 -0.10243 0.0384 C -0.10521 0.04118 -0.10712 0.04234 -0.11041 0.04349 C -0.1125 0.04557 -0.11423 0.04719 -0.11666 0.04835 C -0.11892 0.05136 -0.12153 0.05275 -0.12465 0.0539 C -0.12639 0.05737 -0.13003 0.05853 -0.13316 0.05969 C -0.13715 0.06501 -0.13281 0.06015 -0.1375 0.06293 C -0.14392 0.06686 -0.13802 0.06408 -0.14184 0.06709 C -0.14618 0.07056 -0.15156 0.07265 -0.15642 0.07357 C -0.15903 0.07565 -0.16146 0.07565 -0.16441 0.07681 C -0.1684 0.07843 -0.1717 0.08167 -0.17604 0.08259 C -0.17795 0.08352 -0.17951 0.08514 -0.1816 0.08583 C -0.18316 0.0893 -0.18732 0.09116 -0.19028 0.09254 C -0.18819 0.09648 -0.18316 0.09671 -0.17986 0.0974 C -0.16875 0.09995 -0.15798 0.10365 -0.1467 0.10481 C -0.12153 0.1099 -0.09531 0.11267 -0.06996 0.11522 C -0.06458 0.11684 -0.06041 0.11846 -0.05469 0.11938 C -0.05104 0.12239 -0.04774 0.12355 -0.04357 0.12424 C -0.03333 0.13095 -0.02378 0.13327 -0.01232 0.13489 C -0.0059 0.1372 0.00052 0.14136 0.00677 0.14321 C 0.0092 0.14553 0.01233 0.14599 0.01528 0.14645 C 0.0191 0.14715 0.02691 0.14807 0.02691 0.14807 C 0.02813 0.14854 0.02934 0.14923 0.03056 0.14969 C 0.03125 0.14992 0.03316 0.15016 0.03247 0.15039 C 0.02761 0.15247 0.0158 0.15316 0.01215 0.15386 C 0.00295 0.15548 -0.00625 0.15802 -0.01545 0.15941 C -0.02396 0.16265 -0.03351 0.16196 -0.04236 0.16265 C -0.06094 0.16774 -0.08055 0.16774 -0.09948 0.17005 C -0.11041 0.17144 -0.12101 0.17468 -0.13194 0.17584 C -0.13489 0.177 -0.13819 0.17676 -0.14114 0.17838 C -0.14757 0.18209 -0.14114 0.17977 -0.14722 0.18162 C -0.15295 0.18648 -0.15868 0.18903 -0.16562 0.18972 C -0.17187 0.19296 -0.1783 0.19412 -0.18472 0.19712 C -0.17639 0.20337 -0.15642 0.20314 -0.14722 0.2036 C -0.13871 0.20731 -0.12673 0.20754 -0.1191 0.21263 C -0.11389 0.2161 -0.11007 0.21841 -0.10434 0.21911 C -0.09861 0.22188 -0.10139 0.22165 -0.09201 0.22234 C -0.08767 0.22466 -0.08264 0.22582 -0.07795 0.22651 C -0.07569 0.22767 -0.0743 0.22905 -0.07187 0.22975 C -0.05972 0.23831 -0.04496 0.24016 -0.03125 0.24132 C -0.02795 0.24224 -0.02569 0.24317 -0.02205 0.24363 C -0.01788 0.24733 -0.01979 0.24618 -0.01666 0.2478 C -0.01458 0.24317 -0.01423 0.23924 -0.01354 0.23391 C -0.01146 0.21772 -0.01111 0.1918 -0.00364 0.17908 C -0.00295 0.1763 -0.00208 0.17376 -0.00121 0.17098 C -0.00052 0.1652 0.00226 0.16149 0.00417 0.15617 C 0.00608 0.1446 0.00295 0.15987 0.00799 0.14877 C 0.01146 0.14136 0.01372 0.1328 0.01719 0.12517 C 0.01788 0.12193 0.01945 0.12147 0.02084 0.11869 C 0.02153 0.11499 0.0224 0.11314 0.02448 0.11036 C 0.02639 0.10411 0.02361 0.11152 0.02691 0.10712 C 0.02795 0.10573 0.02813 0.10388 0.02882 0.10226 C 0.02899 0.10134 0.02899 0.10041 0.02934 0.09972 C 0.03004 0.09856 0.03125 0.09787 0.03177 0.09648 C 0.03472 0.08792 0.03004 0.09278 0.03438 0.08907 C 0.03524 0.08491 0.03646 0.08537 0.0349 0.08097 C 0.03229 0.08236 0.02969 0.08283 0.02691 0.0819 C 0.02309 0.07843 0.02361 0.0745 0.02257 0.06871 C 0.0217 0.06362 0.01823 0.04905 0.01597 0.04419 C 0.01493 0.03956 0.01354 0.03632 0.01094 0.03285 C 0.01007 0.0273 0.01042 0.01434 0.00608 0.01226 C 0.00399 0.01318 0.00417 0.01226 0.00417 0.01388 " pathEditMode="relative" ptsTypes="ffffffffffffffffffffffffffffffffffffffffffffffffffffffffffffffffA">
                                          <p:cBhvr>
                                            <p:cTn id="15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2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1111E-6 -1.37436E-6 C -0.00105 -0.00925 -0.00173 -0.01041 -0.00365 -0.01805 C -0.00452 -0.02846 -0.00678 -0.03471 -0.01094 -0.0435 C -0.01285 -0.05229 -0.01008 -0.04165 -0.01338 -0.04905 C -0.01372 -0.04998 -0.01355 -0.05136 -0.01407 -0.05229 C -0.01581 -0.05576 -0.01928 -0.05622 -0.02206 -0.05738 C -0.02397 -0.05993 -0.02501 -0.06039 -0.02761 -0.06131 C -0.02848 -0.06548 -0.02917 -0.06964 -0.03056 -0.07358 C -0.03074 -0.07612 -0.03039 -0.07867 -0.03126 -0.08098 C -0.0316 -0.08191 -0.03213 -0.07959 -0.03247 -0.07867 C -0.03351 -0.07589 -0.0323 -0.07612 -0.03421 -0.07358 C -0.03473 -0.07288 -0.03542 -0.07242 -0.03612 -0.07196 C -0.03768 -0.06779 -0.03959 -0.06293 -0.04167 -0.059 C -0.04272 -0.05437 -0.04324 -0.0509 -0.0448 -0.04674 C -0.04532 -0.03771 -0.04671 -0.03031 -0.04966 -0.02221 C -0.04983 -0.0199 -0.04966 -0.01758 -0.05018 -0.0155 C -0.05053 -0.01434 -0.05174 -0.01434 -0.05209 -0.01319 C -0.05278 -0.01087 -0.05296 -0.00833 -0.05331 -0.00578 C -0.054 -0.00139 -0.05747 0.00579 -0.05886 0.00972 C -0.06112 0.0155 -0.06181 0.02291 -0.06737 0.02522 C -0.07449 0.03124 -0.08508 0.03031 -0.09324 0.03101 C -0.10452 0.03031 -0.11772 0.03656 -0.12692 0.02777 C -0.12813 0.02661 -0.12796 0.02383 -0.12883 0.02198 C -0.12935 0.01944 -0.13056 0.01805 -0.13126 0.0155 C -0.13108 0.01296 -0.13126 0.01041 -0.13056 0.0081 C -0.12987 0.00579 -0.12692 0.00671 -0.12501 0.00648 C -0.12049 0.00602 -0.11615 0.00579 -0.11164 0.00555 C -0.11285 0.00162 -0.11494 -0.00208 -0.11841 -0.00254 C -0.12466 -0.00347 -0.13733 -0.00486 -0.13733 -0.00486 C -0.13924 -0.00787 -0.14011 -0.00671 -0.14167 -0.01064 C -0.14219 -0.0192 -0.14219 -0.0162 -0.14219 -0.01967 " pathEditMode="relative" ptsTypes="ffffffffffffffffffffffffffffffA">
                                          <p:cBhvr>
                                            <p:cTn id="15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4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2" presetClass="exit" presetSubtype="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6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0" presetID="6" presetClass="emph" presetSubtype="0" repeatCount="indefinite" accel="6667" autoRev="1" fill="hold" grpId="1" nodeType="afterEffect" p14:presetBounceEnd="13333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13333">
                                          <p:cBhvr>
                                            <p:cTn id="171" dur="3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38889E-6 1.68623E-6 L 0.00122 0.05929 " pathEditMode="relative" rAng="0" ptsTypes="AA">
                                          <p:cBhvr>
                                            <p:cTn id="17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29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18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0.00712 -0.01667 C 0.00781 -0.00532 0.01059 0.00556 0.01597 0.01296 C 0.01597 0.01319 0.02413 0.02292 0.02413 0.02245 C 0.02882 0.02778 0.03229 0.03519 0.03229 0.04306 C 0.03229 0.0588 0.02083 0.0713 0.00712 0.07222 C -0.00642 0.0713 -0.01667 0.0588 -0.01667 0.04306 C -0.01667 0.03519 -0.01424 0.02778 -0.00972 0.02245 C -0.00972 0.02292 -0.00156 0.01319 -0.00156 0.01296 C 0.00399 0.00556 0.00712 -0.00532 0.00712 -0.01667 Z " pathEditMode="relative" rAng="0" ptsTypes="fffffffff">
                                          <p:cBhvr>
                                            <p:cTn id="17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" y="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23 C 0.00104 0.00139 0.00451 0.00879 0.00486 0.00925 C 0.00659 0.0111 0.00972 0.01203 0.01163 0.01342 C 0.01336 0.01619 0.0151 0.01689 0.01597 0.0199 C 0.01666 0.02915 0.01788 0.02522 0.01892 0.03216 C 0.0158 0.04488 0.00208 0.04974 -0.00677 0.0509 C -0.00938 0.05275 -0.01181 0.05414 -0.01476 0.05506 C -0.01736 0.05738 -0.01945 0.06015 -0.02205 0.06247 C -0.02292 0.06733 -0.025 0.07034 -0.02587 0.07543 C -0.02639 0.08537 -0.02761 0.09509 -0.02882 0.10504 C -0.0283 0.11916 -0.02518 0.13142 -0.02327 0.14507 C -0.02396 0.15201 -0.02414 0.15779 -0.02639 0.16381 C -0.02691 0.16728 -0.02813 0.17075 -0.0283 0.17445 C -0.02848 0.18278 -0.02674 0.19713 -0.02084 0.20222 C -0.0191 0.20685 -0.01841 0.21078 -0.01476 0.21379 C -0.01389 0.21703 -0.01268 0.21749 -0.01042 0.21865 C -0.00712 0.22304 -0.00573 0.2242 -0.0007 0.22512 C 0.00382 0.22721 0.00816 0.22929 0.01284 0.22998 C 0.01336 0.23762 0.01302 0.24202 0.01771 0.24641 C 0.01996 0.25428 0.02083 0.25821 0.02639 0.26284 C 0.02812 0.26839 0.02847 0.27186 0.03194 0.2758 C 0.03368 0.27788 0.03611 0.2832 0.03611 0.2832 C 0.03628 0.28459 0.03646 0.28598 0.0368 0.28736 C 0.03698 0.28829 0.03767 0.28875 0.03802 0.28968 C 0.03854 0.29153 0.03923 0.29546 0.03923 0.29546 C 0.04045 0.31744 0.03906 0.33919 0.03802 0.36094 C 0.03819 0.37135 0.03264 0.41092 0.04774 0.41902 C 0.05486 0.4167 0.05972 0.42017 0.06684 0.42133 C 0.0717 0.42226 0.08854 0.42364 0.0901 0.42388 C 0.09826 0.41693 0.12899 0.42318 0.14114 0.42388 C 0.15347 0.41971 0.16666 0.42017 0.17916 0.42388 C 0.18715 0.42341 0.19514 0.42295 0.20312 0.42226 C 0.20573 0.42202 0.20573 0.41786 0.20677 0.41555 C 0.20746 0.41393 0.2092 0.41069 0.2092 0.41069 C 0.21041 0.40537 0.21475 0.40606 0.2184 0.40513 C 0.21944 0.40004 0.2184 0.40513 0.21961 0.40004 C 0.21979 0.39935 0.22014 0.39773 0.22014 0.39773 " pathEditMode="relative" ptsTypes="ffffffffffffffffffffffffffffffffffffA">
                                          <p:cBhvr>
                                            <p:cTn id="179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6.49236E-6 C 0.0059 0.00254 0.00851 0.00346 0.01528 0.00416 C 0.0224 0.00578 0.02917 0.00902 0.03629 0.01064 C 0.04219 0.01017 0.04809 0.01041 0.05399 0.00902 C 0.05399 0.00902 0.05816 -0.00301 0.05955 -0.00486 C 0.06181 -0.01273 0.06198 -0.02199 0.06875 -0.02453 C 0.07448 -0.02985 0.07934 -0.02499 0.08229 -0.01805 C 0.08368 -0.01458 0.08594 -0.00741 0.08594 -0.00741 C 0.08646 -0.00255 0.0849 0.00161 0.08108 0.00323 C 0.07934 0.01133 0.07361 0.01388 0.06806 0.0148 C 0.06754 0.01526 0.06701 0.01596 0.06632 0.01642 C 0.0658 0.01688 0.06493 0.01665 0.06441 0.01712 C 0.06215 0.0192 0.06163 0.02035 0.05886 0.02128 C 0.05625 0.02498 0.05434 0.02706 0.05087 0.02868 C 0.04636 0.03377 0.04254 0.0347 0.03681 0.03678 C 0.03542 0.03725 0.03247 0.0384 0.03247 0.0384 C 0.03056 0.04025 0.02899 0.04234 0.02708 0.04419 C 0.02552 0.04766 0.02326 0.04951 0.02083 0.05159 C 0.01667 0.05946 0.0092 0.06802 0.00243 0.07126 C 0.00087 0.07334 -0.00312 0.07681 -0.00312 0.07681 C -0.00451 0.08722 -0.00555 0.09856 -0.00243 0.10874 C -0.00191 0.11614 0.00052 0.12216 0.00608 0.12517 C 0.00972 0.12979 0.01372 0.13327 0.0184 0.13581 C 0.02726 0.13419 0.03594 0.13211 0.04479 0.13003 C 0.05104 0.13303 0.07743 0.13465 0.08351 0.13489 C 0.09392 0.13604 0.10382 0.13859 0.11406 0.13974 C 0.11875 0.14136 0.12361 0.14183 0.1283 0.14321 C 0.1309 0.14576 0.13125 0.14969 0.13247 0.15386 C 0.13333 0.1608 0.13698 0.17283 0.12951 0.17491 C 0.12326 0.1807 0.11736 0.18278 0.1099 0.18394 C 0.10868 0.18463 0.10695 0.1844 0.10608 0.18556 C 0.10556 0.18625 0.10608 0.18764 0.10556 0.1881 C 0.10382 0.18926 0.1 0.18972 0.1 0.18972 C 0.09879 0.19203 0.09826 0.19481 0.09688 0.19712 C 0.09514 0.20013 0.09236 0.20314 0.09028 0.20615 C 0.08906 0.21031 0.08629 0.21216 0.08472 0.21587 C 0.08386 0.21818 0.08351 0.22096 0.08281 0.22327 C 0.08229 0.23206 0.08229 0.24363 0.08038 0.25265 C 0.07951 0.27001 0.08125 0.28713 0.07847 0.30425 C 0.07899 0.32091 0.07899 0.33734 0.07969 0.354 C 0.07986 0.35654 0.08472 0.35816 0.08472 0.35816 C 0.09011 0.36325 0.09636 0.36117 0.10313 0.3614 C 0.1059 0.35886 0.11076 0.36117 0.11406 0.3614 C 0.12153 0.3651 0.12969 0.36209 0.1375 0.36395 C 0.1691 0.36186 0.20035 0.36395 0.23195 0.36464 C 0.24983 0.36256 0.24236 0.36348 0.25347 0.35816 C 0.25417 0.35654 0.25434 0.35446 0.25521 0.3533 C 0.25764 0.35006 0.25712 0.35515 0.25712 0.35006 " pathEditMode="relative" ptsTypes="fffffffffffffffffffffffffffffffffffffffffffffffA">
                                          <p:cBhvr>
                                            <p:cTn id="181" dur="3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2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5.118E-6 C 0.00486 0.0007 0.00851 0.00116 0.01285 0.00325 C 0.0151 0.0044 0.01962 0.00579 0.01962 0.00579 C 0.02118 0.00903 0.02101 0.01227 0.02274 0.01551 C 0.02292 0.03356 0.01892 0.05184 0.02587 0.06711 C 0.02604 0.06826 0.02674 0.07266 0.02708 0.07359 C 0.02778 0.0752 0.02951 0.07844 0.02951 0.07844 C 0.0309 0.08515 0.02986 0.08261 0.03194 0.08677 C 0.03333 0.09256 0.03125 0.08585 0.03437 0.09001 C 0.03576 0.09186 0.03628 0.09649 0.0375 0.09904 C 0.03802 0.10459 0.04132 0.11246 0.04427 0.11708 C 0.04479 0.11963 0.04722 0.12426 0.04722 0.12426 C 0.04739 0.12564 0.04739 0.12703 0.04792 0.12842 C 0.04861 0.13027 0.05035 0.13328 0.05035 0.13328 C 0.05121 0.14022 0.05295 0.14716 0.05469 0.15387 C 0.05555 0.16243 0.05937 0.16799 0.06146 0.17585 C 0.05937 0.22514 0.05955 0.20801 0.06076 0.27557 C 0.06094 0.28275 0.0625 0.28599 0.06753 0.28784 C 0.06979 0.29131 0.07222 0.29524 0.07552 0.29686 C 0.07743 0.30218 0.07986 0.30241 0.08403 0.30334 C 0.0875 0.30496 0.09045 0.30195 0.09392 0.30334 C 0.09965 0.29802 0.11476 0.30334 0.11476 0.30334 C 0.11996 0.3045 0.125 0.3045 0.13003 0.30172 C 0.14114 0.30265 0.15069 0.30403 0.16146 0.3001 C 0.16441 0.30172 0.16753 0.30218 0.17066 0.30334 C 0.1875 0.30218 0.20208 0.30334 0.2184 0.30496 C 0.22951 0.30241 0.22691 0.30658 0.23003 0.3001 C 0.23073 0.29663 0.22986 0.29686 0.23125 0.29686 " pathEditMode="relative" ptsTypes="fffffffffffffffffffffffffffA">
                                          <p:cBhvr>
                                            <p:cTn id="183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3.12818E-6 C 0.00208 0.0007 0.00347 0.00232 0.00555 0.00324 C 0.0092 0.00764 0.01441 0.00671 0.01909 0.00717 C 0.02812 0.00949 0.02847 0.00856 0.04114 0.00717 C 0.04878 0.00556 0.04583 -0.00277 0.04913 -0.00995 C 0.05104 -0.01434 0.05451 -0.01689 0.05642 -0.02128 C 0.05798 -0.02499 0.05816 -0.02961 0.05954 -0.03355 C 0.06024 -0.05784 0.0559 -0.06409 0.07239 -0.06548 C 0.08454 -0.06501 0.10451 -0.06872 0.11545 -0.06131 C 0.11649 -0.05738 0.11788 -0.0546 0.11909 -0.0509 C 0.1184 -0.03123 0.12343 -0.01643 0.11041 -0.01157 C 0.10625 -0.00786 0.10451 -0.00162 0.10312 0.00486 C 0.10347 0.01782 0.10069 0.02985 0.11111 0.03263 C 0.11406 0.0354 0.11718 0.0354 0.12083 0.03587 C 0.1243 0.03679 0.12517 0.03772 0.12708 0.04165 C 0.1276 0.05438 0.13107 0.07566 0.12343 0.08584 C 0.12187 0.08792 0.11909 0.08862 0.11718 0.08978 C 0.11423 0.09556 0.11614 0.09417 0.11232 0.09556 C 0.10972 0.09903 0.10694 0.09949 0.10364 0.10042 C 0.10173 0.10204 0.09895 0.1062 0.09704 0.1069 C 0.0967 0.10759 0.09635 0.10829 0.09583 0.10875 C 0.09531 0.10921 0.09444 0.10898 0.09392 0.10944 C 0.0934 0.11014 0.09322 0.11129 0.0927 0.11199 C 0.09218 0.11268 0.09149 0.11314 0.09079 0.11361 C 0.08975 0.11847 0.08854 0.12263 0.08715 0.12749 C 0.0868 0.13212 0.08611 0.13466 0.08524 0.13883 C 0.08732 0.14878 0.08645 0.14345 0.08472 0.16428 C 0.08437 0.16729 0.08281 0.1733 0.08281 0.1733 C 0.08333 0.18441 0.08142 0.2124 0.08663 0.22143 C 0.08732 0.22258 0.09097 0.22374 0.09201 0.22397 C 0.09461 0.2249 0.1 0.22629 0.1 0.22629 C 0.11354 0.24433 0.13802 0.23207 0.15711 0.233 C 0.16423 0.23346 0.17152 0.23415 0.17864 0.23462 C 0.19513 0.23739 0.21232 0.23415 0.22881 0.23369 C 0.23316 0.23276 0.23541 0.23207 0.23993 0.233 C 0.24461 0.2323 0.25069 0.23369 0.25347 0.22791 C 0.25538 0.21587 0.25763 0.21796 0.26684 0.21657 C 0.26875 0.21564 0.27118 0.21611 0.27309 0.21495 C 0.27395 0.21425 0.27413 0.21264 0.27482 0.21171 C 0.27673 0.20916 0.27847 0.20685 0.28107 0.20593 C 0.28333 0.20384 0.28229 0.205 0.28402 0.20269 " pathEditMode="relative" ptsTypes="ffffffffffffffffffffffffffffffffffffffffA">
                                          <p:cBhvr>
                                            <p:cTn id="185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4.12309E-6 C -0.00086 -0.00162 -0.00156 -0.00324 -0.00243 -0.00486 C -0.00277 -0.00578 -0.00364 -0.0074 -0.00364 -0.0074 C -0.00451 -0.01203 -0.00538 -0.0162 -0.00798 -0.01967 C -0.0085 -0.02291 -0.00902 -0.02499 -0.01041 -0.02776 C -0.01145 -0.03285 -0.01406 -0.0354 -0.0177 -0.03679 C -0.02013 -0.03887 -0.0217 -0.04049 -0.02447 -0.04165 C -0.02621 -0.04234 -0.02934 -0.04419 -0.02934 -0.04419 C -0.03055 -0.04581 -0.03177 -0.04743 -0.03298 -0.04905 C -0.03524 -0.05206 -0.02951 -0.0553 -0.02881 -0.05553 C -0.02812 -0.05576 -0.0276 -0.05622 -0.0269 -0.05645 C -0.02309 -0.05715 -0.01909 -0.05761 -0.01527 -0.05807 C -0.0118 -0.05969 -0.0085 -0.05993 -0.00486 -0.06062 C -0.00156 -0.0634 -0.00034 -0.06825 0.00261 -0.07196 C 0.00365 -0.07543 0.00435 -0.07751 0.00625 -0.08029 C 0.00782 -0.08746 0.01094 -0.09371 0.01667 -0.09486 C 0.03039 -0.09347 0.03872 -0.09209 0.05469 -0.09162 C 0.05764 -0.08538 0.0533 -0.09301 0.05955 -0.08838 C 0.06077 -0.08746 0.0606 -0.08491 0.06146 -0.08353 C 0.06216 -0.08052 0.06389 -0.0745 0.06389 -0.0745 C 0.06337 -0.06478 0.06355 -0.05021 0.06077 -0.04003 C 0.0606 -0.03355 0.06094 0.00208 0.05643 0.0074 C 0.05573 0.01088 0.05487 0.01411 0.05348 0.01712 C 0.05417 0.02499 0.05573 0.03586 0.05903 0.04257 C 0.05973 0.04581 0.05712 0.04928 0.05643 0.05299 C 0.05643 0.05692 0.05313 0.10435 0.05955 0.11777 C 0.06268 0.13535 0.05938 0.1335 0.07483 0.13489 C 0.08091 0.13651 0.07466 0.13374 0.07796 0.13906 C 0.07987 0.1423 0.08143 0.1423 0.08403 0.14299 C 0.09185 0.1497 0.10261 0.146 0.11112 0.14623 C 0.13907 0.14507 0.16667 0.14368 0.19462 0.14461 C 0.20851 0.14415 0.2224 0.14368 0.23629 0.14299 C 0.24237 0.14276 0.2408 0.14392 0.24358 0.13975 C 0.24532 0.13119 0.24584 0.13605 0.24306 0.13235 C 0.24289 0.13212 0.24306 0.13188 0.24306 0.13165 " pathEditMode="relative" ptsTypes="ffffffffffffffffffffffffffffffffffA">
                                          <p:cBhvr>
                                            <p:cTn id="187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0.01296 C -0.00121 -0.01049 -0.00139 -0.00802 -0.00243 -0.00555 C -0.00555 0.00247 -0.00416 -0.0037 -0.00555 0.00186 C -0.00659 0.00587 -0.00642 0.00895 -0.00972 0.01081 C -0.01024 0.01204 -0.01059 0.01327 -0.01111 0.0142 C -0.01163 0.01482 -0.0125 0.01513 -0.01284 0.01574 C -0.01389 0.01729 -0.01406 0.01976 -0.01475 0.02161 C -0.01736 0.03735 -0.01284 0.05432 -0.01718 0.07068 C -0.01684 0.0855 -0.01423 0.10031 -0.01597 0.11482 C -0.01649 0.11976 -0.02014 0.12284 -0.02326 0.12439 C -0.02465 0.12531 -0.0276 0.12624 -0.0276 0.12655 C -0.02951 0.12871 -0.03055 0.12994 -0.03316 0.13087 C -0.03646 0.13457 -0.0401 0.13827 -0.04288 0.1426 C -0.04392 0.14568 -0.04357 0.14692 -0.046 0.14908 C -0.04705 0.15278 -0.04878 0.16019 -0.05086 0.16204 C -0.05225 0.17192 -0.05139 0.18179 -0.0533 0.19167 C -0.05382 0.19784 -0.05382 0.20402 -0.05451 0.21019 C -0.05521 0.2176 -0.05781 0.22377 -0.05955 0.23056 C -0.06111 0.23673 -0.06215 0.24352 -0.06319 0.24969 C -0.06371 0.26204 -0.06371 0.27346 -0.0625 0.2855 C -0.06597 0.30618 -0.06441 0.30062 -0.06371 0.33611 C -0.06562 0.35031 -0.06823 0.36914 -0.0559 0.37377 C -0.05347 0.37686 -0.05034 0.37902 -0.04722 0.38025 C -0.04323 0.37778 -0.0401 0.38025 -0.03611 0.38025 C -0.02916 0.38087 -0.02222 0.38118 -0.01527 0.38118 C -0.01475 0.38148 -0.01198 0.38272 -0.01163 0.38303 C -0.01111 0.38334 -0.01111 0.38488 -0.01041 0.38519 C -0.00833 0.38673 -0.00243 0.38766 -0.00052 0.38766 C 0.00903 0.39414 0.02292 0.38704 0.03368 0.38611 C 0.06337 0.38735 0.09306 0.3855 0.12275 0.38673 C 0.12153 0.41019 0.12153 0.40155 0.12153 0.41235 " pathEditMode="relative" rAng="0" ptsTypes="ffffffffffffffffffffffffffffffA">
                                          <p:cBhvr>
                                            <p:cTn id="189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6" y="212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1667 C 0.00399 -0.01513 0.00486 -0.01173 0.00798 -0.00865 C 0.00955 -0.00463 0.01059 -0.0034 0.01354 -0.00124 C 0.01406 0.00123 0.01666 0.00586 0.01666 0.00617 C 0.01718 0.00956 0.01927 0.01358 0.02083 0.01666 C 0.02257 0.02531 0.01198 0.02592 0.00746 0.02654 C -0.00434 0.03086 0.01649 0.02345 -0.02327 0.02808 C -0.02379 0.02808 -0.02483 0.03549 -0.02518 0.03642 C -0.025 0.04228 -0.02483 0.04845 -0.02448 0.05432 C -0.02396 0.06419 -0.0165 0.0679 -0.01094 0.07314 C -0.00816 0.07808 -0.00539 0.08271 -0.00243 0.08796 C 0.00208 0.10926 -0.00521 0.13827 0.00434 0.15833 C 0.00503 0.16265 0.00573 0.16697 0.00868 0.16944 C 0.00937 0.17376 0.01007 0.17592 0.01232 0.1787 C 0.01319 0.18302 0.01441 0.18518 0.01718 0.18765 C 0.01961 0.19876 0.01909 0.21173 0.01961 0.22284 C 0.01909 0.22407 0.01909 0.22654 0.01788 0.22685 C 0.01475 0.22777 0.01475 0.22376 0.01406 0.22191 C 0.01232 0.21759 0.01041 0.21173 0.00746 0.20895 C 0.00642 0.20555 0.0059 0.20185 0.00486 0.19814 C 0.00468 0.19691 0.00486 0.19537 0.00434 0.19413 C 0.00399 0.19321 0.00277 0.19259 0.00243 0.19166 C 0.00173 0.18981 0.00173 0.18703 0.00121 0.18518 C 0.00086 0.18086 0.00034 0.175 -0.00052 0.17129 C -0.00226 0.16389 -0.01181 0.16389 -0.01598 0.16203 C -0.02032 0.15802 -0.02466 0.15432 -0.02882 0.15 C -0.03004 0.14876 -0.03125 0.14784 -0.03247 0.1466 C -0.03316 0.14629 -0.03438 0.14506 -0.03438 0.14537 C -0.03594 0.13827 -0.03837 0.14043 -0.04289 0.14197 C -0.04445 0.15092 -0.05105 0.1608 -0.05764 0.16389 C -0.06216 0.17253 -0.05469 0.15926 -0.06129 0.1679 C -0.06233 0.16944 -0.06233 0.17222 -0.06372 0.17284 C -0.06511 0.17314 -0.06806 0.17438 -0.06806 0.17469 C -0.06893 0.175 -0.0698 0.17531 -0.07049 0.17623 C -0.07101 0.17685 -0.07066 0.17777 -0.07118 0.1787 C -0.07223 0.17993 -0.07361 0.18024 -0.07483 0.18117 C -0.07622 0.18456 -0.07778 0.1858 -0.07969 0.18858 C -0.08056 0.19166 -0.08125 0.19321 -0.08334 0.19506 C -0.0842 0.20277 -0.08403 0.2037 -0.08837 0.20802 C -0.09011 0.21142 -0.09132 0.21389 -0.09202 0.2179 C -0.09271 0.2216 -0.09375 0.22932 -0.09375 0.22963 C -0.09427 0.24352 -0.09427 0.25802 -0.09636 0.27191 C -0.09601 0.28456 -0.09757 0.29568 -0.09445 0.3071 C -0.0941 0.31512 -0.09618 0.32438 -0.09323 0.33148 C -0.09254 0.33333 -0.09028 0.33364 -0.08889 0.33487 C -0.08768 0.33734 -0.08698 0.34228 -0.08525 0.34444 C -0.08368 0.34629 -0.08125 0.34598 -0.07917 0.34629 C -0.075 0.34691 -0.07101 0.34691 -0.06684 0.34691 C -0.06493 0.35061 -0.06372 0.35308 -0.06077 0.35031 C -0.05886 0.35123 -0.05712 0.35185 -0.05521 0.35277 C -0.04202 0.35061 -0.01528 0.35277 -0.01528 0.35308 C -0.00417 0.35463 0.00781 0.35154 0.01909 0.35123 C 0.0559 0.35185 0.05382 0.34814 0.07552 0.35864 C 0.07639 0.36049 0.07777 0.36173 0.07864 0.36358 C 0.0802 0.36697 0.07968 0.37253 0.08038 0.37654 C 0.08125 0.37592 0.08194 0.37561 0.08281 0.37469 C 0.0835 0.37438 0.08472 0.37314 0.08472 0.37345 " pathEditMode="relative" rAng="0" ptsTypes="ffffffffffffffffffffffffffffffffffffffffffffffffffffffffA">
                                          <p:cBhvr>
                                            <p:cTn id="191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196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2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9.9491E-7 C -0.00416 -0.00787 -0.00312 -0.02429 -0.00364 -0.0317 C -0.00416 -0.03956 -0.00607 -0.04512 -0.00798 -0.05229 C -0.0125 -0.04998 -0.0184 -0.04998 -0.02326 -0.04905 C -0.02517 -0.04766 -0.02777 -0.04813 -0.02951 -0.04651 C -0.03125 -0.04489 -0.03194 -0.04165 -0.03368 -0.04003 C -0.03646 -0.03008 -0.0342 -0.03933 -0.03368 -0.01388 C -0.0335 -0.0037 -0.03715 0.01874 -0.03125 0.03124 C -0.02569 0.02615 -0.03402 0.03355 -0.02691 0.02869 C -0.02552 0.02777 -0.02465 0.02615 -0.02326 0.02545 C -0.02274 0.02522 -0.02205 0.02476 -0.02152 0.02453 C -0.02066 0.02499 -0.01927 0.02499 -0.01909 0.02615 C -0.01823 0.03679 -0.02257 0.05021 -0.03073 0.05322 C -0.03177 0.05599 -0.03437 0.06131 -0.03437 0.06131 C -0.03541 0.06872 -0.03871 0.06895 -0.04357 0.07126 C -0.05399 0.07034 -0.0625 0.06756 -0.07239 0.0664 C -0.075 0.06455 -0.0776 0.06363 -0.08038 0.06224 C -0.0842 0.05715 -0.08871 0.05784 -0.09392 0.05738 C -0.10555 0.05044 -0.09826 0.05738 -0.09878 0.028 C -0.09878 0.02453 -0.10017 0.01018 -0.10243 0.00578 C -0.10364 0.00347 -0.10694 0.00139 -0.1085 -0.00069 C -0.10955 -0.00555 -0.11059 -0.0074 -0.11111 -0.01296 C -0.11059 -0.02568 -0.1125 -0.03401 -0.10364 -0.03841 C -0.08507 -0.03633 -0.09253 -0.04142 -0.08593 -0.0317 C -0.08455 -0.0273 -0.08437 -0.02267 -0.08229 -0.01874 C -0.08125 -0.0118 -0.08142 -0.00509 -0.0835 0.00162 C -0.0842 0.00694 -0.08385 0.01134 -0.08767 0.01388 C -0.0901 0.01897 -0.09444 0.02059 -0.09878 0.02129 C -0.10295 0.02267 -0.10694 0.02383 -0.11111 0.02453 C -0.1125 0.02499 -0.11389 0.02568 -0.11527 0.02615 C -0.11771 0.02707 -0.11753 0.031 -0.12031 0.03193 C -0.121 0.03609 -0.12257 0.04234 -0.12448 0.04581 C -0.12552 0.05877 -0.12552 0.05345 -0.12448 0.07126 C -0.12448 0.07265 -0.12396 0.07936 -0.12274 0.08098 C -0.12066 0.08376 -0.11284 0.08445 -0.10989 0.08515 C -0.10885 0.08885 -0.10868 0.09232 -0.10729 0.09579 C -0.10712 0.09718 -0.10712 0.09857 -0.10677 0.09995 C -0.10625 0.1018 -0.10434 0.10481 -0.10434 0.10481 C -0.10347 0.10944 -0.10312 0.10967 -0.1 0.11129 C -0.09948 0.11106 -0.09618 0.10875 -0.09566 0.10805 C -0.09392 0.10528 -0.09409 0.09903 -0.09201 0.09648 C -0.09114 0.09533 -0.08958 0.09556 -0.08837 0.09486 C -0.08576 0.09949 -0.08472 0.10435 -0.08715 0.10967 C -0.08854 0.1187 -0.08628 0.10782 -0.08958 0.11453 C -0.09357 0.1224 -0.08698 0.1143 -0.09149 0.11939 C -0.09288 0.1261 -0.0934 0.13327 -0.09444 0.13998 C -0.09496 0.14276 -0.09757 0.14715 -0.09757 0.14715 C -0.09965 0.1571 -0.09913 0.16752 -0.10121 0.17746 C -0.10104 0.20639 -0.10121 0.23531 -0.10069 0.26423 C -0.10069 0.26839 -0.09826 0.27233 -0.09566 0.27325 C -0.09427 0.27927 -0.09635 0.27163 -0.09323 0.27719 C -0.09288 0.27788 -0.09323 0.27927 -0.09271 0.27973 C -0.0908 0.28135 -0.08819 0.28089 -0.08593 0.28135 C -0.07934 0.28829 -0.04166 0.2876 -0.03923 0.28783 C -0.03281 0.2913 -0.02361 0.28945 -0.01649 0.29038 C 0.01094 0.28945 0.0382 0.28945 0.06511 0.28714 C 0.0717 0.28528 0.07813 0.28297 0.08473 0.28135 C 0.08802 0.28158 0.09115 0.28181 0.09445 0.28228 C 0.09601 0.28251 0.09723 0.2839 0.09879 0.2839 " pathEditMode="relative" ptsTypes="ffffffffffffffffffffffffffffffffffffffffffffffffffffffffffA">
                                          <p:cBhvr>
                                            <p:cTn id="193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6 3.50764E-6 C -0.00485 -0.00209 -0.00971 -0.00255 -0.01423 -0.00579 C -0.0177 -0.01227 -0.01579 -0.01018 -0.01909 -0.01296 C -0.01996 -0.01481 -0.02135 -0.0162 -0.02221 -0.01805 C -0.02378 -0.02175 -0.02239 -0.02453 -0.02586 -0.02615 C -0.02551 -0.0361 -0.02777 -0.04373 -0.02274 -0.04975 C -0.02534 -0.05322 -0.02777 -0.05507 -0.03142 -0.05646 C -0.03333 -0.05831 -0.03524 -0.05947 -0.03749 -0.06039 C -0.04044 -0.0634 -0.04357 -0.06618 -0.04669 -0.06872 C -0.04739 -0.07081 -0.04912 -0.07219 -0.04982 -0.07428 C -0.05086 -0.07728 -0.0519 -0.08677 -0.05225 -0.08908 C -0.0526 -0.1143 -0.0486 -0.12564 -0.06562 -0.13235 C -0.07395 -0.14346 -0.08958 -0.13906 -0.09999 -0.14068 C -0.10642 -0.14392 -0.10416 -0.14901 -0.11162 -0.15202 C -0.11492 -0.15572 -0.11579 -0.15433 -0.12083 -0.15364 C -0.12482 -0.15063 -0.12603 -0.1504 -0.13072 -0.14947 C -0.13315 -0.14716 -0.13506 -0.14577 -0.13801 -0.14461 C -0.1401 -0.14068 -0.14444 -0.13628 -0.14791 -0.1349 C -0.15051 -0.13212 -0.15312 -0.13143 -0.15589 -0.12911 C -0.16162 -0.11824 -0.17708 -0.12009 -0.18541 -0.11939 C -0.19149 -0.11754 -0.18923 -0.11916 -0.1927 -0.11615 C -0.19426 -0.11292 -0.19617 -0.11292 -0.19704 -0.10944 C -0.19739 -0.10759 -0.19826 -0.10389 -0.19826 -0.10389 C -0.19808 -0.10065 -0.19826 -0.09718 -0.19756 -0.09394 C -0.19721 -0.09232 -0.19513 -0.09255 -0.19392 -0.09232 C -0.19044 -0.09163 -0.18697 -0.09117 -0.1835 -0.0907 C -0.16978 -0.08862 -0.17378 -0.08978 -0.15155 -0.08908 C -0.14843 -0.0877 -0.14617 -0.08584 -0.14305 -0.08492 C -0.13958 -0.08261 -0.1361 -0.08029 -0.13263 -0.07844 C -0.1302 -0.07335 -0.13298 -0.07775 -0.1276 -0.0752 C -0.1243 -0.07358 -0.12187 -0.06988 -0.11839 -0.06872 C -0.11041 -0.06919 -0.1026 -0.06942 -0.09461 -0.07034 C -0.09183 -0.07057 -0.09235 -0.07497 -0.08958 -0.0759 C -0.08767 -0.07775 -0.08732 -0.07983 -0.08593 -0.08168 C -0.08454 -0.0833 -0.08089 -0.08353 -0.07916 -0.08422 C -0.071 -0.08353 -0.0677 -0.08191 -0.06076 -0.07937 C -0.05833 -0.07566 -0.06024 -0.07798 -0.05468 -0.07358 C -0.05399 -0.07312 -0.05277 -0.07196 -0.05277 -0.07196 C -0.0519 -0.06433 -0.04982 -0.03934 -0.05711 -0.03587 C -0.06301 -0.02916 -0.06319 -0.03031 -0.06996 -0.02684 C -0.07117 -0.02268 -0.0743 -0.01967 -0.07742 -0.01805 C -0.08107 -0.0125 -0.08263 -0.00671 -0.08784 -0.00324 C -0.08923 0.00023 -0.08975 0.00208 -0.0927 0.00323 C -0.09374 0.00601 -0.09496 0.00856 -0.09583 0.01156 C -0.096 0.02013 -0.09791 0.03123 -0.09704 0.04002 C -0.09652 0.05738 -0.09669 0.07334 -0.09826 0.09069 C -0.0986 0.09694 -0.09774 0.10481 -0.10069 0.11036 C -0.10121 0.11429 -0.10225 0.11661 -0.10312 0.12031 C -0.1026 0.13789 -0.10208 0.15178 -0.10312 0.16936 C -0.09964 0.1807 -0.10919 0.20199 -0.09947 0.21101 C -0.09721 0.21587 -0.09513 0.21564 -0.09079 0.21749 C -0.0861 0.22188 -0.09166 0.2161 -0.08836 0.22165 C -0.08593 0.22582 -0.08159 0.22836 -0.07794 0.22975 C -0.0651 0.22721 -0.07169 0.2279 -0.0552 0.22906 C -0.05173 0.22929 -0.04669 0.22975 -0.04305 0.23068 C -0.04166 0.23114 -0.03871 0.2323 -0.03871 0.2323 C -0.02777 0.22906 -0.02204 0.22998 -0.00919 0.23068 C -0.00364 0.23183 0.00122 0.23276 0.00678 0.23068 C 0.02015 0.23114 0.03317 0.23276 0.04654 0.23392 C 0.05348 0.23322 0.06095 0.23484 0.06737 0.23137 C 0.06824 0.23091 0.07067 0.22674 0.07171 0.22582 C 0.07292 0.22142 0.07362 0.21726 0.07414 0.21263 C 0.07431 0.20962 0.07136 0.19111 0.07726 0.18903 C 0.08438 0.18949 0.08577 0.18972 0.09133 0.19134 C 0.09272 0.1925 0.09463 0.19227 0.09567 0.19389 C 0.09636 0.19481 0.09723 0.20152 0.09758 0.20291 C 0.09775 0.2036 0.0981 0.20522 0.0981 0.20522 " pathEditMode="relative" ptsTypes="ffffffffffffffffffffffffffffffffffffffffffffffffffffffffffffffffffA">
                                          <p:cBhvr>
                                            <p:cTn id="195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3.74364E-6 C 0.00503 -0.00324 0.0026 -0.00393 0.00607 -0.00579 C 0.00902 -0.01064 0.01007 -0.00926 0.01354 -0.01296 C 0.01441 -0.01388 0.0151 -0.01527 0.01597 -0.01643 C 0.01666 -0.01735 0.01753 -0.01805 0.0184 -0.01874 C 0.02083 -0.02383 0.02014 -0.02985 0.02274 -0.03517 C 0.02378 -0.0398 0.02465 -0.04188 0.02812 -0.04327 C 0.02934 -0.04604 0.03194 -0.05137 0.03194 -0.05137 C 0.03038 -0.06432 0.03142 -0.06479 0.02326 -0.06872 C 0.01979 -0.06803 0.01579 -0.06941 0.01284 -0.0671 C 0.01128 -0.06594 0.01198 -0.06247 0.01111 -0.06039 C 0.01024 -0.05646 0.00885 -0.05437 0.00677 -0.05137 C 0.00607 -0.04836 0.00468 -0.04558 0.00243 -0.04419 C 0.00104 -0.04327 -0.00191 -0.04257 -0.00191 -0.04257 C -0.00643 -0.03841 -0.01268 -0.03748 -0.01789 -0.03586 C -0.02205 -0.03193 -0.02882 -0.03124 -0.03368 -0.03031 C -0.0349 -0.02962 -0.03698 -0.02707 -0.0375 -0.02869 C -0.03924 -0.03332 -0.03855 -0.0391 -0.03924 -0.04419 C -0.03907 -0.05252 -0.04028 -0.06132 -0.03872 -0.06941 C -0.03802 -0.07312 -0.03507 -0.07497 -0.03316 -0.07774 C -0.02778 -0.08584 -0.01823 -0.09001 -0.01042 -0.09232 C -0.01233 -0.09625 -0.01337 -0.10019 -0.0165 -0.10227 C -0.01893 -0.11592 -0.01493 -0.09533 -0.0191 -0.11037 C -0.02049 -0.11546 -0.02101 -0.1217 -0.02275 -0.12679 C -0.02361 -0.12934 -0.02535 -0.13142 -0.02639 -0.13397 C -0.0323 -0.14808 -0.03421 -0.15664 -0.04601 -0.16266 C -0.04879 -0.16867 -0.0474 -0.17585 -0.04601 -0.18232 C -0.04705 -0.20546 -0.0441 -0.21333 -0.06007 -0.21587 C -0.0658 -0.2131 -0.07049 -0.20824 -0.07605 -0.20523 C -0.08056 -0.19921 -0.08716 -0.19297 -0.09323 -0.18973 C -0.09671 -0.1851 -0.09775 -0.18533 -0.10243 -0.18718 C -0.10556 -0.1925 -0.10834 -0.19713 -0.11111 -0.20268 C -0.11268 -0.20569 -0.11598 -0.21171 -0.11598 -0.21171 C -0.11632 -0.21518 -0.11771 -0.21819 -0.11789 -0.22166 C -0.11893 -0.24318 -0.10452 -0.24433 -0.09202 -0.24526 C -0.08941 -0.2448 -0.08629 -0.24572 -0.08403 -0.24364 C -0.08195 -0.24179 -0.07709 -0.22883 -0.07605 -0.22559 C -0.0757 -0.22351 -0.07414 -0.22189 -0.07431 -0.21981 C -0.07466 -0.21379 -0.07552 -0.20778 -0.07674 -0.20199 C -0.07761 -0.19736 -0.09236 -0.18903 -0.09566 -0.18464 C -0.09966 -0.17932 -0.10174 -0.17191 -0.10486 -0.1659 C -0.10677 -0.15803 -0.11077 -0.1497 -0.11719 -0.14785 C -0.12066 -0.14854 -0.12414 -0.14877 -0.12761 -0.1497 C -0.13177 -0.15086 -0.13351 -0.15433 -0.1375 -0.15525 C -0.13907 -0.15618 -0.1408 -0.15664 -0.14236 -0.1578 C -0.14879 -0.16289 -0.13993 -0.15803 -0.14601 -0.16104 C -0.14671 -0.16196 -0.14705 -0.16405 -0.14792 -0.16358 C -0.14827 -0.16335 -0.15105 -0.15155 -0.15157 -0.1497 C -0.15122 -0.14206 -0.15296 -0.13188 -0.14844 -0.12587 C -0.14497 -0.11638 -0.14896 -0.12541 -0.14236 -0.11685 C -0.12934 -0.09995 -0.13837 -0.10736 -0.10677 -0.1062 C -0.1132 -0.09834 -0.1165 -0.08839 -0.1257 -0.08492 C -0.13264 -0.07867 -0.14445 -0.07797 -0.15278 -0.07682 C -0.14011 -0.07543 -0.12934 -0.06849 -0.11719 -0.06548 C -0.09861 -0.06108 -0.07986 -0.05831 -0.06129 -0.05484 C -0.0658 -0.05206 -0.06684 -0.05137 -0.0724 -0.05067 C -0.07761 -0.04905 -0.07709 -0.04558 -0.07848 -0.0391 C -0.08056 -0.02939 -0.08039 -0.01735 -0.08473 -0.00902 C -0.08525 0.00254 -0.08421 0.01596 -0.08646 0.02707 C -0.08785 0.04373 -0.08802 0.05877 -0.08837 0.07612 C -0.08785 0.09371 -0.08785 0.09949 -0.08473 0.1136 C -0.08438 0.11707 -0.08421 0.12448 -0.0816 0.12749 C -0.08021 0.12911 -0.07379 0.13026 -0.0724 0.13096 C -0.06702 0.1335 -0.06181 0.13651 -0.05643 0.13906 C -0.02118 0.13813 0.01302 0.1372 0.04791 0.13582 C 0.05625 0.13327 0.06423 0.13443 0.07291 0.13489 C 0.08593 0.14114 0.10034 0.1335 0.11354 0.13165 C 0.11527 0.13119 0.11979 0.12911 0.12204 0.12911 " pathEditMode="relative" ptsTypes="fffffffffffffffffffffffffffffffffffffffffffffffffffffffffffffffffffA">
                                          <p:cBhvr>
                                            <p:cTn id="197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9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2" presetClass="exit" presetSubtype="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9" presetID="10" presetClass="entr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535 0.01975 C -0.03003 0.02129 -0.03455 0.0216 -0.03906 0.02222 C -0.0401 0.02253 -0.04132 0.02222 -0.04201 0.02345 C -0.04462 0.02654 -0.03941 0.02438 -0.04444 0.02592 C -0.05642 0.03734 -0.07656 0.03456 -0.08941 0.0358 C -0.09809 0.03765 -0.11423 0.03549 -0.12083 0.0358 C -0.14097 0.03888 -0.16319 0.03765 -0.18264 0.03796 C -0.19427 0.03672 -0.20573 0.0358 -0.21736 0.03487 C -0.21857 0.0324 -0.21285 0.03117 -0.21493 0.02932 C -0.2158 0.02438 -0.21753 0.01851 -0.21823 0.01358 C -0.2184 0.00833 -0.21614 0.00432 -0.21771 -0.00062 C -0.22014 -0.00772 -0.22048 0.00555 -0.21719 -0.00062 C -0.21493 -0.01081 -0.22535 -0.02562 -0.22153 -0.0355 C -0.22361 -0.04537 -0.22743 -0.06636 -0.2276 -0.07284 C -0.2276 -0.07346 -0.22812 -0.08025 -0.22864 -0.08118 C -0.22951 -0.08272 -0.23298 -0.08457 -0.23437 -0.08519 C -0.24357 -0.08488 -0.25121 -0.08457 -0.26024 -0.08241 C -0.26476 -0.08025 -0.26927 -0.07963 -0.27413 -0.0784 C -0.28385 -0.07902 -0.2901 -0.07963 -0.29878 -0.08149 C -0.30104 -0.08457 -0.30312 -0.08426 -0.30607 -0.08519 C -0.30868 -0.08766 -0.31059 -0.09105 -0.31337 -0.09352 C -0.31441 -0.0963 -0.31649 -0.09692 -0.31788 -0.0997 C -0.31875 -0.10371 -0.31927 -0.10772 -0.32048 -0.11204 C -0.32014 -0.11945 -0.32101 -0.1247 -0.3158 -0.12716 C -0.30903 -0.12593 -0.30243 -0.12778 -0.29618 -0.13056 C -0.2941 -0.13303 -0.29184 -0.13395 -0.28958 -0.13581 C -0.28906 -0.13704 -0.28871 -0.13828 -0.28802 -0.13889 C -0.28732 -0.13951 -0.28611 -0.13889 -0.28541 -0.13951 C -0.28229 -0.14105 -0.28055 -0.14476 -0.27708 -0.14568 C -0.27535 -0.15155 -0.27812 -0.14414 -0.275 -0.14815 C -0.27465 -0.14846 -0.27291 -0.15371 -0.27239 -0.15433 C -0.27309 -0.15895 -0.27257 -0.16173 -0.27569 -0.16358 C -0.27691 -0.16914 -0.275 -0.16266 -0.2776 -0.16636 C -0.28021 -0.16976 -0.27552 -0.16729 -0.27969 -0.16883 C -0.28073 -0.17408 -0.28455 -0.17747 -0.28698 -0.18179 C -0.28854 -0.18488 -0.2875 -0.18673 -0.29114 -0.18889 C -0.2941 -0.19074 -0.29618 -0.19321 -0.29878 -0.19568 C -0.30017 -0.19846 -0.30052 -0.2 -0.30278 -0.19846 C -0.30555 -0.1997 -0.30712 -0.20093 -0.30972 -0.20186 C -0.3125 -0.20618 -0.31354 -0.21266 -0.30972 -0.21636 C -0.30694 -0.22562 -0.29774 -0.23395 -0.29062 -0.2355 C -0.28889 -0.2392 -0.2875 -0.24013 -0.28594 -0.24321 C -0.28385 -0.25278 -0.27847 -0.26173 -0.275 -0.27068 C -0.27448 -0.2747 -0.27396 -0.27531 -0.27205 -0.2784 C -0.27031 -0.27809 -0.26875 -0.27809 -0.26736 -0.27747 C -0.26528 -0.27655 -0.26493 -0.27346 -0.26285 -0.27223 C -0.2625 -0.27223 -0.25885 -0.27408 -0.25851 -0.2747 C -0.25816 -0.27562 -0.25833 -0.27747 -0.25816 -0.2784 C -0.25764 -0.28025 -0.25625 -0.28179 -0.25555 -0.28365 C -0.25469 -0.28797 -0.25399 -0.29321 -0.25295 -0.29754 C -0.25173 -0.30463 -0.24601 -0.30957 -0.24045 -0.31112 C -0.23264 -0.3105 -0.225 -0.3105 -0.21736 -0.30679 C -0.20642 -0.32161 -0.21041 -0.35093 -0.22448 -0.35649 C -0.22587 -0.35803 -0.22916 -0.35926 -0.22916 -0.35895 C -0.23298 -0.36605 -0.25017 -0.36297 -0.25555 -0.36328 C -0.25712 -0.3605 -0.25764 -0.35957 -0.25764 -0.35587 " pathEditMode="relative" rAng="0" ptsTypes="ffffffffffffffffffffffffffffffffffffffffffffffffffffffff">
                                          <p:cBhvr>
                                            <p:cTn id="265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792" y="-183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3.79454E-7 C -0.00469 0.00046 -0.0092 0.00115 -0.01372 0.00231 C -0.01702 0.00416 -0.01788 0.00671 -0.02066 0.00925 C -0.02188 0.01342 -0.02622 0.02036 -0.02934 0.02151 C -0.03073 0.02429 -0.03177 0.02429 -0.03403 0.02545 C -0.03542 0.03169 -0.04358 0.03054 -0.0474 0.03077 C -0.05469 0.03123 -0.06198 0.03123 -0.06927 0.03146 C -0.08403 0.03655 -0.09931 0.03216 -0.11441 0.03146 C -0.13143 0.03077 -0.14827 0.03077 -0.16528 0.03007 C -0.17691 0.02869 -0.18611 0.02591 -0.19827 0.02545 C -0.20139 0.02429 -0.20382 0.02267 -0.20573 0.0192 C -0.20695 0.01365 -0.20764 0.01018 -0.20972 0.00532 C -0.21111 -0.00232 -0.21094 -0.00047 -0.21025 -0.01157 C -0.21007 -0.02083 -0.2099 -0.03008 -0.20972 -0.03934 C -0.20955 -0.04373 -0.20938 -0.04813 -0.2092 -0.05253 C -0.20868 -0.08122 -0.2158 -0.08955 -0.20052 -0.09556 C -0.19965 -0.09926 -0.19844 -0.09949 -0.19584 -0.10019 C -0.1849 -0.09949 -0.17431 -0.09764 -0.16354 -0.09626 C -0.16059 -0.09695 -0.15712 -0.09602 -0.15486 -0.09857 C -0.1533 -0.10019 -0.15087 -0.10412 -0.15087 -0.10412 C -0.15018 -0.10829 -0.14948 -0.11222 -0.14965 -0.11639 C -0.14983 -0.1224 -0.15 -0.12842 -0.15087 -0.1342 C -0.15104 -0.13536 -0.1559 -0.14369 -0.15608 -0.14415 C -0.15712 -0.1467 -0.15764 -0.14947 -0.15886 -0.15179 C -0.16511 -0.16359 -0.18733 -0.16243 -0.19358 -0.16266 C -0.19844 -0.1622 -0.20365 -0.16382 -0.20799 -0.16104 C -0.20903 -0.16035 -0.21025 -0.1585 -0.21146 -0.15803 C -0.2132 -0.15734 -0.21667 -0.15641 -0.21667 -0.15641 C -0.2184 -0.15479 -0.22049 -0.15364 -0.22188 -0.15179 C -0.22396 -0.14901 -0.22431 -0.14346 -0.2283 -0.14184 C -0.229 -0.13883 -0.23108 -0.13813 -0.23351 -0.1379 C -0.23924 -0.13721 -0.24514 -0.13698 -0.25087 -0.13651 C -0.2533 -0.13628 -0.2559 -0.13582 -0.25834 -0.13559 C -0.26545 -0.13605 -0.28108 -0.13374 -0.28889 -0.14091 C -0.28959 -0.14299 -0.29167 -0.14415 -0.29184 -0.14646 C -0.29323 -0.16081 -0.28594 -0.16104 -0.27743 -0.16266 C -0.2717 -0.1659 -0.26528 -0.16335 -0.25938 -0.16266 C -0.23768 -0.14716 -0.2099 -0.16011 -0.18611 -0.16567 C -0.18143 -0.16983 -0.17604 -0.17631 -0.17101 -0.18024 C -0.17084 -0.18094 -0.17084 -0.18186 -0.17049 -0.18256 C -0.17014 -0.18348 -0.16945 -0.18395 -0.16927 -0.18487 C -0.1684 -0.18811 -0.16754 -0.19505 -0.16754 -0.19505 C -0.16702 -0.2013 -0.16459 -0.21426 -0.16927 -0.21796 C -0.17101 -0.21935 -0.17309 -0.21935 -0.175 -0.22027 C -0.2158 -0.21958 -0.2316 -0.2212 -0.26233 -0.21657 C -0.26406 -0.21333 -0.26406 -0.20963 -0.2658 -0.20662 C -0.26754 -0.19575 -0.27656 -0.19181 -0.28368 -0.1895 C -0.28993 -0.18996 -0.29601 -0.19019 -0.30226 -0.19112 C -0.30365 -0.19135 -0.30625 -0.19274 -0.30625 -0.19274 C -0.30712 -0.19436 -0.30851 -0.19552 -0.3092 -0.19737 C -0.30955 -0.19829 -0.30938 -0.19945 -0.30972 -0.20037 C -0.31025 -0.20176 -0.31094 -0.20292 -0.31146 -0.20431 C -0.31094 -0.22351 -0.3132 -0.22143 -0.30226 -0.22351 C -0.2941 -0.21935 -0.29792 -0.22143 -0.29063 -0.21726 C -0.28854 -0.21773 -0.28646 -0.21819 -0.28438 -0.21888 C -0.28264 -0.21958 -0.27969 -0.22421 -0.27917 -0.2249 C -0.27535 -0.22999 -0.2717 -0.23693 -0.26754 -0.2411 C -0.26597 -0.2448 -0.26493 -0.24665 -0.26233 -0.24896 C -0.26198 -0.25058 -0.26059 -0.25197 -0.26059 -0.25359 C -0.26059 -0.25637 -0.26042 -0.26909 -0.26406 -0.27048 C -0.26563 -0.27742 -0.27413 -0.27765 -0.27847 -0.27812 C -0.28334 -0.28136 -0.28837 -0.2802 -0.29358 -0.27974 C -0.29514 -0.27927 -0.29705 -0.2795 -0.29827 -0.27812 C -0.30347 -0.27279 -0.29879 -0.27511 -0.30278 -0.27349 C -0.30486 -0.27071 -0.30695 -0.27048 -0.30972 -0.26886 C -0.31146 -0.26585 -0.3132 -0.26331 -0.31545 -0.26123 C -0.31823 -0.2559 -0.3165 -0.25706 -0.31962 -0.2559 C -0.32066 -0.26169 -0.32118 -0.264 -0.32361 -0.26979 C -0.32396 -0.27349 -0.32535 -0.27673 -0.32535 -0.28043 C -0.32535 -0.28922 -0.31094 -0.29454 -0.30573 -0.29501 C -0.29757 -0.2957 -0.28959 -0.29616 -0.28143 -0.29663 C -0.27275 -0.29616 -0.26632 -0.29639 -0.25834 -0.29362 C -0.25781 -0.29316 -0.2566 -0.29292 -0.2566 -0.292 C -0.2566 -0.28945 -0.25834 -0.28436 -0.25834 -0.28436 C -0.25452 -0.28228 -0.25903 -0.28413 -0.25313 -0.28506 C -0.24913 -0.28575 -0.24497 -0.28552 -0.24097 -0.28575 C -0.23959 -0.28899 -0.2382 -0.2913 -0.2375 -0.29501 C -0.2382 -0.30403 -0.23646 -0.31583 -0.24445 -0.31907 C -0.25764 -0.31861 -0.27222 -0.31213 -0.28195 -0.32508 " pathEditMode="relative" ptsTypes="ffffffffffffffffffffffffffffffffffffffffffffffffffffffffffffffffffffffffffffffA">
                                          <p:cBhvr>
                                            <p:cTn id="267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5.118E-6 C -0.0125 0.00046 -0.02465 0.00092 -0.03698 0.0037 C -0.03906 0.00578 -0.04201 0.0074 -0.04444 0.00832 C -0.04687 0.01156 -0.05035 0.01318 -0.05365 0.01457 C -0.07448 0.01179 -0.09479 0.01041 -0.11615 0.00994 C -0.14253 0.0074 -0.16892 0.0074 -0.19531 0.00601 C -0.20035 0.00508 -0.20347 0.00184 -0.20799 -5.118E-6 C -0.20972 -0.00325 -0.21059 -0.00625 -0.21215 -0.00926 C -0.21354 -0.01944 -0.21372 -0.04003 -0.21372 -0.04003 C -0.21337 -0.05785 -0.21389 -0.0641 -0.20972 -0.07798 C -0.21059 -0.08423 -0.21024 -0.087 -0.21319 -0.09094 C -0.21632 -0.10505 -0.21632 -0.09695 -0.21372 -0.12796 C -0.21337 -0.1312 -0.20764 -0.13467 -0.20573 -0.13721 C -0.20503 -0.14022 -0.20347 -0.14207 -0.20226 -0.14485 C -0.20208 -0.146 -0.20122 -0.14716 -0.20174 -0.14809 C -0.2033 -0.15109 -0.20469 -0.14901 -0.20625 -0.14878 C -0.20868 -0.14832 -0.21128 -0.14832 -0.21372 -0.14809 C -0.21562 -0.14762 -0.21788 -0.14785 -0.21962 -0.14647 C -0.22795 -0.13929 -0.22205 -0.14253 -0.22656 -0.14022 C -0.23316 -0.12564 -0.25017 -0.12773 -0.26007 -0.12726 C -0.26128 -0.12657 -0.26285 -0.12657 -0.26406 -0.12564 C -0.26927 -0.12171 -0.26215 -0.12449 -0.26806 -0.12263 C -0.27378 -0.11731 -0.27135 -0.11708 -0.27917 -0.11569 C -0.2849 -0.11269 -0.29149 -0.1106 -0.29757 -0.10945 C -0.29913 -0.10991 -0.30069 -0.1106 -0.30226 -0.11107 C -0.30347 -0.1113 -0.30521 -0.11037 -0.30573 -0.11176 C -0.30608 -0.11269 -0.30469 -0.1224 -0.30451 -0.12402 C -0.30382 -0.1342 -0.30434 -0.13374 -0.30052 -0.14114 C -0.29965 -0.14485 -0.29948 -0.14554 -0.29705 -0.14809 C -0.2967 -0.1504 -0.29531 -0.15248 -0.29531 -0.15503 C -0.29531 -0.16683 -0.29687 -0.16822 -0.30052 -0.17655 C -0.30139 -0.18372 -0.30451 -0.19529 -0.30052 -0.20107 C -0.29913 -0.20315 -0.29514 -0.20269 -0.29306 -0.20338 C -0.28715 -0.202 -0.28455 -0.19575 -0.27969 -0.19182 C -0.27222 -0.17955 -0.2401 -0.18279 -0.23698 -0.18256 C -0.23264 -0.18372 -0.22917 -0.18256 -0.2283 -0.18811 C -0.22917 -0.205 -0.22795 -0.22236 -0.24219 -0.22814 C -0.2441 -0.23022 -0.24444 -0.23069 -0.2467 -0.23184 C -0.24809 -0.23254 -0.24948 -0.233 -0.25087 -0.23346 C -0.25139 -0.23369 -0.2526 -0.23416 -0.2526 -0.23416 C -0.2566 -0.23786 -0.25677 -0.23832 -0.26181 -0.23971 C -0.26337 -0.24318 -0.26632 -0.24434 -0.26927 -0.24503 C -0.27083 -0.24642 -0.27448 -0.24804 -0.27448 -0.24804 C -0.27622 -0.25128 -0.2783 -0.2529 -0.28021 -0.25591 C -0.28108 -0.25729 -0.28264 -0.26053 -0.28264 -0.26053 C -0.28368 -0.26516 -0.28698 -0.26331 -0.28264 -0.26516 C -0.27083 -0.25105 -0.25799 -0.23971 -0.24323 -0.23184 C -0.23437 -0.23369 -0.22604 -0.23717 -0.21719 -0.23809 C -0.20243 -0.24503 -0.18576 -0.24388 -0.17049 -0.24434 C -0.16649 -0.24503 -0.16354 -0.24642 -0.16007 -0.24897 C -0.15781 -0.25313 -0.15451 -0.25521 -0.15087 -0.2566 C -0.14774 -0.25938 -0.14705 -0.26308 -0.14444 -0.26655 C -0.14149 -0.28506 -0.14687 -0.29293 -0.15781 -0.30195 C -0.16181 -0.30519 -0.16337 -0.30935 -0.16806 -0.3112 C -0.17326 -0.31815 -0.18385 -0.31861 -0.19062 -0.31977 C -0.19375 -0.32578 -0.19271 -0.33342 -0.18958 -0.33897 C -0.18802 -0.3473 -0.18733 -0.35123 -0.1809 -0.35285 C -0.1717 -0.36141 -0.16094 -0.36303 -0.14965 -0.36442 C -0.14826 -0.36581 -0.14635 -0.36604 -0.14497 -0.36743 C -0.1434 -0.36928 -0.14062 -0.37553 -0.13924 -0.3783 C -0.13837 -0.38201 -0.13646 -0.38432 -0.13455 -0.38686 C -0.13264 -0.39774 -0.12882 -0.42412 -0.13976 -0.42759 C -0.15052 -0.43476 -0.16354 -0.43152 -0.175 -0.43221 C -0.18316 -0.43152 -0.18941 -0.4299 -0.19705 -0.42689 C -0.19809 -0.4255 -0.19948 -0.42527 -0.20052 -0.42388 C -0.2026 -0.42111 -0.20312 -0.41833 -0.20573 -0.41602 C -0.20764 -0.41208 -0.20885 -0.40746 -0.21094 -0.40375 C -0.21042 -0.39242 -0.21024 -0.38686 -0.20521 -0.3783 C -0.20434 -0.37344 -0.20243 -0.36974 -0.20104 -0.36512 C -0.20052 -0.36095 -0.19635 -0.35123 -0.19306 -0.34984 C -0.19115 -0.34614 -0.18958 -0.34522 -0.18663 -0.3436 C -0.18437 -0.34059 -0.18056 -0.33804 -0.17743 -0.33666 C -0.17153 -0.32879 -0.16198 -0.32786 -0.15434 -0.32509 C -0.14271 -0.32694 -0.13125 -0.32694 -0.11962 -0.32509 C -0.10903 -0.32624 -0.10451 -0.3237 -0.09878 -0.33365 C -0.09896 -0.33619 -0.0974 -0.36442 -0.10399 -0.36974 C -0.10556 -0.37391 -0.10851 -0.37784 -0.11146 -0.38062 C -0.11424 -0.38594 -0.12135 -0.38316 -0.12535 -0.38293 C -0.1316 -0.38108 -0.12882 -0.38177 -0.13351 -0.38062 C -0.13542 -0.37877 -0.13698 -0.37853 -0.13924 -0.37761 C -0.14201 -0.37506 -0.14427 -0.37206 -0.1474 -0.37067 C -0.15 -0.36789 -0.15208 -0.36697 -0.15538 -0.36604 C -0.16128 -0.36049 -0.16979 -0.36188 -0.17674 -0.36141 C -0.18281 -0.35979 -0.18872 -0.35864 -0.19479 -0.35748 C -0.2092 -0.3517 -0.22778 -0.3547 -0.24097 -0.35447 C -0.2441 -0.35285 -0.24687 -0.35216 -0.25017 -0.35146 C -0.2533 -0.34846 -0.25955 -0.34707 -0.26354 -0.34591 C -0.26632 -0.34383 -0.2691 -0.34151 -0.27222 -0.34059 C -0.27517 -0.33781 -0.27396 -0.33897 -0.27847 -0.33527 C -0.27951 -0.33457 -0.28142 -0.33295 -0.28142 -0.33295 C -0.28177 -0.33226 -0.28212 -0.33133 -0.28264 -0.33064 C -0.28333 -0.32995 -0.28437 -0.32995 -0.2849 -0.32902 C -0.28576 -0.32786 -0.28594 -0.32578 -0.28663 -0.32439 C -0.28681 -0.32347 -0.28715 -0.32231 -0.28715 -0.32139 C -0.28715 -0.3045 -0.28767 -0.30797 -0.27969 -0.31051 C -0.27934 -0.30982 -0.27847 -0.3082 -0.27847 -0.3082 " pathEditMode="relative" ptsTypes="fffffffffffffffffffffffffffffffffffffffffffffffffffffffffffffffffffffffffffffffffffffffffffffffA">
                                          <p:cBhvr>
                                            <p:cTn id="269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0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43452E-7 C -0.00729 -0.00046 -0.0125 -0.00046 -0.0191 -0.003 C -0.02379 -0.0074 -0.0309 -0.00717 -0.03646 -0.00763 C -0.07188 -0.00671 -0.10695 -0.00763 -0.14236 -0.00833 C -0.15521 -0.0118 -0.17066 -0.01041 -0.18386 -0.01064 C -0.18577 -0.0118 -0.18767 -0.01226 -0.18976 -0.01295 C -0.19375 -0.01665 -0.19184 -0.01573 -0.19497 -0.01689 C -0.19722 -0.0192 -0.19792 -0.02082 -0.19948 -0.02383 C -0.20295 -0.0391 -0.19844 -0.06015 -0.19601 -0.07612 C -0.1967 -0.0819 -0.19653 -0.08746 -0.19896 -0.09231 C -0.19879 -0.09602 -0.19861 -0.09949 -0.19827 -0.10319 C -0.19792 -0.1062 -0.1967 -0.11175 -0.1967 -0.11175 C -0.19549 -0.13373 -0.1875 -0.15964 -0.20642 -0.16173 C -0.2125 -0.16103 -0.21354 -0.16126 -0.21858 -0.16335 C -0.22083 -0.16566 -0.2224 -0.1689 -0.225 -0.17029 C -0.22656 -0.17376 -0.22708 -0.17677 -0.22847 -0.18024 C -0.22917 -0.18556 -0.23004 -0.19111 -0.23125 -0.19643 C -0.23108 -0.19736 -0.23021 -0.19875 -0.23073 -0.19944 C -0.23125 -0.20013 -0.23229 -0.19898 -0.23299 -0.19875 C -0.23663 -0.19759 -0.23611 -0.19782 -0.23993 -0.19713 C -0.24149 -0.19227 -0.24445 -0.1925 -0.24809 -0.19181 C -0.25504 -0.19319 -0.26215 -0.19296 -0.26892 -0.19481 C -0.27674 -0.19944 -0.28767 -0.1969 -0.29601 -0.19643 C -0.29688 -0.19366 -0.2974 -0.18741 -0.29497 -0.18556 C -0.29375 -0.18463 -0.2908 -0.18394 -0.2908 -0.18394 C -0.27899 -0.1682 -0.25452 -0.16936 -0.25156 -0.19088 C -0.25104 -0.20522 -0.25677 -0.23739 -0.23993 -0.24178 C -0.23733 -0.24248 -0.23455 -0.24248 -0.23195 -0.24271 C -0.21979 -0.24201 -0.19879 -0.23553 -0.18906 -0.2471 C -0.18837 -0.25011 -0.18698 -0.25196 -0.18629 -0.25497 C -0.1875 -0.26908 -0.18577 -0.26908 -0.19549 -0.27024 C -0.1967 -0.27047 -0.19774 -0.2707 -0.19896 -0.27117 C -0.20052 -0.27186 -0.20347 -0.27348 -0.20347 -0.27348 C -0.19931 -0.27487 -0.19566 -0.27788 -0.19149 -0.2795 C -0.18142 -0.2832 -0.18281 -0.2825 -0.17344 -0.28412 C -0.12778 -0.2832 -0.14636 -0.29338 -0.13195 -0.27417 C -0.12413 -0.28088 -0.12986 -0.29268 -0.13299 -0.30194 C -0.13455 -0.31212 -0.13524 -0.31235 -0.14288 -0.3142 C -0.15122 -0.31351 -0.15781 -0.31027 -0.16545 -0.30587 C -0.17396 -0.30842 -0.17083 -0.31027 -0.17413 -0.31814 C -0.17448 -0.31906 -0.17535 -0.31952 -0.17587 -0.32045 C -0.17656 -0.32184 -0.17708 -0.32346 -0.17761 -0.32508 C -0.1783 -0.32947 -0.17934 -0.33364 -0.17986 -0.33803 C -0.17969 -0.34474 -0.17986 -0.35145 -0.17934 -0.35816 C -0.17899 -0.3621 -0.16823 -0.38361 -0.16476 -0.38824 C -0.16458 -0.38917 -0.16354 -0.39056 -0.16424 -0.39125 C -0.16528 -0.39241 -0.17604 -0.39426 -0.17639 -0.39426 C -0.20886 -0.39356 -0.20972 -0.40536 -0.21337 -0.37737 C -0.2132 -0.37413 -0.2132 -0.37066 -0.21285 -0.36742 C -0.21267 -0.3658 -0.21129 -0.36117 -0.21163 -0.36279 C -0.21354 -0.3739 -0.21215 -0.36973 -0.21632 -0.37737 C -0.2184 -0.38685 -0.22379 -0.3931 -0.22552 -0.40351 C -0.21892 -0.4123 -0.20399 -0.40768 -0.19774 -0.40814 C -0.19358 -0.4093 -0.18941 -0.41045 -0.18507 -0.41138 C -0.18316 -0.4123 -0.18125 -0.41346 -0.17934 -0.41439 C -0.17847 -0.41485 -0.17656 -0.41369 -0.17639 -0.41508 C -0.175 -0.42966 -0.17639 -0.43845 -0.18629 -0.44053 C -0.19236 -0.44331 -0.19861 -0.44308 -0.20469 -0.44053 C -0.20573 -0.43544 -0.20417 -0.44076 -0.20816 -0.43683 C -0.20955 -0.43544 -0.21042 -0.4329 -0.21163 -0.43128 C -0.21285 -0.42734 -0.21372 -0.4241 -0.21563 -0.42063 C -0.21736 -0.41045 -0.21493 -0.42249 -0.21806 -0.41369 C -0.21962 -0.4093 -0.21962 -0.40536 -0.22153 -0.4012 C -0.22153 -0.40074 -0.22222 -0.39657 -0.22257 -0.39588 C -0.22344 -0.39403 -0.22552 -0.39056 -0.22552 -0.39056 C -0.22674 -0.38477 -0.23229 -0.38223 -0.23542 -0.37829 C -0.23629 -0.37482 -0.2408 -0.37066 -0.2434 -0.36811 C -0.24549 -0.36418 -0.24844 -0.36001 -0.25156 -0.35747 C -0.25382 -0.3533 -0.25573 -0.35145 -0.25955 -0.35053 C -0.26146 -0.34729 -0.26337 -0.34544 -0.26545 -0.34266 C -0.26649 -0.33803 -0.26632 -0.33456 -0.26372 -0.33109 C -0.26198 -0.32554 -0.26233 -0.32068 -0.25955 -0.31582 C -0.25764 -0.30749 -0.26024 -0.29477 -0.26372 -0.28736 C -0.26441 -0.28389 -0.26458 -0.28204 -0.26649 -0.2795 C -0.26997 -0.26793 -0.27222 -0.26168 -0.28212 -0.26029 C -0.28403 -0.26446 -0.28559 -0.26839 -0.28854 -0.27117 C -0.28993 -0.27487 -0.29097 -0.27672 -0.29323 -0.2795 C -0.29636 -0.27857 -0.29653 -0.27741 -0.29722 -0.27348 C -0.29757 -0.26816 -0.29827 -0.2633 -0.29827 -0.25798 " pathEditMode="relative" ptsTypes="ffffffffffffffffffffffffffffffffffffffffffffffffffffffffffffffffffffffffffffffA">
                                          <p:cBhvr>
                                            <p:cTn id="271" dur="3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2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3.12818E-6 C -0.00261 -0.00255 -0.00434 -0.00532 -0.00764 -0.00625 C -0.01077 -0.00879 -0.01372 -0.01203 -0.01736 -0.01319 C -0.03542 -0.0125 -0.05313 -0.01342 -0.07118 -0.0125 C -0.1066 -0.00625 -0.14774 -0.01319 -0.18438 -0.01389 C -0.19497 -0.0162 -0.18941 -0.01527 -0.20122 -0.0162 C -0.20556 -0.01759 -0.2066 -0.01967 -0.21042 -0.02175 C -0.21198 -0.02569 -0.2125 -0.03101 -0.21511 -0.03332 C -0.21563 -0.0361 -0.21615 -0.03841 -0.21684 -0.04096 C -0.21649 -0.0634 -0.21806 -0.07913 -0.21163 -0.09787 C -0.21077 -0.10713 -0.20799 -0.11638 -0.20643 -0.12564 C -0.20695 -0.13281 -0.20486 -0.14345 -0.2099 -0.14808 C -0.2191 -0.14739 -0.22309 -0.14762 -0.23073 -0.14484 C -0.24254 -0.14693 -0.23733 -0.14438 -0.24167 -0.15271 C -0.24254 -0.15826 -0.24375 -0.16358 -0.24636 -0.16798 C -0.24427 -0.17492 -0.24757 -0.18233 -0.24219 -0.1858 C -0.24149 -0.18695 -0.2408 -0.18834 -0.23993 -0.1895 C -0.23889 -0.19112 -0.23646 -0.19413 -0.23646 -0.19413 C -0.23594 -0.20037 -0.23507 -0.20176 -0.23646 -0.20801 C -0.23577 -0.21102 -0.23455 -0.21356 -0.2342 -0.21657 C -0.23368 -0.21981 -0.2342 -0.22328 -0.23351 -0.22652 C -0.23247 -0.23184 -0.225 -0.23253 -0.22205 -0.23346 C -0.21285 -0.22814 -0.20417 -0.22258 -0.19427 -0.2205 C -0.19115 -0.21634 -0.19011 -0.21634 -0.18611 -0.21426 C -0.175 -0.21634 -0.16424 -0.21703 -0.1533 -0.21958 C -0.14879 -0.22212 -0.14566 -0.22328 -0.14115 -0.22513 C -0.13768 -0.23184 -0.1408 -0.21911 -0.14045 -0.21888 C -0.13854 -0.21749 -0.13629 -0.2205 -0.1342 -0.2212 C -0.12934 -0.22582 -0.12483 -0.23115 -0.11962 -0.23508 C -0.11788 -0.23924 -0.11632 -0.24341 -0.11441 -0.24734 C -0.11389 -0.25012 -0.11268 -0.25289 -0.11268 -0.2559 C -0.11285 -0.26284 -0.11337 -0.26979 -0.11441 -0.27673 C -0.11476 -0.27927 -0.1217 -0.28876 -0.12379 -0.28968 C -0.12813 -0.29547 -0.12465 -0.30657 -0.12136 -0.31282 C -0.12066 -0.31652 -0.12049 -0.32323 -0.11736 -0.32439 C -0.11615 -0.32994 -0.11597 -0.33596 -0.11337 -0.34059 C -0.11233 -0.34521 -0.10972 -0.34845 -0.10764 -0.35215 C -0.10434 -0.35817 -0.10156 -0.36557 -0.1007 -0.37298 C -0.10208 -0.38825 -0.10139 -0.382 -0.10643 -0.39149 C -0.10729 -0.39496 -0.10851 -0.39889 -0.1099 -0.40213 C -0.11042 -0.41023 -0.11024 -0.41648 -0.11684 -0.41833 C -0.12847 -0.41671 -0.12552 -0.41995 -0.12952 -0.41231 C -0.12969 -0.41046 -0.12952 -0.40838 -0.13004 -0.40676 C -0.13056 -0.4056 -0.13941 -0.40329 -0.14045 -0.40306 C -0.14306 -0.40051 -0.14653 -0.40144 -0.14913 -0.39843 C -0.15035 -0.39704 -0.15261 -0.3938 -0.15261 -0.3938 C -0.1559 -0.38316 -0.15504 -0.37182 -0.15677 -0.36072 C -0.15695 -0.35609 -0.15573 -0.351 -0.15729 -0.34683 C -0.15851 -0.34359 -0.16424 -0.34059 -0.16424 -0.34059 C -0.19097 -0.34174 -0.19115 -0.34082 -0.20764 -0.34452 C -0.20712 -0.34429 -0.2059 -0.34452 -0.2059 -0.34359 C -0.2059 -0.33943 -0.20851 -0.33202 -0.20938 -0.3274 C -0.20434 -0.32624 -0.20643 -0.3311 -0.20938 -0.33434 C -0.21094 -0.33619 -0.2132 -0.33688 -0.21511 -0.33827 C -0.22708 -0.35586 -0.24011 -0.36974 -0.25434 -0.38385 C -0.25729 -0.39126 -0.25972 -0.39982 -0.25208 -0.40306 C -0.24879 -0.40283 -0.24531 -0.40352 -0.24219 -0.40213 C -0.2382 -0.40028 -0.2375 -0.39426 -0.23524 -0.39056 C -0.23143 -0.38408 -0.22622 -0.37228 -0.22205 -0.36766 C -0.21875 -0.36025 -0.21597 -0.35146 -0.20938 -0.34984 C -0.2066 -0.3473 -0.20278 -0.34706 -0.19948 -0.34591 C -0.19653 -0.3429 -0.19514 -0.34197 -0.19132 -0.34059 C -0.19028 -0.3392 -0.18802 -0.33943 -0.18733 -0.33758 C -0.18524 -0.33226 -0.19722 -0.31699 -0.19896 -0.31444 C -0.20469 -0.30634 -0.21163 -0.3031 -0.2191 -0.29894 C -0.22292 -0.29662 -0.22622 -0.29269 -0.23004 -0.29061 C -0.23368 -0.28876 -0.24115 -0.28668 -0.24514 -0.28598 C -0.25365 -0.2876 -0.26476 -0.292 -0.27222 -0.28506 C -0.27396 -0.2758 -0.27153 -0.28598 -0.27465 -0.27904 C -0.27656 -0.27488 -0.27656 -0.26979 -0.27865 -0.26585 C -0.27761 -0.25984 -0.27518 -0.25475 -0.2717 -0.25058 C -0.27083 -0.24642 -0.27101 -0.24989 -0.27292 -0.24595 C -0.27344 -0.24503 -0.27344 -0.24364 -0.27396 -0.24271 C -0.27587 -0.23948 -0.28594 -0.23531 -0.28958 -0.23346 C -0.29115 -0.22953 -0.29323 -0.22721 -0.29427 -0.22282 C -0.29393 -0.21449 -0.2934 -0.20246 -0.28958 -0.19505 C -0.28941 -0.19389 -0.28941 -0.19274 -0.28906 -0.19181 C -0.28872 -0.19089 -0.28802 -0.19042 -0.28785 -0.1895 C -0.28663 -0.18464 -0.2875 -0.18418 -0.28438 -0.18117 C -0.28386 -0.17816 -0.28281 -0.17562 -0.28212 -0.17261 C -0.28333 -0.17099 -0.28403 -0.16983 -0.28559 -0.16891 C -0.28681 -0.16821 -0.28958 -0.16729 -0.28958 -0.16729 C -0.29722 -0.17145 -0.29393 -0.18302 -0.29896 -0.18718 C -0.29948 -0.19135 -0.29896 -0.19436 -0.30174 -0.19644 C -0.30226 -0.19875 -0.30452 -0.20153 -0.30347 -0.20338 C -0.30261 -0.20477 -0.29219 -0.20639 -0.29132 -0.20662 C -0.28698 -0.20546 -0.28299 -0.20454 -0.27865 -0.20269 C -0.27761 -0.20222 -0.27674 -0.20107 -0.2757 -0.20037 C -0.275 -0.19991 -0.27413 -0.19991 -0.27344 -0.19968 C -0.27031 -0.19644 -0.26615 -0.19251 -0.2625 -0.19112 C -0.26129 -0.18811 -0.25955 -0.1851 -0.25851 -0.18186 C -0.2566 -0.17608 -0.25608 -0.17006 -0.25434 -0.16428 C -0.25417 -0.16266 -0.25382 -0.16127 -0.25382 -0.15965 C -0.25399 -0.15364 -0.25452 -0.14785 -0.25504 -0.14184 C -0.25573 -0.13466 -0.26268 -0.13374 -0.26649 -0.13096 C -0.26771 -0.13119 -0.27917 -0.13189 -0.28386 -0.13327 C -0.29115 -0.13559 -0.2967 -0.14253 -0.30347 -0.14646 C -0.30486 -0.14924 -0.30608 -0.14924 -0.30816 -0.15109 C -0.30938 -0.1578 -0.3125 -0.16243 -0.31389 -0.16891 C -0.31337 -0.18626 -0.31511 -0.18163 -0.31111 -0.19042 C -0.3092 -0.18996 -0.30695 -0.18996 -0.30521 -0.1888 C -0.30382 -0.18788 -0.30174 -0.18418 -0.30174 -0.18418 C -0.30035 -0.17793 -0.30243 -0.1851 -0.29948 -0.18117 C -0.29653 -0.17724 -0.30191 -0.18001 -0.29722 -0.17816 C -0.29583 -0.17191 -0.2974 -0.17307 -0.29427 -0.17191 C -0.2941 -0.17122 -0.29427 -0.17006 -0.29375 -0.1696 C -0.29254 -0.16867 -0.28958 -0.16798 -0.28958 -0.16798 C -0.28715 -0.16613 -0.28663 -0.16729 -0.28438 -0.16891 " pathEditMode="relative" ptsTypes="fffffffffffffffffffffffffffffffffffffffffffffffffffffffffffffffffffffffffffffffffffffffffffffffffffffffffffA">
                                          <p:cBhvr>
                                            <p:cTn id="273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77778E-6 -5.22906E-7 C -0.00086 0.0037 -0.00173 0.00532 -0.00399 0.00763 C -0.00572 0.01203 -0.00867 0.01874 -0.01163 0.02151 C -0.01562 0.02984 -0.02326 0.03262 -0.03003 0.0354 C -0.03298 0.03655 -0.03558 0.0391 -0.03871 0.04002 C -0.0519 0.04373 -0.06579 0.04535 -0.07916 0.04604 C -0.10989 0.04326 -0.14045 0.04303 -0.17117 0.04234 C -0.17881 0.03979 -0.18611 0.03979 -0.19427 0.0391 C -0.196 0.03586 -0.19687 0.03609 -0.19774 0.03216 C -0.19808 0.03031 -0.19861 0.02869 -0.19895 0.02684 C -0.19913 0.02614 -0.19947 0.02452 -0.19947 0.02452 C -0.20173 -0.0044 -0.20017 -0.03471 -0.19999 -0.0634 C -0.20052 -0.08029 -0.19236 -0.1069 -0.20399 -0.11407 C -0.20972 -0.12171 -0.20416 -0.11546 -0.22204 -0.11731 C -0.22569 -0.11777 -0.22899 -0.11962 -0.23246 -0.12101 C -0.23385 -0.12147 -0.23645 -0.12263 -0.23645 -0.12263 C -0.23836 -0.12518 -0.23888 -0.12749 -0.24045 -0.13027 C -0.23906 -0.13813 -0.24027 -0.14762 -0.23645 -0.1541 C -0.23402 -0.15826 -0.22482 -0.15641 -0.22482 -0.15641 C -0.22083 -0.15803 -0.21857 -0.15896 -0.2144 -0.15803 C -0.21076 -0.16613 -0.21562 -0.17145 -0.22083 -0.17261 C -0.23229 -0.17886 -0.25694 -0.17631 -0.26249 -0.17654 C -0.26302 -0.19389 -0.26267 -0.20755 -0.26527 -0.22351 C -0.26492 -0.23577 -0.26492 -0.24734 -0.2618 -0.25891 C -0.26076 -0.26932 -0.25555 -0.27464 -0.25086 -0.28205 C -0.24861 -0.28575 -0.24808 -0.28853 -0.24513 -0.2913 C -0.24392 -0.29246 -0.24236 -0.29269 -0.24114 -0.29362 C -0.24027 -0.29431 -0.23958 -0.29524 -0.23871 -0.29593 C -0.2217 -0.29454 -0.21215 -0.29524 -0.19774 -0.28899 C -0.19565 -0.28691 -0.1934 -0.28482 -0.19131 -0.28274 C -0.19062 -0.28205 -0.19114 -0.28066 -0.19079 -0.27973 C -0.19045 -0.27904 -0.18958 -0.27858 -0.18906 -0.27811 C -0.18732 -0.27372 -0.18541 -0.27071 -0.18906 -0.26423 C -0.18992 -0.26284 -0.19166 -0.26539 -0.19305 -0.26585 C -0.1967 -0.27071 -0.20208 -0.27279 -0.20572 -0.27811 C -0.20937 -0.28344 -0.2118 -0.29015 -0.21562 -0.29524 C -0.22378 -0.30588 -0.2309 -0.31583 -0.23524 -0.32994 C -0.23385 -0.33758 -0.23194 -0.34568 -0.22552 -0.34822 C -0.21892 -0.35447 -0.21232 -0.36025 -0.20399 -0.36141 C -0.18385 -0.36048 -0.1894 -0.36349 -0.17916 -0.34984 C -0.17812 -0.34498 -0.17552 -0.34059 -0.17395 -0.33596 C -0.16788 -0.31675 -0.17586 -0.33874 -0.17048 -0.32439 C -0.16996 -0.31074 -0.16961 -0.29986 -0.16475 -0.2883 C -0.16336 -0.28506 -0.16336 -0.28205 -0.1618 -0.27904 C -0.16111 -0.27603 -0.16076 -0.27279 -0.16006 -0.26979 C -0.16128 -0.264 -0.16232 -0.25845 -0.16354 -0.2529 C -0.1644 -0.24919 -0.17795 -0.24133 -0.17986 -0.24133 C -0.18992 -0.2411 -0.19982 -0.24063 -0.20989 -0.2404 C -0.21336 -0.23901 -0.21058 -0.23554 -0.20867 -0.23346 C -0.2052 -0.22953 -0.20017 -0.22883 -0.196 -0.22744 C -0.1927 -0.22791 -0.1894 -0.22791 -0.18611 -0.22883 C -0.1809 -0.23045 -0.17916 -0.23624 -0.1717 -0.23739 C -0.16909 -0.23878 -0.16736 -0.2411 -0.16475 -0.24202 C -0.16423 -0.24271 -0.16371 -0.24364 -0.16302 -0.24433 C -0.16249 -0.2448 -0.1618 -0.24457 -0.16128 -0.24503 C -0.15902 -0.24734 -0.15954 -0.25081 -0.15659 -0.25197 C -0.15607 -0.25266 -0.15555 -0.25359 -0.15486 -0.25428 C -0.15416 -0.25498 -0.15329 -0.25521 -0.1526 -0.2559 C -0.15052 -0.25845 -0.15017 -0.26076 -0.14739 -0.26215 C -0.14548 -0.26423 -0.14392 -0.26631 -0.14166 -0.26747 C -0.13871 -0.27441 -0.13732 -0.27927 -0.13645 -0.28737 C -0.13767 -0.3031 -0.13784 -0.30172 -0.14114 -0.31282 C -0.14079 -0.32069 -0.14253 -0.33364 -0.13524 -0.33758 C -0.13472 -0.34174 -0.13524 -0.34383 -0.13246 -0.34591 C -0.13055 -0.34938 -0.12847 -0.35262 -0.12656 -0.35609 C -0.12569 -0.35979 -0.12569 -0.36326 -0.1243 -0.36673 C -0.12343 -0.37298 -0.12395 -0.36928 -0.12256 -0.37761 C -0.12239 -0.37853 -0.12204 -0.38061 -0.12204 -0.38061 C -0.12222 -0.38177 -0.12065 -0.39403 -0.12482 -0.39542 C -0.12795 -0.39635 -0.13107 -0.39681 -0.1342 -0.3975 C -0.13558 -0.39774 -0.1368 -0.39866 -0.13819 -0.39912 C -0.13871 -0.39936 -0.13992 -0.39982 -0.13992 -0.39982 C -0.14288 -0.40537 -0.14513 -0.41092 -0.15034 -0.41301 C -0.15468 -0.41185 -0.15711 -0.40838 -0.15954 -0.40375 C -0.15555 -0.38871 -0.14913 -0.39241 -0.13767 -0.39079 C -0.13298 -0.38871 -0.12795 -0.38779 -0.12308 -0.38686 C -0.11701 -0.38339 -0.10937 -0.38432 -0.10295 -0.38385 C -0.0967 -0.38246 -0.09722 -0.38339 -0.09548 -0.37599 C -0.09739 -0.37182 -0.09722 -0.3665 -0.10121 -0.36534 C -0.1085 -0.36719 -0.11475 -0.37136 -0.12204 -0.37298 C -0.12742 -0.37599 -0.1243 -0.37599 -0.13124 -0.3783 C -0.13263 -0.37876 -0.13524 -0.37992 -0.13524 -0.37992 C -0.13958 -0.37876 -0.13871 -0.37437 -0.14218 -0.37136 " pathEditMode="relative" ptsTypes="ffffffffffffffffffffffffffffffffffffffffffffffffffffffffffffffffffffffffffffffffffA">
                                          <p:cBhvr>
                                            <p:cTn id="275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6.15456E-7 C -0.00156 -0.00347 -0.00208 -0.00717 -0.00468 -0.00925 C -0.00625 -0.01226 -0.00833 -0.01434 -0.0092 -0.01781 C -0.01718 -0.0162 -0.025 -0.01504 -0.03298 -0.01388 C -0.04618 -0.01735 -0.06076 -0.01458 -0.07395 -0.01388 C -0.09288 -0.01458 -0.1118 -0.01388 -0.13072 -0.0162 C -0.13854 -0.01712 -0.14635 -0.01943 -0.15434 -0.02013 C -0.16579 -0.02846 -0.175 -0.01134 -0.18159 -0.02776 C -0.18385 -0.04095 -0.18194 -0.0546 -0.18385 -0.06779 C -0.18229 -0.09926 -0.18281 -0.08329 -0.18437 -0.13882 C -0.18454 -0.14299 -0.18802 -0.14762 -0.19079 -0.14877 C -0.19878 -0.14831 -0.20642 -0.14715 -0.21441 -0.14646 C -0.21857 -0.14484 -0.22222 -0.14114 -0.22656 -0.13952 C -0.23402 -0.14091 -0.23524 -0.13998 -0.24045 -0.14415 C -0.24201 -0.14692 -0.24322 -0.14623 -0.24392 -0.14947 C -0.24444 -0.15849 -0.246 -0.16751 -0.24566 -0.17654 C -0.24548 -0.18232 -0.24861 -0.19181 -0.24444 -0.19412 C -0.23559 -0.19898 -0.22517 -0.19551 -0.21562 -0.19574 C -0.21006 -0.19667 -0.21093 -0.1962 -0.20868 -0.20199 C -0.20972 -0.208 -0.21006 -0.21448 -0.21336 -0.21888 C -0.21423 -0.22374 -0.21788 -0.22675 -0.22135 -0.22813 C -0.22326 -0.22767 -0.22534 -0.22721 -0.22725 -0.22651 C -0.22777 -0.22628 -0.22951 -0.22582 -0.22899 -0.22582 C -0.2092 -0.2286 -0.23368 -0.22651 -0.21093 -0.22813 C -0.20451 -0.23276 -0.19826 -0.22536 -0.19184 -0.2242 C -0.18263 -0.21888 -0.17604 -0.21425 -0.16597 -0.21194 C -0.16406 -0.21564 -0.16631 -0.21633 -0.16822 -0.21957 C -0.16979 -0.22628 -0.17743 -0.23577 -0.18159 -0.2397 C -0.1842 -0.24664 -0.1842 -0.24803 -0.18906 -0.25058 C -0.19045 -0.2522 -0.19131 -0.25474 -0.19305 -0.2559 C -0.19531 -0.25752 -0.20034 -0.25891 -0.20295 -0.2596 C -0.21093 -0.26423 -0.22239 -0.26145 -0.23003 -0.26122 C -0.23316 -0.26168 -0.23611 -0.26215 -0.23923 -0.26284 C -0.24079 -0.26307 -0.24392 -0.26423 -0.24392 -0.26423 C -0.24791 -0.26793 -0.25225 -0.26932 -0.25659 -0.2721 C -0.25902 -0.27371 -0.26093 -0.27626 -0.26354 -0.27742 C -0.26493 -0.28181 -0.27118 -0.28644 -0.27465 -0.28737 C -0.27586 -0.29014 -0.27638 -0.29199 -0.27812 -0.29431 C -0.27951 -0.30079 -0.28159 -0.30588 -0.28263 -0.31282 C -0.28316 -0.32115 -0.28316 -0.32971 -0.28559 -0.33757 C -0.28524 -0.3422 -0.28645 -0.35215 -0.28263 -0.35516 C -0.28159 -0.36002 -0.28038 -0.35585 -0.27916 -0.36141 C -0.27881 -0.36603 -0.27881 -0.36927 -0.27691 -0.37297 C -0.27656 -0.37598 -0.27586 -0.37853 -0.27517 -0.38154 C -0.27447 -0.38917 -0.27465 -0.39889 -0.27812 -0.40537 C -0.27864 -0.40814 -0.27864 -0.4137 -0.27691 -0.41601 C -0.27569 -0.41786 -0.2717 -0.41832 -0.2717 -0.41832 C -0.26111 -0.41763 -0.26284 -0.41879 -0.25659 -0.413 C -0.25434 -0.40791 -0.25034 -0.40745 -0.24618 -0.40676 C -0.23993 -0.40791 -0.23385 -0.40907 -0.22777 -0.41138 C -0.22708 -0.41462 -0.22691 -0.41578 -0.22482 -0.41763 C -0.22274 -0.42203 -0.21909 -0.42665 -0.21562 -0.4292 C -0.2151 -0.43174 -0.21441 -0.43452 -0.21336 -0.43683 C -0.21267 -0.43845 -0.21093 -0.44146 -0.21093 -0.44146 C -0.20937 -0.4484 -0.2092 -0.45303 -0.20295 -0.45465 C -0.20104 -0.45511 -0.19895 -0.45511 -0.19704 -0.45534 C -0.19097 -0.4491 -0.18663 -0.44077 -0.18159 -0.43313 C -0.17968 -0.42665 -0.1802 -0.41971 -0.17864 -0.413 C -0.17725 -0.40699 -0.16493 -0.40421 -0.16128 -0.40305 C -0.14947 -0.40467 -0.14566 -0.40629 -0.14097 -0.42064 C -0.13958 -0.43151 -0.13645 -0.4528 -0.14566 -0.45928 C -0.15677 -0.45326 -0.14357 -0.4602 -0.17691 -0.45766 C -0.18038 -0.45743 -0.18732 -0.45465 -0.18732 -0.45465 C -0.18854 -0.45396 -0.19027 -0.45419 -0.19131 -0.45303 C -0.19236 -0.45187 -0.19236 -0.44979 -0.19305 -0.4484 C -0.19375 -0.44539 -0.19531 -0.44354 -0.19652 -0.44077 C -0.19791 -0.43313 -0.19618 -0.40676 -0.20347 -0.40375 C -0.20434 -0.40005 -0.20781 -0.39935 -0.21041 -0.3975 C -0.21857 -0.39195 -0.22569 -0.38362 -0.23472 -0.37992 C -0.2368 -0.37621 -0.23854 -0.37367 -0.23923 -0.36904 C -0.23871 -0.354 -0.23941 -0.34498 -0.22951 -0.33665 C -0.19861 -0.33781 -0.19756 -0.33619 -0.17916 -0.34058 C -0.17847 -0.34104 -0.17777 -0.3422 -0.17691 -0.3422 C -0.17118 -0.34243 -0.16527 -0.34197 -0.15954 -0.34128 C -0.15642 -0.34081 -0.15555 -0.3348 -0.1526 -0.33364 C -0.15069 -0.3311 -0.15052 -0.32924 -0.14861 -0.3267 C -0.14791 -0.32346 -0.14809 -0.3193 -0.14566 -0.31744 C -0.14461 -0.31675 -0.14218 -0.31606 -0.14218 -0.31606 C -0.1309 -0.31698 -0.12465 -0.31583 -0.11614 -0.32277 C -0.11493 -0.32786 -0.11597 -0.32462 -0.11093 -0.33133 C -0.11041 -0.33202 -0.1092 -0.33364 -0.1092 -0.33364 C -0.10781 -0.33781 -0.1059 -0.34128 -0.10347 -0.34452 C -0.10486 -0.35308 -0.10486 -0.36441 -0.11267 -0.36673 C -0.11562 -0.3658 -0.11701 -0.36488 -0.11909 -0.3621 C -0.11996 -0.35794 -0.12066 -0.35493 -0.12256 -0.35146 C -0.12378 -0.34428 -0.12361 -0.34359 -0.12309 -0.33433 C -0.11475 -0.3422 -0.10312 -0.33179 -0.09427 -0.33827 C -0.0927 -0.34104 -0.09149 -0.34313 -0.08906 -0.34452 C -0.08854 -0.34521 -0.08784 -0.3459 -0.08732 -0.34683 C -0.08697 -0.34752 -0.08697 -0.34845 -0.08663 -0.34914 C -0.08541 -0.35099 -0.08316 -0.35284 -0.08159 -0.35446 C -0.08142 -0.35516 -0.08125 -0.35608 -0.0809 -0.35678 C -0.08038 -0.35747 -0.07951 -0.35747 -0.07916 -0.3584 C -0.07673 -0.36395 -0.07656 -0.37112 -0.07395 -0.37691 C -0.07291 -0.38593 -0.07309 -0.39172 -0.07465 -0.40074 C -0.07534 -0.41023 -0.07482 -0.42573 -0.08038 -0.43313 C -0.08142 -0.43961 -0.08576 -0.441 -0.0901 -0.44239 C -0.09409 -0.44632 -0.09513 -0.44539 -0.10052 -0.4447 C -0.10191 -0.44007 -0.10364 -0.43521 -0.1052 -0.43082 C -0.10607 -0.42827 -0.10763 -0.42665 -0.10816 -0.42388 C -0.10937 -0.41856 -0.1092 -0.41323 -0.11163 -0.40837 C -0.11145 -0.40583 -0.11267 -0.40166 -0.11093 -0.40074 C -0.10746 -0.39889 -0.10364 -0.40143 -0.1 -0.40213 C -0.09826 -0.40236 -0.09479 -0.40375 -0.09479 -0.40375 C -0.09045 -0.40282 -0.0868 -0.40005 -0.08316 -0.39681 C -0.08263 -0.39565 -0.08159 -0.39357 -0.08159 -0.39218 C -0.08246 -0.37714 -0.08732 -0.37876 -0.096 -0.37529 C -0.09878 -0.37297 -0.10086 -0.37251 -0.10399 -0.37135 C -0.1085 -0.37182 -0.12135 -0.36812 -0.12552 -0.37598 C -0.12743 -0.38431 -0.12708 -0.38431 -0.12135 -0.38524 C -0.11527 -0.38454 -0.11006 -0.38616 -0.10399 -0.38616 " pathEditMode="relative" ptsTypes="ffffffffffffffffffffffffffffffffffffffffffffffffffffffffffffffffffffffffffffffffffffffffffffffffffffffffffffffA">
                                          <p:cBhvr>
                                            <p:cTn id="277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36418E-6 C -0.00122 -0.00532 -0.00226 -0.01527 -0.00573 -0.01851 C -0.01146 -0.02383 -0.02049 -0.02499 -0.02709 -0.02545 C -0.05018 -0.03262 -0.02396 -0.02476 -0.09132 -0.02545 C -0.10504 -0.02568 -0.12049 -0.02823 -0.13403 -0.02869 C -0.14983 -0.02777 -0.16511 -0.02915 -0.18091 -0.03008 C -0.18334 -0.03147 -0.18455 -0.031 -0.18611 -0.03401 C -0.18681 -0.07497 -0.18716 -0.11013 -0.18663 -0.15271 C -0.18663 -0.15525 -0.18594 -0.16057 -0.18438 -0.16266 C -0.18316 -0.16428 -0.18038 -0.16659 -0.18038 -0.16659 C -0.1783 -0.17353 -0.16424 -0.1696 -0.15834 -0.17029 C -0.15625 -0.17145 -0.154 -0.17237 -0.15191 -0.17353 C -0.14618 -0.17191 -0.1415 -0.16752 -0.13577 -0.16659 C -0.13438 -0.16543 -0.13229 -0.16497 -0.13125 -0.16335 C -0.12917 -0.16011 -0.13038 -0.1571 -0.12709 -0.15572 C -0.12518 -0.15155 -0.12656 -0.1497 -0.12257 -0.14877 C -0.11615 -0.14276 -0.10972 -0.14345 -0.10174 -0.14253 C -0.09514 -0.13628 -0.08872 -0.13975 -0.08264 -0.14415 C -0.0783 -0.15479 -0.08125 -0.15757 -0.08212 -0.17492 C -0.08247 -0.18117 -0.08229 -0.18533 -0.08559 -0.18973 C -0.08629 -0.19412 -0.0882 -0.19736 -0.09011 -0.20106 C -0.09167 -0.20801 -0.10261 -0.20222 -0.10695 -0.20037 C -0.11233 -0.19528 -0.11771 -0.19875 -0.12483 -0.19968 C -0.12726 -0.20222 -0.13229 -0.205 -0.13525 -0.20662 C -0.13698 -0.20893 -0.13854 -0.21101 -0.14097 -0.21194 C -0.14184 -0.2161 -0.14271 -0.22027 -0.14393 -0.2242 C -0.14219 -0.2323 -0.12761 -0.23531 -0.12188 -0.23739 C -0.09063 -0.23508 -0.10608 -0.24156 -0.09531 -0.23045 C -0.09375 -0.22374 -0.09132 -0.22073 -0.08716 -0.21657 C -0.08559 -0.21125 -0.08542 -0.20963 -0.08143 -0.20801 C -0.08021 -0.21125 -0.07865 -0.21402 -0.07743 -0.21726 C -0.07674 -0.21934 -0.07691 -0.22212 -0.07622 -0.2242 C -0.07327 -0.23253 -0.07552 -0.22328 -0.07344 -0.22976 C -0.07222 -0.23346 -0.07188 -0.23646 -0.06997 -0.2397 C -0.06823 -0.24711 -0.0665 -0.25451 -0.06528 -0.26215 C -0.06615 -0.26978 -0.06771 -0.27557 -0.06927 -0.28274 C -0.07361 -0.28205 -0.07778 -0.28112 -0.08212 -0.28043 C -0.08889 -0.28112 -0.09757 -0.27649 -0.10226 -0.28274 C -0.10469 -0.28598 -0.10486 -0.29014 -0.10799 -0.2913 C -0.10868 -0.29894 -0.10851 -0.30264 -0.11216 -0.30819 C -0.11146 -0.31721 -0.11198 -0.32323 -0.10695 -0.32901 C -0.10521 -0.33087 -0.10209 -0.3304 -0.1 -0.33133 C -0.09601 -0.33665 -0.08698 -0.3422 -0.08143 -0.34359 C -0.08004 -0.354 -0.08004 -0.34891 -0.08143 -0.35909 C -0.08108 -0.36557 -0.08038 -0.37274 -0.07743 -0.3783 C -0.07622 -0.38339 -0.07691 -0.38871 -0.0757 -0.3938 C -0.07518 -0.39843 -0.07552 -0.4012 -0.07275 -0.40375 C -0.0717 -0.40606 -0.07101 -0.40814 -0.07049 -0.41069 C -0.07118 -0.413 -0.07118 -0.41555 -0.07222 -0.41763 C -0.07413 -0.42156 -0.08281 -0.42133 -0.08663 -0.42226 C -0.09184 -0.42156 -0.09705 -0.42041 -0.10226 -0.41925 C -0.10556 -0.41485 -0.11042 -0.41208 -0.11493 -0.41069 C -0.11667 -0.40745 -0.11927 -0.40745 -0.12188 -0.40537 C -0.12257 -0.40305 -0.12361 -0.40074 -0.12431 -0.39843 C -0.12396 -0.39125 -0.12552 -0.38107 -0.1191 -0.37922 C -0.11632 -0.37552 -0.11302 -0.37668 -0.10972 -0.37367 C -0.10608 -0.36326 -0.11823 -0.35609 -0.12431 -0.35377 C -0.13299 -0.35493 -0.13507 -0.35562 -0.14219 -0.3584 C -0.14618 -0.36164 -0.14983 -0.36627 -0.15313 -0.37066 C -0.15382 -0.37436 -0.15573 -0.37737 -0.15712 -0.38061 C -0.15695 -0.38431 -0.15712 -0.38802 -0.1566 -0.39149 C -0.15591 -0.39611 -0.1441 -0.39843 -0.1415 -0.39912 C -0.13177 -0.40814 -0.14705 -0.39449 -0.11268 -0.40143 C -0.11111 -0.40167 -0.10972 -0.40676 -0.10972 -0.40676 C -0.1092 -0.40953 -0.10851 -0.41323 -0.10868 -0.41601 C -0.10938 -0.43614 -0.12118 -0.4366 -0.13351 -0.43915 C -0.13785 -0.44331 -0.14479 -0.44123 -0.14966 -0.44077 C -0.15156 -0.43822 -0.15347 -0.43637 -0.15538 -0.43383 C -0.15729 -0.42758 -0.15972 -0.42596 -0.16059 -0.41833 C -0.16042 -0.41601 -0.16059 -0.41347 -0.16007 -0.41138 C -0.15955 -0.4093 -0.15695 -0.40953 -0.15538 -0.40838 C -0.15209 -0.40606 -0.14879 -0.40444 -0.14497 -0.40375 C -0.13316 -0.3982 -0.11424 -0.39935 -0.10347 -0.39912 C -0.10052 -0.3982 -0.09775 -0.39704 -0.09479 -0.39611 C -0.09427 -0.39565 -0.09375 -0.39472 -0.09306 -0.39449 C -0.09219 -0.39403 -0.09097 -0.39426 -0.09011 -0.3938 C -0.08941 -0.39334 -0.08906 -0.39218 -0.08837 -0.39149 C -0.08785 -0.39102 -0.08716 -0.39102 -0.08663 -0.39079 C -0.08334 -0.3864 -0.08091 -0.38038 -0.07795 -0.37529 C -0.07778 -0.37436 -0.07778 -0.37321 -0.07743 -0.37228 C -0.07691 -0.37089 -0.07604 -0.36974 -0.0757 -0.36835 C -0.07448 -0.36372 -0.07535 -0.36048 -0.07222 -0.35747 C -0.07084 -0.35123 -0.07084 -0.34706 -0.07049 -0.33989 C -0.07118 -0.33526 -0.07153 -0.32184 -0.0757 -0.31837 C -0.07674 -0.31629 -0.07795 -0.31143 -0.07795 -0.31143 C -0.07813 -0.30241 -0.07795 -0.29338 -0.07865 -0.28436 C -0.07882 -0.28297 -0.08212 -0.28205 -0.08264 -0.28205 C -0.08768 -0.28089 -0.09219 -0.27904 -0.09705 -0.27742 C -0.1007 -0.27256 -0.1 -0.27325 -0.104 -0.27117 C -0.1099 -0.27233 -0.11372 -0.27302 -0.11841 -0.27742 C -0.11945 -0.27996 -0.12031 -0.28228 -0.12188 -0.28436 C -0.12327 -0.28621 -0.12604 -0.28968 -0.12604 -0.28968 C -0.12726 -0.29292 -0.12882 -0.30032 -0.13125 -0.30125 C -0.13195 -0.30565 -0.13229 -0.30912 -0.13403 -0.31282 C -0.13438 -0.3186 -0.13212 -0.32601 -0.13525 -0.32994 C -0.13802 -0.33341 -0.14288 -0.32948 -0.1467 -0.32901 C -0.15122 -0.32855 -0.15573 -0.3267 -0.16007 -0.32531 C -0.16459 -0.3193 -0.17361 -0.32022 -0.17917 -0.31976 C -0.19184 -0.30958 -0.21841 -0.31559 -0.23403 -0.31444 C -0.23594 -0.3149 -0.2382 -0.31467 -0.23976 -0.31606 C -0.24236 -0.31837 -0.24288 -0.32392 -0.24566 -0.3267 C -0.24913 -0.33572 -0.25365 -0.34405 -0.25608 -0.35377 C -0.25764 -0.35956 -0.25834 -0.36534 -0.25955 -0.37136 C -0.25903 -0.38269 -0.25816 -0.38987 -0.25486 -0.39982 C -0.254 -0.40467 -0.254 -0.41809 -0.25781 -0.42226 C -0.25886 -0.42342 -0.26285 -0.42411 -0.26406 -0.42457 C -0.26893 -0.42897 -0.26806 -0.42758 -0.27622 -0.42689 C -0.27986 -0.4255 -0.27934 -0.41879 -0.28091 -0.41462 C -0.28177 -0.41231 -0.28316 -0.40976 -0.28438 -0.40768 C -0.28559 -0.39889 -0.28663 -0.3901 -0.28785 -0.38154 C -0.28768 -0.37783 -0.28802 -0.37413 -0.28716 -0.37066 C -0.28681 -0.36951 -0.28525 -0.36974 -0.28438 -0.36904 C -0.28195 -0.36742 -0.28056 -0.36465 -0.27795 -0.36372 C -0.27656 -0.36071 -0.27622 -0.35724 -0.27518 -0.35377 C -0.27361 -0.34081 -0.27604 -0.31883 -0.27049 -0.30819 C -0.26979 -0.30333 -0.26719 -0.29708 -0.26406 -0.29431 C -0.2625 -0.29084 -0.26077 -0.2913 -0.25781 -0.29061 C -0.229 -0.29199 -0.2382 -0.28876 -0.22604 -0.29361 C -0.22466 -0.29824 -0.22153 -0.30611 -0.21788 -0.3075 C -0.21632 -0.31189 -0.21389 -0.31883 -0.21042 -0.32069 C -0.20695 -0.32531 -0.20538 -0.33156 -0.20347 -0.33758 C -0.20278 -0.34267 -0.20139 -0.34382 -0.19931 -0.34822 C -0.19705 -0.35863 -0.19653 -0.35794 -0.18959 -0.35909 C -0.1842 -0.35886 -0.17882 -0.35886 -0.17344 -0.3584 C -0.17118 -0.35817 -0.1691 -0.35701 -0.16702 -0.35678 C -0.16163 -0.35609 -0.15625 -0.35585 -0.15087 -0.35516 C -0.14861 -0.35493 -0.14393 -0.35377 -0.14393 -0.35377 C -0.1415 -0.35261 -0.13924 -0.351 -0.13698 -0.34914 C -0.13229 -0.33688 -0.13195 -0.33688 -0.12084 -0.33596 C -0.1158 -0.33272 -0.11042 -0.33457 -0.10521 -0.33665 C -0.10417 -0.3341 -0.10156 -0.32578 -0.1 -0.32369 " pathEditMode="relative" ptsTypes="ffffffffffffffffffffffffffffffffffffffffffffffffffffffffffffffffffffffffffffffffffffffffffffffffffffffffffffffffffffffffffffffffffA">
                                          <p:cBhvr>
                                            <p:cTn id="279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0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3.36418E-6 C 0.00035 -0.01064 0.00017 -0.01481 -0.00122 -0.02406 C -0.01215 -0.02198 -0.02309 -0.02383 -0.03403 -0.02545 C -0.03785 -0.02753 -0.05764 -0.02777 -0.05781 -0.02777 C -0.08941 -0.031 -0.12153 -0.02915 -0.15313 -0.02869 C -0.21337 -0.031 -0.17674 -0.02661 -0.19531 -0.03239 C -0.19653 -0.03471 -0.2 -0.03795 -0.2 -0.03795 C -0.20174 -0.04118 -0.20347 -0.04003 -0.20521 -0.04327 C -0.20556 -0.04928 -0.20573 -0.05437 -0.20799 -0.05946 C -0.21111 -0.07751 -0.20903 -0.09926 -0.20625 -0.118 C -0.20573 -0.12633 -0.20608 -0.13489 -0.20347 -0.14253 C -0.20278 -0.14762 -0.20174 -0.15271 -0.20122 -0.15803 C -0.20191 -0.1733 -0.2059 -0.20523 -0.20052 -0.22189 C -0.2 -0.22513 -0.19948 -0.22744 -0.19827 -0.23045 C -0.19722 -0.23878 -0.19358 -0.2478 -0.19184 -0.2559 C -0.19063 -0.26099 -0.18611 -0.26492 -0.18438 -0.26978 C -0.18386 -0.27395 -0.18281 -0.27858 -0.1809 -0.28205 C -0.17899 -0.29593 -0.1816 -0.31467 -0.18559 -0.32832 C -0.18681 -0.3385 -0.18524 -0.33503 -0.18785 -0.33989 C -0.18854 -0.34498 -0.18854 -0.34938 -0.1908 -0.35377 C -0.19202 -0.36233 -0.19028 -0.36002 -0.19358 -0.36303 C -0.19497 -0.3665 -0.19636 -0.3702 -0.19879 -0.37228 C -0.20035 -0.37367 -0.20347 -0.37598 -0.20347 -0.37598 C -0.20486 -0.37899 -0.20781 -0.38362 -0.21042 -0.38454 C -0.21302 -0.38802 -0.2125 -0.39195 -0.21441 -0.39611 C -0.21528 -0.39796 -0.21736 -0.40143 -0.21736 -0.40143 C -0.21892 -0.40838 -0.21684 -0.41948 -0.22014 -0.42457 C -0.22136 -0.42642 -0.22708 -0.42735 -0.22778 -0.42758 C -0.23767 -0.42689 -0.24722 -0.42434 -0.25712 -0.42295 C -0.25278 -0.4211 -0.24827 -0.42388 -0.24392 -0.42527 C -0.23941 -0.42943 -0.23368 -0.43174 -0.2283 -0.43383 C -0.22188 -0.43984 -0.21285 -0.44239 -0.20521 -0.44308 C -0.19896 -0.44262 -0.19705 -0.44146 -0.19184 -0.44007 C -0.18924 -0.43522 -0.18646 -0.42781 -0.18316 -0.42457 C -0.1816 -0.4211 -0.1809 -0.41809 -0.17795 -0.41694 C -0.17691 -0.41231 -0.17726 -0.41671 -0.17917 -0.413 C -0.18073 -0.40976 -0.17952 -0.40838 -0.18264 -0.40676 C -0.18351 -0.3975 -0.18611 -0.38593 -0.17865 -0.38061 C -0.17743 -0.37668 -0.17882 -0.37922 -0.17517 -0.37691 C -0.17136 -0.37436 -0.16927 -0.36881 -0.16528 -0.36673 C -0.16285 -0.3621 -0.15868 -0.36141 -0.15486 -0.35979 C -0.15382 -0.3584 -0.15243 -0.35747 -0.15139 -0.35609 C -0.14861 -0.35238 -0.14705 -0.34452 -0.14392 -0.34058 C -0.14236 -0.3385 -0.13872 -0.33526 -0.13872 -0.33526 C -0.13976 -0.33087 -0.14115 -0.32647 -0.14219 -0.32207 C -0.14358 -0.3075 -0.14167 -0.29847 -0.13577 -0.28737 C -0.13455 -0.28181 -0.13577 -0.28367 -0.13299 -0.28135 C -0.13125 -0.27811 -0.12934 -0.27626 -0.12656 -0.2751 C -0.11719 -0.27672 -0.12049 -0.27672 -0.11667 -0.27672 " pathEditMode="relative" ptsTypes="ffffffffffffffffffffffffffffffffffffffffffffffffA">
                                          <p:cBhvr>
                                            <p:cTn id="281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2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9.0236E-7 C 0.00139 -0.00625 0.00035 -0.00371 0.00243 -0.00764 C 0.00712 -0.02823 0.00365 -0.02615 -0.00573 -0.02846 C -0.00816 -0.03031 -0.01007 -0.0324 -0.01267 -0.03309 C -0.01493 -0.03379 -0.01962 -0.03471 -0.01962 -0.03471 C -0.06233 -0.03031 -0.10521 -0.03425 -0.14792 -0.0361 C -0.15486 -0.03888 -0.16267 -0.03888 -0.16996 -0.04003 C -0.17222 -0.04096 -0.17257 -0.04281 -0.17448 -0.04466 C -0.17743 -0.05021 -0.17674 -0.05044 -0.17743 -0.05924 C -0.17674 -0.06224 -0.17448 -0.06456 -0.17448 -0.0678 C -0.1743 -0.08075 -0.17483 -0.09718 -0.17674 -0.11083 C -0.17621 -0.12564 -0.17535 -0.13466 -0.17795 -0.15017 C -0.1783 -0.15225 -0.18003 -0.15317 -0.1809 -0.15479 C -0.18368 -0.15988 -0.18559 -0.16544 -0.18785 -0.17099 C -0.18854 -0.17539 -0.18889 -0.18025 -0.19062 -0.18418 C -0.1934 -0.18279 -0.19375 -0.17839 -0.19583 -0.17562 C -0.19722 -0.17076 -0.1993 -0.17076 -0.20278 -0.16937 C -0.20555 -0.16567 -0.21163 -0.16474 -0.21562 -0.16405 C -0.21979 -0.16174 -0.22413 -0.16243 -0.2283 -0.16012 C -0.25069 -0.16197 -0.24705 -0.15873 -0.26128 -0.16868 C -0.2651 -0.17145 -0.26927 -0.17238 -0.27274 -0.17562 C -0.2743 -0.17839 -0.2743 -0.1821 -0.27569 -0.18487 C -0.27674 -0.18719 -0.27917 -0.19112 -0.27917 -0.19112 C -0.27986 -0.19505 -0.28073 -0.19876 -0.28142 -0.20269 C -0.28229 -0.21287 -0.28819 -0.23138 -0.27743 -0.23416 C -0.26649 -0.23161 -0.25434 -0.2293 -0.24444 -0.23647 C -0.24305 -0.24248 -0.24253 -0.23763 -0.24149 -0.24642 C -0.24114 -0.25868 -0.24045 -0.26932 -0.23698 -0.28043 C -0.23733 -0.28691 -0.23733 -0.29339 -0.23802 -0.29963 C -0.23889 -0.30843 -0.23941 -0.30565 -0.2283 -0.30658 C -0.22656 -0.31005 -0.22309 -0.3119 -0.22083 -0.31514 C -0.21996 -0.31814 -0.2191 -0.31953 -0.21667 -0.32046 C -0.2158 -0.32416 -0.21302 -0.32832 -0.21042 -0.33041 C -0.2092 -0.33434 -0.20868 -0.33781 -0.20573 -0.33897 C -0.19896 -0.33735 -0.1941 -0.33272 -0.1901 -0.32509 C -0.18854 -0.31861 -0.18993 -0.32092 -0.18663 -0.31745 C -0.18594 -0.31352 -0.18489 -0.31051 -0.18264 -0.3082 C -0.18038 -0.30588 -0.17621 -0.30125 -0.17621 -0.30125 C -0.17413 -0.2964 -0.17344 -0.29755 -0.16996 -0.2957 C -0.16545 -0.2964 -0.16076 -0.2957 -0.1566 -0.29801 C -0.15434 -0.29917 -0.14965 -0.30125 -0.14965 -0.30125 C -0.14757 -0.30519 -0.14774 -0.30981 -0.14566 -0.31421 C -0.14462 -0.32624 -0.14219 -0.33388 -0.13281 -0.33665 C -0.12917 -0.33966 -0.1243 -0.34174 -0.12014 -0.34267 C -0.11059 -0.35354 -0.0901 -0.35794 -0.07743 -0.35887 C -0.07118 -0.35794 -0.07205 -0.36002 -0.07222 -0.34961 C -0.07257 -0.33133 -0.07153 -0.31398 -0.08715 -0.3112 C -0.09062 -0.30658 -0.0941 -0.30658 -0.09878 -0.30588 C -0.10573 -0.3031 -0.11163 -0.30195 -0.1191 -0.30125 C -0.12257 -0.29917 -0.12639 -0.29825 -0.13003 -0.29732 C -0.13073 -0.29663 -0.13142 -0.29547 -0.13229 -0.29501 C -0.13351 -0.29431 -0.13628 -0.29339 -0.13628 -0.29339 C -0.14097 -0.27789 -0.13524 -0.27765 -0.1276 -0.2758 C -0.12344 -0.27187 -0.11823 -0.27025 -0.11389 -0.26655 C -0.11163 -0.26238 -0.10885 -0.25938 -0.10694 -0.25498 C -0.10799 -0.23601 -0.10521 -0.23161 -0.11667 -0.2249 C -0.11788 -0.22074 -0.12222 -0.22004 -0.12535 -0.21958 C -0.13351 -0.22004 -0.14149 -0.22027 -0.14965 -0.22097 C -0.15503 -0.22143 -0.16979 -0.23763 -0.17396 -0.24272 C -0.17899 -0.24873 -0.18264 -0.25683 -0.18715 -0.26354 C -0.18871 -0.26585 -0.19184 -0.27048 -0.19184 -0.27048 C -0.19427 -0.27974 -0.19896 -0.28737 -0.20174 -0.29663 C -0.20347 -0.31375 -0.20295 -0.33041 -0.19878 -0.3466 C -0.19792 -0.35863 -0.19722 -0.37414 -0.19184 -0.38432 C -0.19114 -0.38709 -0.18611 -0.3908 -0.18368 -0.39218 C -0.18142 -0.39519 -0.18142 -0.39727 -0.17969 -0.40051 C -0.18003 -0.40283 -0.18003 -0.40537 -0.1809 -0.40745 C -0.18299 -0.41301 -0.19653 -0.4181 -0.20104 -0.41972 C -0.20937 -0.42758 -0.21736 -0.41717 -0.22587 -0.41602 C -0.23437 -0.41717 -0.23524 -0.41625 -0.24097 -0.41972 C -0.24253 -0.42203 -0.2441 -0.42435 -0.24566 -0.42666 C -0.24618 -0.42735 -0.2493 -0.43776 -0.25017 -0.43985 C -0.24965 -0.44517 -0.24948 -0.44563 -0.24566 -0.44679 C -0.24219 -0.45003 -0.23802 -0.4491 -0.23403 -0.44841 C -0.22674 -0.44517 -0.2191 -0.44193 -0.21146 -0.43985 C -0.20868 -0.43615 -0.20503 -0.43545 -0.20174 -0.43291 C -0.19757 -0.42967 -0.19167 -0.42666 -0.18785 -0.42296 C -0.1868 -0.4218 -0.18611 -0.41972 -0.18489 -0.41902 C -0.18351 -0.4181 -0.18177 -0.41856 -0.18021 -0.41833 C -0.17135 -0.41093 -0.15972 -0.41602 -0.15017 -0.41671 C -0.14583 -0.41833 -0.14132 -0.42018 -0.1375 -0.42365 C -0.13507 -0.42596 -0.13055 -0.43059 -0.13055 -0.43059 C -0.12882 -0.43453 -0.1276 -0.43522 -0.12535 -0.43823 C -0.12396 -0.44471 -0.11927 -0.43938 -0.11667 -0.43684 C -0.11198 -0.42689 -0.11493 -0.42967 -0.1092 -0.42596 C -0.10677 -0.42064 -0.1059 -0.41509 -0.10451 -0.40907 C -0.10538 -0.39982 -0.10573 -0.39056 -0.10694 -0.38131 C -0.10746 -0.37691 -0.10851 -0.37807 -0.11042 -0.37599 C -0.11771 -0.36812 -0.12274 -0.36303 -0.13177 -0.35887 C -0.13871 -0.35192 -0.14635 -0.35493 -0.15434 -0.35586 C -0.1592 -0.35748 -0.16441 -0.35794 -0.16927 -0.35979 C -0.17639 -0.36257 -0.18073 -0.36882 -0.18663 -0.37367 C -0.18941 -0.37599 -0.19288 -0.37691 -0.19583 -0.379 C -0.19983 -0.3864 -0.1941 -0.38779 -0.1901 -0.39056 C -0.18246 -0.38987 -0.17795 -0.39172 -0.17517 -0.382 C -0.1776 -0.35817 -0.17812 -0.3392 -0.19878 -0.33665 C -0.20799 -0.32971 -0.21545 -0.33342 -0.22656 -0.33434 C -0.22882 -0.33527 -0.22986 -0.33712 -0.23177 -0.33897 C -0.23229 -0.34498 -0.23472 -0.34776 -0.2375 -0.35285 C -0.24132 -0.3672 -0.2368 -0.34915 -0.23924 -0.36118 C -0.23958 -0.3628 -0.23993 -0.36442 -0.24045 -0.36581 C -0.2408 -0.36673 -0.24201 -0.36766 -0.24149 -0.36812 C -0.24045 -0.36882 -0.23924 -0.36766 -0.23802 -0.36743 C -0.23455 -0.35863 -0.23212 -0.34892 -0.2283 -0.34036 C -0.21493 -0.31051 -0.22934 -0.35262 -0.2191 -0.32046 C -0.21771 -0.30588 -0.22239 -0.27858 -0.21562 -0.27048 C -0.21319 -0.26423 -0.21614 -0.26956 -0.21146 -0.26655 C -0.20364 -0.26146 -0.21146 -0.26238 -0.19878 -0.26123 C -0.19028 -0.26169 -0.18177 -0.26146 -0.17344 -0.26261 C -0.15833 -0.2647 -0.15017 -0.28066 -0.14739 -0.29894 C -0.14861 -0.32069 -0.14739 -0.32023 -0.15312 -0.3082 C -0.15382 -0.29316 -0.15625 -0.27835 -0.14271 -0.2765 C -0.13802 -0.27696 -0.13351 -0.27719 -0.12882 -0.27812 C -0.11979 -0.27974 -0.11337 -0.29431 -0.1092 -0.30357 C -0.10885 -0.30658 -0.10799 -0.30958 -0.10799 -0.31282 C -0.10799 -0.31514 -0.10746 -0.31976 -0.1092 -0.31976 C -0.10955 -0.31976 -0.11233 -0.30634 -0.11267 -0.30496 C -0.11198 -0.28598 -0.11458 -0.28621 -0.10278 -0.28274 C -0.09896 -0.2839 -0.09618 -0.28506 -0.09305 -0.28807 C -0.09097 -0.292 -0.09097 -0.29362 -0.08785 -0.29038 C -0.08715 -0.28645 -0.0868 -0.28274 -0.08611 -0.27881 C -0.08559 -0.27627 -0.08437 -0.27118 -0.08437 -0.27118 C -0.08385 -0.26516 -0.08281 -0.25938 -0.08021 -0.25428 C -0.07951 -0.24318 -0.07604 -0.22374 -0.08368 -0.21495 C -0.08507 -0.21333 -0.09045 -0.21333 -0.09062 -0.21333 C -0.09427 -0.21217 -0.09739 -0.21449 -0.10104 -0.21333 C -0.10417 -0.20269 -0.10156 -0.19876 -0.09705 -0.19019 C -0.09601 -0.1858 -0.09427 -0.18233 -0.09358 -0.17793 C -0.09149 -0.18302 -0.08993 -0.18996 -0.08542 -0.19181 C -0.0842 -0.19737 -0.08403 -0.18973 -0.08368 -0.18788 C -0.08299 -0.17654 -0.08299 -0.16891 -0.08368 -0.15711 C -0.08489 -0.15942 -0.08542 -0.16058 -0.08542 -0.16335 " pathEditMode="relative" ptsTypes="fffffffffffffffffffffffffffffffffffffffffffffffffffffffffffffffffffffffffffffffffffffffffffffffffffffffffffffffffffffffffffffffffffA">
                                          <p:cBhvr>
                                            <p:cTn id="283" dur="3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59259E-6 C -0.00747 -0.00031 -0.01476 -0.00093 -0.02205 -0.00093 C -0.04931 -0.00062 -0.10365 0.00061 -0.10365 0.00092 C -0.11424 0.00123 -0.12275 2.59259E-6 -0.13316 0.00061 C -0.15365 -0.00309 -0.16615 2.59259E-6 -0.18698 -0.00155 C -0.19011 -0.00278 -0.18594 -0.00834 -0.18768 -0.01266 C -0.18889 -0.0179 -0.18681 -0.02284 -0.18768 -0.02655 C -0.18733 -0.03766 -0.19584 -0.04753 -0.19289 -0.05895 C -0.19132 -0.07161 -0.19827 -0.08056 -0.19862 -0.09352 C -0.20053 -0.09969 -0.19827 -0.09198 -0.19931 -0.09537 C -0.20035 -0.09877 -0.20296 -0.10864 -0.20504 -0.11482 C -0.20539 -0.11852 -0.20799 -0.13179 -0.21059 -0.13272 C -0.21233 -0.13334 -0.21424 -0.13303 -0.21598 -0.13334 C -0.23334 -0.13272 -0.25053 -0.13303 -0.26771 -0.13179 C -0.2698 -0.13179 -0.27153 -0.12809 -0.27379 -0.12716 C -0.27622 -0.12469 -0.27587 -0.12377 -0.27744 -0.12099 C -0.2783 -0.11883 -0.28195 -0.1179 -0.28195 -0.1176 C -0.2849 -0.11852 -0.28872 -0.11605 -0.29098 -0.11945 C -0.29584 -0.12624 -0.28716 -0.13797 -0.28403 -0.13951 C -0.28091 -0.14537 -0.27691 -0.14939 -0.27223 -0.15185 C -0.26928 -0.15525 -0.26615 -0.15926 -0.26233 -0.16019 C -0.25938 -0.16235 -0.25591 -0.16389 -0.2533 -0.16729 C -0.25018 -0.17161 -0.24914 -0.17408 -0.24462 -0.17562 C -0.2408 -0.18148 -0.24289 -0.17932 -0.23855 -0.18241 C -0.2375 -0.18797 -0.23299 -0.1926 -0.22934 -0.19414 C -0.22049 -0.20741 -0.20712 -0.20741 -0.19671 -0.21667 C -0.19549 -0.2176 -0.19462 -0.22037 -0.19341 -0.2213 C -0.18056 -0.23056 -0.19323 -0.21729 -0.18264 -0.22655 C -0.17639 -0.23179 -0.16997 -0.24043 -0.16355 -0.24445 C -0.16285 -0.24815 -0.16112 -0.25093 -0.15869 -0.25185 C -0.15695 -0.25556 -0.15608 -0.25926 -0.15452 -0.26297 C -0.15382 -0.26482 -0.15209 -0.26821 -0.15209 -0.2679 C -0.15139 -0.27099 -0.15018 -0.27315 -0.14948 -0.27593 C -0.14792 -0.28889 -0.14723 -0.29445 -0.14341 -0.30525 C -0.14237 -0.30772 -0.14063 -0.3142 -0.13924 -0.31574 C -0.13803 -0.31729 -0.13629 -0.3176 -0.13455 -0.31821 C -0.1323 -0.32099 -0.13091 -0.32469 -0.12848 -0.32747 C -0.12605 -0.33025 -0.12309 -0.33303 -0.12101 -0.33673 C -0.11789 -0.34167 -0.11684 -0.34969 -0.1132 -0.35371 C -0.11181 -0.3571 -0.11181 -0.3605 -0.11025 -0.36358 C -0.1099 -0.37685 -0.10903 -0.38982 -0.10921 -0.40309 C -0.10921 -0.41019 -0.10782 -0.41976 -0.11129 -0.42469 C -0.11528 -0.42994 -0.11962 -0.42932 -0.12448 -0.43148 C -0.12761 -0.43488 -0.13039 -0.42963 -0.13369 -0.4284 C -0.1349 -0.42716 -0.14046 -0.42192 -0.1408 -0.42161 C -0.14202 -0.42099 -0.14428 -0.42006 -0.14428 -0.41976 C -0.14757 -0.41636 -0.15122 -0.41451 -0.15504 -0.41297 C -0.1573 -0.40957 -0.16042 -0.4071 -0.16303 -0.40432 C -0.16476 -0.4 -0.17205 -0.39321 -0.17587 -0.39136 C -0.17778 -0.38766 -0.18143 -0.38673 -0.18455 -0.38519 C -0.18646 -0.38118 -0.18924 -0.3821 -0.19167 -0.37994 C -0.19532 -0.37655 -0.19705 -0.3713 -0.20087 -0.36914 C -0.20313 -0.36543 -0.20851 -0.35803 -0.21164 -0.35679 C -0.21233 -0.35525 -0.21303 -0.3534 -0.21407 -0.35216 C -0.21702 -0.34877 -0.22101 -0.34661 -0.22379 -0.3429 C -0.22622 -0.33951 -0.2283 -0.33611 -0.23125 -0.33426 C -0.23403 -0.32901 -0.2382 -0.3284 -0.24219 -0.325 C -0.2448 -0.32253 -0.24705 -0.31945 -0.25018 -0.31821 C -0.2533 -0.31111 -0.24983 -0.31698 -0.25434 -0.31358 C -0.25764 -0.31111 -0.26025 -0.30618 -0.26407 -0.30463 C -0.26858 -0.29753 -0.27466 -0.29229 -0.27987 -0.28673 C -0.2816 -0.28488 -0.28334 -0.28334 -0.2849 -0.28148 C -0.28646 -0.27994 -0.28907 -0.27685 -0.28907 -0.27655 C -0.29254 -0.26883 -0.28837 -0.27747 -0.29271 -0.27222 C -0.29306 -0.27161 -0.29306 -0.27037 -0.29341 -0.26976 C -0.29462 -0.26821 -0.29723 -0.26574 -0.29723 -0.26543 C -0.29862 -0.25864 -0.29636 -0.26852 -0.29931 -0.26204 C -0.29948 -0.26111 -0.29948 -0.25803 -0.29948 -0.25895 C -0.29948 -0.26914 -0.29323 -0.27161 -0.28855 -0.27685 C -0.28646 -0.27901 -0.28351 -0.27778 -0.28091 -0.27809 C -0.27917 -0.27994 -0.27848 -0.28179 -0.27691 -0.28364 C -0.27535 -0.28797 -0.27379 -0.29198 -0.27223 -0.29599 C -0.27153 -0.29753 -0.27014 -0.30062 -0.27014 -0.30031 C -0.26945 -0.30371 -0.26893 -0.30679 -0.26823 -0.30988 C -0.26667 -0.33395 -0.26632 -0.37531 -0.26962 -0.39229 C -0.27014 -0.40062 -0.27066 -0.40648 -0.2757 -0.41081 C -0.27674 -0.41266 -0.27778 -0.4176 -0.27778 -0.41729 C -0.27761 -0.42253 -0.27813 -0.42747 -0.27535 -0.42994 C -0.26858 -0.42932 -0.26511 -0.42809 -0.25903 -0.42531 C -0.25452 -0.42315 -0.25105 -0.41636 -0.24671 -0.41451 C -0.24619 -0.41173 -0.24323 -0.40803 -0.24115 -0.40679 C -0.24028 -0.4034 -0.23872 -0.4 -0.23716 -0.39753 C -0.23629 -0.39321 -0.23525 -0.39013 -0.23299 -0.38766 C -0.23004 -0.3784 -0.22674 -0.37037 -0.22379 -0.36142 C -0.22292 -0.35587 -0.21928 -0.34599 -0.21667 -0.34229 C -0.2158 -0.33858 -0.21407 -0.33395 -0.2125 -0.33118 C -0.21164 -0.32963 -0.20938 -0.32655 -0.20938 -0.32624 C -0.20903 -0.32408 -0.20521 -0.31667 -0.20382 -0.31513 C -0.20261 -0.31173 -0.20105 -0.30741 -0.19879 -0.30525 C -0.19705 -0.29661 -0.19445 -0.28982 -0.19115 -0.28272 C -0.19028 -0.2784 -0.19011 -0.27655 -0.18803 -0.27346 C -0.18612 -0.26358 -0.1849 -0.25556 -0.17882 -0.24969 C -0.17761 -0.2463 -0.1691 -0.23364 -0.16615 -0.23118 C -0.16528 -0.23025 -0.16389 -0.23025 -0.16268 -0.22963 C -0.16198 -0.22655 -0.16059 -0.22531 -0.15869 -0.22408 C -0.15608 -0.21945 -0.14966 -0.21081 -0.14549 -0.20957 C -0.14358 -0.2071 -0.14184 -0.20525 -0.14028 -0.20278 C -0.13959 -0.19939 -0.13733 -0.19661 -0.13559 -0.19506 C -0.13438 -0.1892 -0.1349 -0.17901 -0.1316 -0.17562 C -0.12917 -0.16698 -0.1323 -0.17593 -0.12848 -0.16945 C -0.12761 -0.1676 -0.12813 -0.16667 -0.12761 -0.16482 C -0.12587 -0.16111 -0.12223 -0.15772 -0.1198 -0.15587 C -0.11615 -0.14753 -0.12171 -0.15895 -0.11684 -0.15278 C -0.11632 -0.15216 -0.11667 -0.15093 -0.11632 -0.15031 C -0.11546 -0.14815 -0.11389 -0.14661 -0.11268 -0.14476 C -0.11233 -0.14198 -0.11025 -0.13673 -0.10921 -0.13426 C -0.10869 -0.13056 -0.10816 -0.12901 -0.10608 -0.12716 C -0.10539 -0.12346 -0.104 -0.11976 -0.10764 -0.1179 C -0.10938 -0.11976 -0.11077 -0.12037 -0.11268 -0.12099 C -0.11459 -0.12315 -0.1165 -0.12408 -0.11841 -0.12562 C -0.11945 -0.1284 -0.12066 -0.1284 -0.1224 -0.13025 C -0.12379 -0.13364 -0.12414 -0.13735 -0.12639 -0.13951 C -0.12796 -0.14568 -0.1316 -0.15185 -0.13455 -0.15648 C -0.13507 -0.15834 -0.13698 -0.16389 -0.13768 -0.16574 C -0.13872 -0.1679 -0.1408 -0.17192 -0.1408 -0.17161 C -0.14132 -0.17624 -0.14358 -0.18087 -0.14584 -0.18426 C -0.14705 -0.19043 -0.15174 -0.19661 -0.15556 -0.19969 C -0.15695 -0.20278 -0.16007 -0.20679 -0.16268 -0.20803 C -0.16494 -0.21111 -0.1658 -0.21358 -0.16875 -0.21482 C -0.17153 -0.2213 -0.17518 -0.22377 -0.17952 -0.22655 C -0.18143 -0.22963 -0.18351 -0.22963 -0.18612 -0.23118 C -0.19132 -0.22994 -0.19653 -0.23272 -0.20035 -0.22655 C -0.20174 -0.2213 -0.20417 -0.2213 -0.20747 -0.22037 C -0.2099 -0.21852 -0.21025 -0.21482 -0.2125 -0.21358 C -0.21407 -0.21111 -0.21441 -0.20926 -0.21563 -0.20648 C -0.21598 -0.20309 -0.21737 -0.20185 -0.21823 -0.19877 C -0.21806 -0.19383 -0.21841 -0.18889 -0.21719 -0.18426 C -0.21528 -0.17655 -0.21025 -0.17531 -0.20799 -0.17037 C -0.20712 -0.16821 -0.20678 -0.16729 -0.20539 -0.16574 C -0.20348 -0.16327 -0.20053 -0.16297 -0.19844 -0.16204 C -0.19705 -0.16142 -0.1948 -0.16019 -0.1948 -0.15988 C -0.18334 -0.16173 -0.17188 -0.16327 -0.16059 -0.15957 C -0.15816 -0.1571 -0.15712 -0.15741 -0.15643 -0.15278 C -0.15834 -0.14167 -0.15695 -0.1392 -0.16476 -0.13735 C -0.179 -0.13858 -0.17709 -0.13797 -0.18559 -0.14167 C -0.19167 -0.14753 -0.19914 -0.14939 -0.20591 -0.15093 C -0.20973 -0.15432 -0.21615 -0.15463 -0.22066 -0.15587 C -0.22553 -0.16081 -0.23125 -0.16111 -0.23716 -0.16327 C -0.2408 -0.16636 -0.24011 -0.16729 -0.24514 -0.1679 C -0.2448 -0.16482 -0.24532 -0.16111 -0.24428 -0.15803 C -0.24289 -0.15432 -0.23664 -0.15 -0.23403 -0.14877 C -0.23039 -0.15 -0.22691 -0.15062 -0.22327 -0.15278 C -0.22136 -0.15587 -0.2191 -0.15772 -0.21667 -0.15957 C -0.21528 -0.16266 -0.21007 -0.17192 -0.20851 -0.17315 C -0.20573 -0.18704 -0.20712 -0.17901 -0.20903 -0.21266 C -0.20921 -0.21543 -0.21059 -0.22037 -0.21059 -0.22006 C -0.21112 -0.22963 -0.21216 -0.23797 -0.2125 -0.24722 C -0.21233 -0.26883 -0.21355 -0.29383 -0.21059 -0.31574 C -0.21025 -0.32284 -0.21094 -0.3284 -0.20851 -0.33364 C -0.2073 -0.3429 -0.20938 -0.35432 -0.20643 -0.36297 C -0.20573 -0.36482 -0.20487 -0.36636 -0.20382 -0.36821 C -0.20296 -0.36976 -0.20087 -0.3713 -0.20087 -0.37099 C -0.19914 -0.37562 -0.19584 -0.37408 -0.19271 -0.37531 C -0.18959 -0.36698 -0.18959 -0.36914 -0.18924 -0.35679 C -0.18976 -0.34445 -0.18959 -0.33025 -0.19167 -0.31821 C -0.19254 -0.29167 -0.1941 -0.26698 -0.19671 -0.24105 C -0.19671 -0.24074 -0.1974 -0.2142 -0.1941 -0.21204 C -0.19167 -0.20988 -0.1816 -0.20988 -0.18004 -0.20957 C -0.17188 -0.21019 -0.16476 -0.2105 -0.15695 -0.21266 C -0.15278 -0.21513 -0.14862 -0.2179 -0.14428 -0.22037 C -0.14254 -0.22439 -0.14046 -0.22222 -0.13768 -0.2213 C -0.13681 -0.2176 -0.13664 -0.21482 -0.13455 -0.21204 C -0.13559 -0.21111 -0.13629 -0.20895 -0.13716 -0.20803 C -0.13855 -0.20648 -0.14028 -0.20618 -0.14167 -0.20494 C -0.14914 -0.20556 -0.1566 -0.20371 -0.16355 -0.20741 C -0.16615 -0.20864 -0.16858 -0.21142 -0.17136 -0.21266 C -0.17327 -0.21482 -0.175 -0.21636 -0.17744 -0.21729 C -0.17952 -0.2213 -0.1823 -0.22315 -0.18559 -0.22408 C -0.18924 -0.22963 -0.19219 -0.23611 -0.19584 -0.24105 C -0.19671 -0.24445 -0.19896 -0.25 -0.20087 -0.25185 C -0.20244 -0.25494 -0.20278 -0.25803 -0.20382 -0.26111 C -0.20434 -0.26945 -0.20573 -0.28457 -0.20139 -0.29136 C -0.20018 -0.29321 -0.19827 -0.29445 -0.19671 -0.29599 C -0.19653 -0.29908 -0.19723 -0.3034 -0.19584 -0.30587 C -0.19566 -0.30648 -0.18959 -0.30648 -0.18803 -0.30834 " pathEditMode="relative" rAng="0" ptsTypes="fffffffffafffffffffffffffffffffffffffffffffffffffffffffffffffffffffffffffffffffffffffffffffffffffffffffffffffffffffffffffffffffffffffffffffffffffffffffffffffffffffffffffffffff">
                                          <p:cBhvr>
                                            <p:cTn id="285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83" y="-21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2" presetClass="entr" presetSubtype="2" accel="1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4" grpId="0" animBg="1"/>
          <p:bldP spid="48" grpId="0" animBg="1"/>
          <p:bldP spid="55" grpId="0" animBg="1"/>
          <p:bldP spid="56" grpId="0" animBg="1"/>
          <p:bldP spid="56" grpId="1" animBg="1"/>
          <p:bldP spid="58" grpId="0"/>
          <p:bldP spid="58" grpId="1"/>
          <p:bldP spid="58" grpId="2"/>
          <p:bldP spid="60" grpId="0"/>
          <p:bldP spid="60" grpId="1"/>
          <p:bldP spid="60" grpId="2"/>
          <p:bldP spid="62" grpId="0"/>
          <p:bldP spid="62" grpId="1"/>
          <p:bldP spid="9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grpId="1" nodeType="withEffect">
                                      <p:stCondLst>
                                        <p:cond delay="2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25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9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7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9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3" dur="1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79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8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5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repeatCount="indefinite" accel="25000" decel="2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780000">
                                          <p:cBhvr>
                                            <p:cTn id="87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8" presetID="6" presetClass="emph" presetSubtype="0" repeatCount="indefinite" accel="6667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3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2" fill="hold">
                          <p:stCondLst>
                            <p:cond delay="indefinite"/>
                          </p:stCondLst>
                          <p:childTnLst>
                            <p:par>
                              <p:cTn id="1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" presetID="0" presetClass="path" presetSubtype="0" repeatCount="indefinite" accel="50000" decel="50000" autoRev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37436E-6 C -0.00486 0.00069 -0.00538 0.00185 -0.0092 0.00324 C -0.00973 0.00393 -0.01025 0.00463 -0.01094 0.00509 C -0.01163 0.00555 -0.01268 0.00509 -0.01337 0.00578 C -0.01389 0.00625 -0.01354 0.00787 -0.01407 0.00833 C -0.01493 0.00902 -0.01615 0.00879 -0.01719 0.00902 C -0.02049 0.01203 -0.02379 0.01342 -0.02761 0.01481 C -0.03195 0.01897 -0.03768 0.01781 -0.04288 0.01805 C -0.04775 0.02129 -0.05417 0.02105 -0.05955 0.02221 C -0.05799 0.02776 -0.05938 0.02661 -0.05643 0.02776 C -0.05486 0.03008 -0.05365 0.03008 -0.05157 0.03123 C -0.04896 0.03632 -0.04236 0.03656 -0.03802 0.03841 C -0.03438 0.04141 -0.02743 0.04697 -0.02327 0.04836 C -0.01875 0.04974 -0.01424 0.05021 -0.00973 0.0516 C -0.00556 0.05553 0.00052 0.05414 0.00555 0.05483 C 0.01059 0.05622 0.01493 0.05692 0.02031 0.05738 C 0.02135 0.05784 0.02239 0.05877 0.02343 0.059 C 0.02673 0.05969 0.03003 0.05877 0.03316 0.05969 C 0.03333 0.05969 0.03541 0.06941 0.03559 0.07034 C 0.04097 0.06825 0.04618 0.06663 0.05156 0.06455 C 0.05416 0.06154 0.05694 0.06016 0.06024 0.059 C 0.06458 0.05437 0.0684 0.05553 0.0743 0.05483 C 0.07569 0.05437 0.07743 0.0546 0.07864 0.05322 C 0.07968 0.05206 0.08107 0.04836 0.08107 0.04836 C 0.08472 0.031 0.08264 0.05183 0.0835 0.00833 C 0.08368 -0.00879 0.08125 -0.05993 0.08472 -0.04327 C 0.08489 -0.04211 0.08489 -0.04095 0.08524 -0.04003 C 0.08576 -0.03864 0.08732 -0.03795 0.08837 -0.03748 C 0.08975 -0.03286 0.09184 -0.03286 0.09444 -0.03008 C 0.09861 -0.02568 0.10277 -0.02106 0.10746 -0.01782 C 0.11007 -0.01273 0.11198 -0.01041 0.11666 -0.00902 C 0.1184 -0.00648 0.11944 -0.00555 0.12205 -0.00486 C 0.12986 0.00185 0.14045 0.00601 0.14965 0.0074 C 0.15277 0.00856 0.15555 0.00949 0.15833 0.01157 C 0.15955 0.01249 0.16198 0.01481 0.16198 0.01481 C 0.16267 0.01781 0.16371 0.0199 0.16441 0.02291 C 0.16302 0.02661 0.16232 0.03054 0.16146 0.03447 C 0.16059 0.03864 0.15989 0.03864 0.15833 0.04257 C 0.15625 0.04789 0.15573 0.05414 0.15399 0.05969 C 0.1526 0.0708 0.15486 0.05877 0.15156 0.06548 C 0.1493 0.07011 0.15104 0.07612 0.14722 0.07936 C 0.146 0.087 0.14791 0.0789 0.14479 0.08422 C 0.14444 0.08491 0.14462 0.08607 0.14427 0.08676 C 0.14166 0.09116 0.14114 0.09116 0.13802 0.09324 C 0.13298 0.10365 0.11562 0.09509 0.11111 0.09486 C 0.10659 0.09394 0.10486 0.09509 0.10868 0.09972 C 0.10902 0.10597 0.1092 0.11036 0.11163 0.11545 C 0.1125 0.12402 0.11423 0.12818 0.11962 0.13327 C 0.12152 0.13744 0.12187 0.13929 0.12517 0.14067 C 0.12743 0.14299 0.13055 0.14553 0.13316 0.14715 C 0.13455 0.14785 0.1375 0.14877 0.1375 0.14877 C 0.14062 0.15224 0.14444 0.15386 0.14843 0.15456 C 0.15121 0.15687 0.15312 0.15733 0.1559 0.15872 C 0.15833 0.16196 0.16041 0.16242 0.16319 0.16451 C 0.16441 0.16543 0.16684 0.16775 0.16684 0.16775 C 0.16788 0.17122 0.1658 0.17469 0.1651 0.17839 C 0.16458 0.1807 0.16406 0.18533 0.16319 0.18741 C 0.16284 0.18834 0.16198 0.1888 0.16146 0.18973 C 0.16093 0.19042 0.16059 0.19135 0.16024 0.19227 C 0.15781 0.19921 0.15677 0.20291 0.15104 0.20523 C 0.14757 0.20986 0.14201 0.21078 0.1375 0.21263 C 0.13455 0.21518 0.13125 0.21564 0.1283 0.21842 C 0.1243 0.21703 0.12066 0.21587 0.11666 0.21518 C 0.11371 0.21263 0.11007 0.21009 0.10677 0.20847 C 0.10764 0.2043 0.10989 0.20361 0.11284 0.20199 C 0.11475 0.19551 0.11545 0.18163 0.11545 0.18163 C 0.11441 0.16682 0.11805 0.16034 0.1092 0.16289 C 0.10729 0.16474 0.10746 0.16358 0.10746 0.1652 " pathEditMode="relative" ptsTypes="fffffffffffffffffffffffffffffffffffffffffffffffffffffffffffffffffffA">
                                          <p:cBhvr>
                                            <p:cTn id="135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6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2326 -0.01874 C 0.01944 -0.0155 0.01753 -0.00879 0.01371 -0.00532 C 0.01267 -0.00255 0.01128 -0.0007 0.01007 0.00162 C 0.00955 0.00486 0.00902 0.00624 0.00764 0.00856 C 0.00694 0.0111 0.00486 0.01481 0.0033 0.01573 C 3.33333E-6 0.02059 0.00191 0.02406 0.00538 0.02776 C 0.01198 0.0354 0.01805 0.03586 0.02673 0.03725 C 0.02951 0.03748 0.03246 0.03771 0.03507 0.03794 C 0.03975 0.03979 0.04323 0.04095 0.04826 0.04164 C 0.05139 0.04303 0.05208 0.04627 0.05451 0.04882 C 0.05521 0.05159 0.05642 0.05136 0.05764 0.05414 C 0.05659 0.05761 0.05555 0.06039 0.05295 0.06177 C 0.05086 0.06455 0.05 0.06478 0.04722 0.06548 C 0.04635 0.0664 0.04496 0.06663 0.04409 0.06779 C 0.04357 0.06825 0.0434 0.06941 0.04305 0.0701 C 0.04218 0.07126 0.03941 0.07195 0.03836 0.07242 C 0.03489 0.07589 0.03264 0.07797 0.02847 0.07913 C 0.02621 0.0826 0.02326 0.08329 0.021 0.0863 C 0.01944 0.08815 0.01632 0.09162 0.01632 0.09185 C 0.01493 0.09509 0.01493 0.09787 0.01267 0.10018 C 0.01163 0.10388 0.01059 0.10736 0.00798 0.10921 C 0.00659 0.11245 0.0059 0.11499 0.00416 0.11846 C 0.00399 0.11939 0.0033 0.12077 0.0033 0.12101 C 0.0026 0.12587 0.00243 0.13211 0.00121 0.13674 C 0.00364 0.13836 0.00555 0.13859 0.00798 0.13928 C 0.01319 0.14229 0.01753 0.14391 0.02326 0.1453 C 0.02743 0.14761 0.0309 0.14785 0.03559 0.14831 C 0.04722 0.15224 0.05955 0.15247 0.07135 0.15525 C 0.07187 0.15548 0.07239 0.15548 0.07274 0.15618 C 0.07413 0.15965 0.06597 0.16196 0.06493 0.16242 C 0.06215 0.1652 0.05833 0.16543 0.05503 0.16682 C 0.05277 0.16798 0.05104 0.16983 0.04878 0.17075 C 0.04705 0.17283 0.04548 0.17422 0.0434 0.17538 C 0.04184 0.17885 0.04323 0.17654 0.04045 0.17931 C 0.03923 0.18001 0.03715 0.18209 0.03715 0.18255 C 0.03281 0.19551 0.03507 0.21263 0.0309 0.22674 C 0.03055 0.23091 0.0309 0.23623 0.02777 0.23739 C 0.02604 0.24919 0.02673 0.24988 0.02673 0.21911 " pathEditMode="relative" rAng="0" ptsTypes="fffffffffffffffffffffffffffffffffffffA">
                                          <p:cBhvr>
                                            <p:cTn id="137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" y="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8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5.49745E-6 C 0.01302 0.00394 0.02535 0.01088 0.03871 0.01227 C 0.0401 0.0125 0.04184 0.01204 0.04305 0.0132 C 0.04323 0.01343 0.0408 0.01713 0.04062 0.01736 C 0.03871 0.01921 0.03646 0.02037 0.03437 0.02222 C 0.02899 0.02708 0.02517 0.0361 0.0191 0.03934 C 0.01788 0.04096 0.01719 0.04281 0.01597 0.0442 C 0.01493 0.04536 0.01232 0.04744 0.01232 0.04744 C 0.01232 0.04767 0.01041 0.05253 0.01041 0.05322 C 0.01076 0.05623 0.01337 0.05669 0.01476 0.05808 C 0.01736 0.06063 0.0191 0.0634 0.02222 0.06456 C 0.02361 0.06687 0.02517 0.06711 0.02708 0.06873 C 0.03229 0.0796 0.04635 0.07798 0.05469 0.08191 C 0.05642 0.08538 0.05833 0.08515 0.06146 0.08585 C 0.06319 0.08677 0.0651 0.08747 0.06684 0.08839 C 0.07014 0.09233 0.07309 0.09418 0.07743 0.0958 C 0.08073 0.09904 0.08524 0.09973 0.08906 0.10158 C 0.09166 0.10274 0.09375 0.10459 0.09635 0.10551 C 0.09913 0.10852 0.10017 0.10968 0.10382 0.11037 C 0.10625 0.11246 0.10885 0.11431 0.11163 0.11546 C 0.11458 0.11893 0.11701 0.12102 0.12083 0.12264 C 0.12187 0.12657 0.12413 0.12726 0.12708 0.12842 C 0.12795 0.13282 0.13194 0.13444 0.13507 0.13582 C 0.13576 0.13953 0.13802 0.13906 0.14062 0.14068 C 0.14253 0.14577 0.14531 0.14415 0.14913 0.14554 C 0.15295 0.14693 0.15642 0.14878 0.16024 0.15063 C 0.16337 0.15202 0.16684 0.15225 0.16996 0.15387 C 0.17222 0.15665 0.17396 0.15642 0.17673 0.15781 C 0.17986 0.15942 0.18281 0.16243 0.18594 0.16451 C 0.1875 0.16729 0.19028 0.16984 0.19271 0.17099 C 0.19305 0.17169 0.1934 0.17261 0.19392 0.17331 C 0.19444 0.174 0.19531 0.17423 0.19583 0.17516 C 0.19826 0.17932 0.19583 0.18071 0.20069 0.18395 C 0.19791 0.18534 0.19548 0.18696 0.19271 0.18812 C 0.1908 0.18973 0.18906 0.19066 0.18715 0.19228 C 0.18611 0.19714 0.18455 0.19205 0.18351 0.18973 C 0.18385 0.17215 0.18472 0.16128 0.18906 0.14554 C 0.18941 0.13976 0.18976 0.13744 0.1908 0.13259 C 0.19166 0.12518 0.19288 0.11755 0.19444 0.11037 C 0.1842 0.10737 0.16823 0.11477 0.15764 0.11616 C 0.14896 0.1194 0.14271 0.12125 0.13316 0.12194 C 0.12882 0.12356 0.12344 0.12611 0.11962 0.12935 C 0.11736 0.13374 0.11354 0.13328 0.10989 0.1349 C 0.10798 0.13582 0.10625 0.13652 0.10434 0.13744 C 0.10364 0.13768 0.10243 0.13837 0.10243 0.13837 C 0.09635 0.14994 0.10243 0.17354 0.10243 0.1865 " pathEditMode="relative" ptsTypes="fffffffffffffffffffffffffffffffffffffffffffffA">
                                          <p:cBhvr>
                                            <p:cTn id="139" dur="2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0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12818E-6 C -0.0033 0.01642 -0.00087 0.03355 -0.00434 0.04997 C -0.00469 0.05506 -0.00469 0.05946 -0.00677 0.06386 C -0.00694 0.06663 -0.00712 0.06918 -0.00729 0.07195 C -0.00764 0.07751 -0.00712 0.08306 -0.00799 0.08838 C -0.00885 0.0944 -0.01424 0.09509 -0.01771 0.09648 C -0.00434 0.10365 0.01372 0.0974 0.0276 0.09648 C 0.03281 0.09833 0.03819 0.0981 0.04358 0.09902 C 0.05087 0.09833 0.05781 0.09995 0.06389 0.09486 C 0.06458 0.08908 0.06667 0.08445 0.06753 0.07843 C 0.06806 0.06848 0.06615 0.06617 0.0724 0.06293 C 0.07674 0.06339 0.08021 0.06339 0.08403 0.06547 C 0.08785 0.06224 0.09132 0.05807 0.09566 0.05645 C 0.09844 0.05321 0.10174 0.05622 0.10486 0.05738 C 0.10642 0.05853 0.10833 0.0583 0.1099 0.05969 C 0.11042 0.06015 0.1099 0.06177 0.11042 0.06224 C 0.11233 0.06432 0.11875 0.06432 0.12205 0.06547 C 0.12396 0.06386 0.12587 0.06293 0.1276 0.06131 C 0.1309 0.03401 0.12917 0.00578 0.12517 -0.02129 C 0.12396 -0.03818 0.12431 -0.05738 0.12031 -0.07358 C 0.11944 -0.08515 0.11875 -0.09857 0.11406 -0.10875 C 0.11372 -0.11268 0.11424 -0.11731 0.11111 -0.11847 C 0.1092 -0.11384 0.10694 -0.1106 0.10486 -0.1062 C 0.10417 -0.10273 0.10278 -0.09926 0.10122 -0.09649 C 0.10035 -0.09209 0.09896 -0.08839 0.09635 -0.08584 C 0.09531 -0.08122 0.09462 -0.07636 0.09323 -0.07196 C 0.09271 -0.056 0.09271 -0.06201 0.09271 -0.05391 " pathEditMode="relative" ptsTypes="ffffffffffffffffffffffffffA">
                                          <p:cBhvr>
                                            <p:cTn id="141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2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1.43452E-7 C 0.00608 -0.00648 0.01025 -0.01712 0.01407 -0.02615 C 0.01563 -0.04512 0.02518 -0.0634 0.03369 -0.07844 C 0.03525 -0.08098 0.03559 -0.08469 0.03681 -0.08746 C 0.03941 -0.09348 0.04237 -0.10435 0.04358 -0.11129 C 0.0448 -0.118 0.04306 -0.11083 0.04601 -0.12101 C 0.04619 -0.12194 0.04671 -0.12356 0.04671 -0.12356 C 0.04584 -0.13698 0.04671 -0.16382 0.03803 -0.17492 C 0.03733 -0.18001 0.03716 -0.18441 0.03369 -0.18718 C 0.0323 -0.18996 0.03091 -0.19274 0.02952 -0.19551 C 0.02865 -0.19713 0.0257 -0.19875 0.0257 -0.19875 C 0.025 -0.20269 0.02153 -0.2087 0.0191 -0.21102 C 0.01754 -0.21634 0.01563 -0.22097 0.01476 -0.22652 C 0.01511 -0.2323 0.01424 -0.24156 0.01841 -0.24526 C 0.02205 -0.25336 0.02778 -0.25521 0.03438 -0.25683 C 0.0382 -0.25544 0.04132 -0.25498 0.04532 -0.25428 C 0.04879 -0.25128 0.05122 -0.24942 0.05521 -0.2478 C 0.0566 -0.24711 0.05955 -0.24619 0.05955 -0.24619 C 0.06007 -0.24572 0.06059 -0.24503 0.06129 -0.24457 C 0.06198 -0.2441 0.06303 -0.24433 0.06372 -0.24364 C 0.0691 -0.23878 0.06077 -0.24271 0.06754 -0.2404 C 0.06893 -0.23994 0.07171 -0.23878 0.07171 -0.23878 C 0.07518 -0.23577 0.08004 -0.23462 0.08403 -0.233 C 0.08646 -0.22999 0.08837 -0.22976 0.0915 -0.22883 C 0.09271 -0.22768 0.09445 -0.22768 0.09566 -0.22652 C 0.09619 -0.22606 0.09584 -0.22467 0.09636 -0.22397 C 0.09723 -0.22282 0.09879 -0.22305 0.1 -0.22235 C 0.10417 -0.21726 0.11094 -0.21588 0.1165 -0.21495 C 0.1224 -0.21634 0.12396 -0.21518 0.12761 -0.22004 C 0.13039 -0.22906 0.12882 -0.22559 0.13125 -0.23068 C 0.13195 -0.23462 0.13386 -0.23762 0.13559 -0.2411 C 0.13646 -0.25012 0.1382 -0.26655 0.13195 -0.27233 C 0.12726 -0.28783 0.10122 -0.28575 0.09271 -0.28621 C 0.08698 -0.28644 0.08125 -0.28668 0.07553 -0.28691 C 0.0724 -0.28945 0.0691 -0.29223 0.06563 -0.29362 C 0.0632 -0.29639 0.06112 -0.29686 0.05834 -0.29848 C 0.05747 -0.30241 0.05556 -0.3038 0.05452 -0.3075 C 0.054 -0.30935 0.0533 -0.31305 0.0533 -0.31305 C 0.05313 -0.31861 0.05608 -0.32624 0.05278 -0.32948 C 0.04896 -0.33318 0.03872 -0.32717 0.03872 -0.32717 C 0.03803 -0.32647 0.0375 -0.32578 0.03681 -0.32532 C 0.03612 -0.32462 0.03507 -0.32439 0.03438 -0.3237 C 0.03369 -0.323 0.03299 -0.32231 0.03247 -0.32138 C 0.03195 -0.32069 0.03178 -0.31953 0.03125 -0.31884 C 0.02987 -0.31745 0.02691 -0.31652 0.02518 -0.3156 C 0.02223 -0.30935 0.01303 -0.30912 0.00799 -0.30819 C 0.00504 -0.30264 0.00487 -0.30542 0.00365 -0.29755 C 0.00452 -0.27395 0.00209 -0.27603 0.01355 -0.264 C 0.01459 -0.25937 0.0165 -0.25891 0.0191 -0.2559 C 0.01945 -0.25428 0.02084 -0.2529 0.02084 -0.25104 C 0.02084 -0.24873 0.01962 -0.24688 0.0191 -0.24457 C 0.01789 -0.23855 0.01667 -0.23369 0.01355 -0.22883 C 0.01268 -0.2249 0.01059 -0.22073 0.00799 -0.21842 C 0.00573 -0.21426 0.00521 -0.20917 0.00122 -0.20778 C 0.00053 -0.20477 -0.00191 -0.19945 -0.00364 -0.19713 C -0.00451 -0.19366 -0.00468 -0.19228 -0.00677 -0.18973 C -0.00746 -0.18557 -0.00781 -0.18186 -0.0092 -0.17816 C -0.00868 -0.14785 -0.00798 -0.11939 -0.0092 -0.08908 C -0.00972 -0.07566 -0.01006 -0.05692 -0.01406 -0.0442 C -0.01458 -0.03841 -0.01458 -0.028 -0.01788 -0.0236 C -0.02013 -0.02592 -0.02239 -0.02661 -0.02447 -0.02939 " pathEditMode="relative" ptsTypes="ffffffffffffffffffffffffffffffffffffffffffffffffffffffffffffA">
                                          <p:cBhvr>
                                            <p:cTn id="143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4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52 0.00093 C 0.00069 -0.00763 0.00052 -0.01596 -0.00295 -0.0236 C -0.00382 -0.03794 -0.00747 -0.05136 -0.00851 -0.06594 C -0.00886 -0.08098 -0.0092 -0.09486 -0.01337 -0.10851 C -0.01459 -0.11869 -0.01511 -0.1291 -0.01771 -0.13882 C -0.01858 -0.14646 -0.0191 -0.1571 -0.02448 -0.16173 C -0.02952 -0.16103 -0.03108 -0.16196 -0.03368 -0.15687 C -0.03473 -0.15085 -0.03455 -0.14461 -0.03611 -0.13882 C -0.03698 -0.13257 -0.0375 -0.12679 -0.03907 -0.12077 C -0.03959 -0.11337 -0.03837 -0.11036 -0.04341 -0.10851 C -0.05122 -0.10944 -0.05695 -0.11083 -0.06424 -0.11175 C -0.06841 -0.11291 -0.06945 -0.11383 -0.07466 -0.11175 C -0.07657 -0.11106 -0.07726 -0.10458 -0.07726 -0.10458 C -0.07761 -0.09972 -0.07709 -0.0944 -0.07848 -0.08977 C -0.07882 -0.08838 -0.08039 -0.09093 -0.08143 -0.09139 C -0.08282 -0.09185 -0.08438 -0.09208 -0.08577 -0.09232 C -0.09271 -0.09394 -0.0967 -0.09972 -0.10295 -0.10203 C -0.10452 -0.10365 -0.10729 -0.10735 -0.10903 -0.10851 C -0.11042 -0.10944 -0.11337 -0.11013 -0.11337 -0.11013 C -0.11598 -0.1136 -0.11771 -0.11406 -0.12014 -0.11754 C -0.1217 -0.11985 -0.125 -0.12401 -0.125 -0.12401 C -0.12622 -0.12864 -0.12466 -0.12471 -0.12813 -0.12818 C -0.13247 -0.13257 -0.13646 -0.1372 -0.14167 -0.13975 C -0.14723 -0.15016 -0.17674 -0.14461 -0.17726 -0.14461 C -0.18021 -0.14553 -0.1816 -0.14692 -0.18334 -0.15016 C -0.1842 -0.15733 -0.18386 -0.16335 -0.18386 -0.17075 " pathEditMode="relative" ptsTypes="fffffffffffffffffffffffffA">
                                          <p:cBhvr>
                                            <p:cTn id="145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6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27778E-6 -2.74873E-6 C -0.00017 -0.00972 0.00157 -0.02684 -0.00364 -0.03679 C -0.00433 -0.04327 -0.00503 -0.04951 -0.00676 -0.05576 C -0.00694 -0.05715 -0.00728 -0.0583 -0.00728 -0.05969 C -0.00728 -0.06525 -0.00746 -0.0708 -0.00676 -0.07612 C -0.00659 -0.07705 -0.00537 -0.07658 -0.00485 -0.07705 C -0.00225 -0.0789 0.00053 -0.07959 0.00313 -0.0819 C 0.0047 -0.08861 0.00504 -0.09093 -0.00051 -0.09324 C -0.01787 -0.09278 -0.03471 -0.09162 -0.05208 -0.09486 C -0.05468 -0.09602 -0.0552 -0.09764 -0.05711 -0.09972 C -0.05815 -0.10088 -0.05954 -0.10134 -0.06076 -0.10227 C -0.06267 -0.1062 -0.06319 -0.10921 -0.06631 -0.11036 C -0.0677 -0.11707 -0.07135 -0.12101 -0.07603 -0.12355 C -0.08003 -0.1224 -0.08072 -0.12054 -0.08471 -0.12263 C -0.08732 -0.12656 -0.08645 -0.12702 -0.08767 -0.13258 C -0.08836 -0.13558 -0.09027 -0.13929 -0.09131 -0.14229 C -0.09374 -0.15918 -0.09114 -0.17769 -0.08888 -0.19458 C -0.08819 -0.20476 -0.08905 -0.2205 -0.0828 -0.22813 C -0.08506 -0.23554 -0.08298 -0.2323 -0.09201 -0.2323 " pathEditMode="relative" ptsTypes="ffffffffffffffffffA">
                                          <p:cBhvr>
                                            <p:cTn id="147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8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1.98982E-6 C 0.00226 -0.00394 0.00504 -0.00718 0.00799 -0.00995 C 0.00886 -0.0118 0.01025 -0.01296 0.01112 -0.01481 C 0.0158 -0.02453 0.01441 -0.02985 0.02275 -0.03679 C 0.02101 -0.04026 0.02066 -0.04628 0.01789 -0.04743 C 0.01667 -0.05183 0.01355 -0.05507 0.01164 -0.059 C 0.00938 -0.06895 0.01042 -0.06571 0.01112 -0.08353 C 0.00886 -0.10944 0.00921 -0.10296 -0.01336 -0.10389 C -0.01284 -0.10921 -0.0118 -0.11407 -0.01093 -0.11939 C -0.01128 -0.12101 -0.01093 -0.12356 -0.01215 -0.12425 C -0.01354 -0.12494 -0.01527 -0.12356 -0.01649 -0.12263 C -0.02118 -0.11893 -0.02378 -0.11291 -0.02882 -0.10875 C -0.03177 -0.1032 -0.02812 -0.11014 -0.03125 -0.1032 C -0.03194 -0.10134 -0.03368 -0.09811 -0.03368 -0.09811 C -0.03715 -0.07867 -0.03281 -0.05576 -0.04236 -0.03841 C -0.04305 -0.0354 -0.04461 -0.03031 -0.046 -0.02777 C -0.0493 -0.02198 -0.05573 -0.02106 -0.05937 -0.0155 C -0.06111 -0.00995 -0.05868 -0.01643 -0.06198 -0.01157 C -0.06736 -0.00347 -0.06198 -0.00903 -0.06614 -0.00509 C -0.06666 -0.00278 -0.06632 -0.00023 -0.06736 0.00162 C -0.06805 0.00277 -0.06909 0.00301 -0.06996 0.00393 C -0.07066 0.00462 -0.07118 0.00555 -0.0717 0.00648 C -0.07222 0.00717 -0.07239 0.00833 -0.07291 0.00902 C -0.07604 0.01272 -0.07899 0.01434 -0.08281 0.0155 C -0.08663 0.0192 -0.09114 0.02036 -0.09566 0.02198 C -0.09687 0.02661 -0.10086 0.02776 -0.10416 0.02938 C -0.1059 0.03493 -0.10607 0.03355 -0.11093 0.0317 C -0.11371 0.02846 -0.11666 0.02059 -0.11892 0.01943 C -0.11961 0.01712 -0.12083 0.01527 -0.12135 0.01295 C -0.12257 0.00786 -0.1217 0.00648 -0.12395 0.00231 C -0.12482 -0.00347 -0.12691 -0.00903 -0.12812 -0.01481 C -0.13142 -0.03008 -0.12899 -0.04767 -0.13611 -0.06132 C -0.1375 -0.07219 -0.13593 -0.06849 -0.13854 -0.07358 C -0.13906 -0.07774 -0.13941 -0.08654 -0.14288 -0.08931 C -0.14757 -0.09325 -0.15486 -0.09348 -0.16007 -0.09649 " pathEditMode="relative" ptsTypes="ffffffffffffffffffffffffffffffffffA">
                                          <p:cBhvr>
                                            <p:cTn id="149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0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6.49236E-6 C -0.00816 0.00115 -0.01337 0.00346 -0.02083 0.00578 C -0.03264 0.01712 -0.04583 0.02197 -0.06024 0.02452 C -0.06736 0.02776 -0.07482 0.02984 -0.08229 0.03123 C -0.08871 0.03401 -0.09566 0.03725 -0.10243 0.0384 C -0.10521 0.04118 -0.10712 0.04234 -0.11041 0.04349 C -0.1125 0.04557 -0.11423 0.04719 -0.11666 0.04835 C -0.11892 0.05136 -0.12153 0.05275 -0.12465 0.0539 C -0.12639 0.05737 -0.13003 0.05853 -0.13316 0.05969 C -0.13715 0.06501 -0.13281 0.06015 -0.1375 0.06293 C -0.14392 0.06686 -0.13802 0.06408 -0.14184 0.06709 C -0.14618 0.07056 -0.15156 0.07265 -0.15642 0.07357 C -0.15903 0.07565 -0.16146 0.07565 -0.16441 0.07681 C -0.1684 0.07843 -0.1717 0.08167 -0.17604 0.08259 C -0.17795 0.08352 -0.17951 0.08514 -0.1816 0.08583 C -0.18316 0.0893 -0.18732 0.09116 -0.19028 0.09254 C -0.18819 0.09648 -0.18316 0.09671 -0.17986 0.0974 C -0.16875 0.09995 -0.15798 0.10365 -0.1467 0.10481 C -0.12153 0.1099 -0.09531 0.11267 -0.06996 0.11522 C -0.06458 0.11684 -0.06041 0.11846 -0.05469 0.11938 C -0.05104 0.12239 -0.04774 0.12355 -0.04357 0.12424 C -0.03333 0.13095 -0.02378 0.13327 -0.01232 0.13489 C -0.0059 0.1372 0.00052 0.14136 0.00677 0.14321 C 0.0092 0.14553 0.01233 0.14599 0.01528 0.14645 C 0.0191 0.14715 0.02691 0.14807 0.02691 0.14807 C 0.02813 0.14854 0.02934 0.14923 0.03056 0.14969 C 0.03125 0.14992 0.03316 0.15016 0.03247 0.15039 C 0.02761 0.15247 0.0158 0.15316 0.01215 0.15386 C 0.00295 0.15548 -0.00625 0.15802 -0.01545 0.15941 C -0.02396 0.16265 -0.03351 0.16196 -0.04236 0.16265 C -0.06094 0.16774 -0.08055 0.16774 -0.09948 0.17005 C -0.11041 0.17144 -0.12101 0.17468 -0.13194 0.17584 C -0.13489 0.177 -0.13819 0.17676 -0.14114 0.17838 C -0.14757 0.18209 -0.14114 0.17977 -0.14722 0.18162 C -0.15295 0.18648 -0.15868 0.18903 -0.16562 0.18972 C -0.17187 0.19296 -0.1783 0.19412 -0.18472 0.19712 C -0.17639 0.20337 -0.15642 0.20314 -0.14722 0.2036 C -0.13871 0.20731 -0.12673 0.20754 -0.1191 0.21263 C -0.11389 0.2161 -0.11007 0.21841 -0.10434 0.21911 C -0.09861 0.22188 -0.10139 0.22165 -0.09201 0.22234 C -0.08767 0.22466 -0.08264 0.22582 -0.07795 0.22651 C -0.07569 0.22767 -0.0743 0.22905 -0.07187 0.22975 C -0.05972 0.23831 -0.04496 0.24016 -0.03125 0.24132 C -0.02795 0.24224 -0.02569 0.24317 -0.02205 0.24363 C -0.01788 0.24733 -0.01979 0.24618 -0.01666 0.2478 C -0.01458 0.24317 -0.01423 0.23924 -0.01354 0.23391 C -0.01146 0.21772 -0.01111 0.1918 -0.00364 0.17908 C -0.00295 0.1763 -0.00208 0.17376 -0.00121 0.17098 C -0.00052 0.1652 0.00226 0.16149 0.00417 0.15617 C 0.00608 0.1446 0.00295 0.15987 0.00799 0.14877 C 0.01146 0.14136 0.01372 0.1328 0.01719 0.12517 C 0.01788 0.12193 0.01945 0.12147 0.02084 0.11869 C 0.02153 0.11499 0.0224 0.11314 0.02448 0.11036 C 0.02639 0.10411 0.02361 0.11152 0.02691 0.10712 C 0.02795 0.10573 0.02813 0.10388 0.02882 0.10226 C 0.02899 0.10134 0.02899 0.10041 0.02934 0.09972 C 0.03004 0.09856 0.03125 0.09787 0.03177 0.09648 C 0.03472 0.08792 0.03004 0.09278 0.03438 0.08907 C 0.03524 0.08491 0.03646 0.08537 0.0349 0.08097 C 0.03229 0.08236 0.02969 0.08283 0.02691 0.0819 C 0.02309 0.07843 0.02361 0.0745 0.02257 0.06871 C 0.0217 0.06362 0.01823 0.04905 0.01597 0.04419 C 0.01493 0.03956 0.01354 0.03632 0.01094 0.03285 C 0.01007 0.0273 0.01042 0.01434 0.00608 0.01226 C 0.00399 0.01318 0.00417 0.01226 0.00417 0.01388 " pathEditMode="relative" ptsTypes="ffffffffffffffffffffffffffffffffffffffffffffffffffffffffffffffffA">
                                          <p:cBhvr>
                                            <p:cTn id="15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2" presetID="0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1111E-6 -1.37436E-6 C -0.00105 -0.00925 -0.00173 -0.01041 -0.00365 -0.01805 C -0.00452 -0.02846 -0.00678 -0.03471 -0.01094 -0.0435 C -0.01285 -0.05229 -0.01008 -0.04165 -0.01338 -0.04905 C -0.01372 -0.04998 -0.01355 -0.05136 -0.01407 -0.05229 C -0.01581 -0.05576 -0.01928 -0.05622 -0.02206 -0.05738 C -0.02397 -0.05993 -0.02501 -0.06039 -0.02761 -0.06131 C -0.02848 -0.06548 -0.02917 -0.06964 -0.03056 -0.07358 C -0.03074 -0.07612 -0.03039 -0.07867 -0.03126 -0.08098 C -0.0316 -0.08191 -0.03213 -0.07959 -0.03247 -0.07867 C -0.03351 -0.07589 -0.0323 -0.07612 -0.03421 -0.07358 C -0.03473 -0.07288 -0.03542 -0.07242 -0.03612 -0.07196 C -0.03768 -0.06779 -0.03959 -0.06293 -0.04167 -0.059 C -0.04272 -0.05437 -0.04324 -0.0509 -0.0448 -0.04674 C -0.04532 -0.03771 -0.04671 -0.03031 -0.04966 -0.02221 C -0.04983 -0.0199 -0.04966 -0.01758 -0.05018 -0.0155 C -0.05053 -0.01434 -0.05174 -0.01434 -0.05209 -0.01319 C -0.05278 -0.01087 -0.05296 -0.00833 -0.05331 -0.00578 C -0.054 -0.00139 -0.05747 0.00579 -0.05886 0.00972 C -0.06112 0.0155 -0.06181 0.02291 -0.06737 0.02522 C -0.07449 0.03124 -0.08508 0.03031 -0.09324 0.03101 C -0.10452 0.03031 -0.11772 0.03656 -0.12692 0.02777 C -0.12813 0.02661 -0.12796 0.02383 -0.12883 0.02198 C -0.12935 0.01944 -0.13056 0.01805 -0.13126 0.0155 C -0.13108 0.01296 -0.13126 0.01041 -0.13056 0.0081 C -0.12987 0.00579 -0.12692 0.00671 -0.12501 0.00648 C -0.12049 0.00602 -0.11615 0.00579 -0.11164 0.00555 C -0.11285 0.00162 -0.11494 -0.00208 -0.11841 -0.00254 C -0.12466 -0.00347 -0.13733 -0.00486 -0.13733 -0.00486 C -0.13924 -0.00787 -0.14011 -0.00671 -0.14167 -0.01064 C -0.14219 -0.0192 -0.14219 -0.0162 -0.14219 -0.01967 " pathEditMode="relative" ptsTypes="ffffffffffffffffffffffffffffffA">
                                          <p:cBhvr>
                                            <p:cTn id="153" dur="2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4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5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6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2" presetClass="exit" presetSubtype="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67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70" presetID="6" presetClass="emph" presetSubtype="0" repeatCount="indefinite" accel="6667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71" dur="3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2" presetID="42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38889E-6 1.68623E-6 L 0.00122 0.05929 " pathEditMode="relative" rAng="0" ptsTypes="AA">
                                          <p:cBhvr>
                                            <p:cTn id="17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" y="29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4" presetID="18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0.00712 -0.01667 C 0.00781 -0.00532 0.01059 0.00556 0.01597 0.01296 C 0.01597 0.01319 0.02413 0.02292 0.02413 0.02245 C 0.02882 0.02778 0.03229 0.03519 0.03229 0.04306 C 0.03229 0.0588 0.02083 0.0713 0.00712 0.07222 C -0.00642 0.0713 -0.01667 0.0588 -0.01667 0.04306 C -0.01667 0.03519 -0.01424 0.02778 -0.00972 0.02245 C -0.00972 0.02292 -0.00156 0.01319 -0.00156 0.01296 C 0.00399 0.00556 0.00712 -0.00532 0.00712 -0.01667 Z " pathEditMode="relative" rAng="0" ptsTypes="fffffffff">
                                          <p:cBhvr>
                                            <p:cTn id="17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" y="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6" presetID="8" presetClass="emp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21600000">
                                          <p:cBhvr>
                                            <p:cTn id="17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052 0.00023 C 0.00104 0.00139 0.00451 0.00879 0.00486 0.00925 C 0.00659 0.0111 0.00972 0.01203 0.01163 0.01342 C 0.01336 0.01619 0.0151 0.01689 0.01597 0.0199 C 0.01666 0.02915 0.01788 0.02522 0.01892 0.03216 C 0.0158 0.04488 0.00208 0.04974 -0.00677 0.0509 C -0.00938 0.05275 -0.01181 0.05414 -0.01476 0.05506 C -0.01736 0.05738 -0.01945 0.06015 -0.02205 0.06247 C -0.02292 0.06733 -0.025 0.07034 -0.02587 0.07543 C -0.02639 0.08537 -0.02761 0.09509 -0.02882 0.10504 C -0.0283 0.11916 -0.02518 0.13142 -0.02327 0.14507 C -0.02396 0.15201 -0.02414 0.15779 -0.02639 0.16381 C -0.02691 0.16728 -0.02813 0.17075 -0.0283 0.17445 C -0.02848 0.18278 -0.02674 0.19713 -0.02084 0.20222 C -0.0191 0.20685 -0.01841 0.21078 -0.01476 0.21379 C -0.01389 0.21703 -0.01268 0.21749 -0.01042 0.21865 C -0.00712 0.22304 -0.00573 0.2242 -0.0007 0.22512 C 0.00382 0.22721 0.00816 0.22929 0.01284 0.22998 C 0.01336 0.23762 0.01302 0.24202 0.01771 0.24641 C 0.01996 0.25428 0.02083 0.25821 0.02639 0.26284 C 0.02812 0.26839 0.02847 0.27186 0.03194 0.2758 C 0.03368 0.27788 0.03611 0.2832 0.03611 0.2832 C 0.03628 0.28459 0.03646 0.28598 0.0368 0.28736 C 0.03698 0.28829 0.03767 0.28875 0.03802 0.28968 C 0.03854 0.29153 0.03923 0.29546 0.03923 0.29546 C 0.04045 0.31744 0.03906 0.33919 0.03802 0.36094 C 0.03819 0.37135 0.03264 0.41092 0.04774 0.41902 C 0.05486 0.4167 0.05972 0.42017 0.06684 0.42133 C 0.0717 0.42226 0.08854 0.42364 0.0901 0.42388 C 0.09826 0.41693 0.12899 0.42318 0.14114 0.42388 C 0.15347 0.41971 0.16666 0.42017 0.17916 0.42388 C 0.18715 0.42341 0.19514 0.42295 0.20312 0.42226 C 0.20573 0.42202 0.20573 0.41786 0.20677 0.41555 C 0.20746 0.41393 0.2092 0.41069 0.2092 0.41069 C 0.21041 0.40537 0.21475 0.40606 0.2184 0.40513 C 0.21944 0.40004 0.2184 0.40513 0.21961 0.40004 C 0.21979 0.39935 0.22014 0.39773 0.22014 0.39773 " pathEditMode="relative" ptsTypes="ffffffffffffffffffffffffffffffffffffA">
                                          <p:cBhvr>
                                            <p:cTn id="179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-6.49236E-6 C 0.0059 0.00254 0.00851 0.00346 0.01528 0.00416 C 0.0224 0.00578 0.02917 0.00902 0.03629 0.01064 C 0.04219 0.01017 0.04809 0.01041 0.05399 0.00902 C 0.05399 0.00902 0.05816 -0.00301 0.05955 -0.00486 C 0.06181 -0.01273 0.06198 -0.02199 0.06875 -0.02453 C 0.07448 -0.02985 0.07934 -0.02499 0.08229 -0.01805 C 0.08368 -0.01458 0.08594 -0.00741 0.08594 -0.00741 C 0.08646 -0.00255 0.0849 0.00161 0.08108 0.00323 C 0.07934 0.01133 0.07361 0.01388 0.06806 0.0148 C 0.06754 0.01526 0.06701 0.01596 0.06632 0.01642 C 0.0658 0.01688 0.06493 0.01665 0.06441 0.01712 C 0.06215 0.0192 0.06163 0.02035 0.05886 0.02128 C 0.05625 0.02498 0.05434 0.02706 0.05087 0.02868 C 0.04636 0.03377 0.04254 0.0347 0.03681 0.03678 C 0.03542 0.03725 0.03247 0.0384 0.03247 0.0384 C 0.03056 0.04025 0.02899 0.04234 0.02708 0.04419 C 0.02552 0.04766 0.02326 0.04951 0.02083 0.05159 C 0.01667 0.05946 0.0092 0.06802 0.00243 0.07126 C 0.00087 0.07334 -0.00312 0.07681 -0.00312 0.07681 C -0.00451 0.08722 -0.00555 0.09856 -0.00243 0.10874 C -0.00191 0.11614 0.00052 0.12216 0.00608 0.12517 C 0.00972 0.12979 0.01372 0.13327 0.0184 0.13581 C 0.02726 0.13419 0.03594 0.13211 0.04479 0.13003 C 0.05104 0.13303 0.07743 0.13465 0.08351 0.13489 C 0.09392 0.13604 0.10382 0.13859 0.11406 0.13974 C 0.11875 0.14136 0.12361 0.14183 0.1283 0.14321 C 0.1309 0.14576 0.13125 0.14969 0.13247 0.15386 C 0.13333 0.1608 0.13698 0.17283 0.12951 0.17491 C 0.12326 0.1807 0.11736 0.18278 0.1099 0.18394 C 0.10868 0.18463 0.10695 0.1844 0.10608 0.18556 C 0.10556 0.18625 0.10608 0.18764 0.10556 0.1881 C 0.10382 0.18926 0.1 0.18972 0.1 0.18972 C 0.09879 0.19203 0.09826 0.19481 0.09688 0.19712 C 0.09514 0.20013 0.09236 0.20314 0.09028 0.20615 C 0.08906 0.21031 0.08629 0.21216 0.08472 0.21587 C 0.08386 0.21818 0.08351 0.22096 0.08281 0.22327 C 0.08229 0.23206 0.08229 0.24363 0.08038 0.25265 C 0.07951 0.27001 0.08125 0.28713 0.07847 0.30425 C 0.07899 0.32091 0.07899 0.33734 0.07969 0.354 C 0.07986 0.35654 0.08472 0.35816 0.08472 0.35816 C 0.09011 0.36325 0.09636 0.36117 0.10313 0.3614 C 0.1059 0.35886 0.11076 0.36117 0.11406 0.3614 C 0.12153 0.3651 0.12969 0.36209 0.1375 0.36395 C 0.1691 0.36186 0.20035 0.36395 0.23195 0.36464 C 0.24983 0.36256 0.24236 0.36348 0.25347 0.35816 C 0.25417 0.35654 0.25434 0.35446 0.25521 0.3533 C 0.25764 0.35006 0.25712 0.35515 0.25712 0.35006 " pathEditMode="relative" ptsTypes="fffffffffffffffffffffffffffffffffffffffffffffffA">
                                          <p:cBhvr>
                                            <p:cTn id="181" dur="3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2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5.118E-6 C 0.00486 0.0007 0.00851 0.00116 0.01285 0.00325 C 0.0151 0.0044 0.01962 0.00579 0.01962 0.00579 C 0.02118 0.00903 0.02101 0.01227 0.02274 0.01551 C 0.02292 0.03356 0.01892 0.05184 0.02587 0.06711 C 0.02604 0.06826 0.02674 0.07266 0.02708 0.07359 C 0.02778 0.0752 0.02951 0.07844 0.02951 0.07844 C 0.0309 0.08515 0.02986 0.08261 0.03194 0.08677 C 0.03333 0.09256 0.03125 0.08585 0.03437 0.09001 C 0.03576 0.09186 0.03628 0.09649 0.0375 0.09904 C 0.03802 0.10459 0.04132 0.11246 0.04427 0.11708 C 0.04479 0.11963 0.04722 0.12426 0.04722 0.12426 C 0.04739 0.12564 0.04739 0.12703 0.04792 0.12842 C 0.04861 0.13027 0.05035 0.13328 0.05035 0.13328 C 0.05121 0.14022 0.05295 0.14716 0.05469 0.15387 C 0.05555 0.16243 0.05937 0.16799 0.06146 0.17585 C 0.05937 0.22514 0.05955 0.20801 0.06076 0.27557 C 0.06094 0.28275 0.0625 0.28599 0.06753 0.28784 C 0.06979 0.29131 0.07222 0.29524 0.07552 0.29686 C 0.07743 0.30218 0.07986 0.30241 0.08403 0.30334 C 0.0875 0.30496 0.09045 0.30195 0.09392 0.30334 C 0.09965 0.29802 0.11476 0.30334 0.11476 0.30334 C 0.11996 0.3045 0.125 0.3045 0.13003 0.30172 C 0.14114 0.30265 0.15069 0.30403 0.16146 0.3001 C 0.16441 0.30172 0.16753 0.30218 0.17066 0.30334 C 0.1875 0.30218 0.20208 0.30334 0.2184 0.30496 C 0.22951 0.30241 0.22691 0.30658 0.23003 0.3001 C 0.23073 0.29663 0.22986 0.29686 0.23125 0.29686 " pathEditMode="relative" ptsTypes="fffffffffffffffffffffffffffA">
                                          <p:cBhvr>
                                            <p:cTn id="183" dur="3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3.12818E-6 C 0.00208 0.0007 0.00347 0.00232 0.00555 0.00324 C 0.0092 0.00764 0.01441 0.00671 0.01909 0.00717 C 0.02812 0.00949 0.02847 0.00856 0.04114 0.00717 C 0.04878 0.00556 0.04583 -0.00277 0.04913 -0.00995 C 0.05104 -0.01434 0.05451 -0.01689 0.05642 -0.02128 C 0.05798 -0.02499 0.05816 -0.02961 0.05954 -0.03355 C 0.06024 -0.05784 0.0559 -0.06409 0.07239 -0.06548 C 0.08454 -0.06501 0.10451 -0.06872 0.11545 -0.06131 C 0.11649 -0.05738 0.11788 -0.0546 0.11909 -0.0509 C 0.1184 -0.03123 0.12343 -0.01643 0.11041 -0.01157 C 0.10625 -0.00786 0.10451 -0.00162 0.10312 0.00486 C 0.10347 0.01782 0.10069 0.02985 0.11111 0.03263 C 0.11406 0.0354 0.11718 0.0354 0.12083 0.03587 C 0.1243 0.03679 0.12517 0.03772 0.12708 0.04165 C 0.1276 0.05438 0.13107 0.07566 0.12343 0.08584 C 0.12187 0.08792 0.11909 0.08862 0.11718 0.08978 C 0.11423 0.09556 0.11614 0.09417 0.11232 0.09556 C 0.10972 0.09903 0.10694 0.09949 0.10364 0.10042 C 0.10173 0.10204 0.09895 0.1062 0.09704 0.1069 C 0.0967 0.10759 0.09635 0.10829 0.09583 0.10875 C 0.09531 0.10921 0.09444 0.10898 0.09392 0.10944 C 0.0934 0.11014 0.09322 0.11129 0.0927 0.11199 C 0.09218 0.11268 0.09149 0.11314 0.09079 0.11361 C 0.08975 0.11847 0.08854 0.12263 0.08715 0.12749 C 0.0868 0.13212 0.08611 0.13466 0.08524 0.13883 C 0.08732 0.14878 0.08645 0.14345 0.08472 0.16428 C 0.08437 0.16729 0.08281 0.1733 0.08281 0.1733 C 0.08333 0.18441 0.08142 0.2124 0.08663 0.22143 C 0.08732 0.22258 0.09097 0.22374 0.09201 0.22397 C 0.09461 0.2249 0.1 0.22629 0.1 0.22629 C 0.11354 0.24433 0.13802 0.23207 0.15711 0.233 C 0.16423 0.23346 0.17152 0.23415 0.17864 0.23462 C 0.19513 0.23739 0.21232 0.23415 0.22881 0.23369 C 0.23316 0.23276 0.23541 0.23207 0.23993 0.233 C 0.24461 0.2323 0.25069 0.23369 0.25347 0.22791 C 0.25538 0.21587 0.25763 0.21796 0.26684 0.21657 C 0.26875 0.21564 0.27118 0.21611 0.27309 0.21495 C 0.27395 0.21425 0.27413 0.21264 0.27482 0.21171 C 0.27673 0.20916 0.27847 0.20685 0.28107 0.20593 C 0.28333 0.20384 0.28229 0.205 0.28402 0.20269 " pathEditMode="relative" ptsTypes="ffffffffffffffffffffffffffffffffffffffffA">
                                          <p:cBhvr>
                                            <p:cTn id="185" dur="3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6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4.12309E-6 C -0.00086 -0.00162 -0.00156 -0.00324 -0.00243 -0.00486 C -0.00277 -0.00578 -0.00364 -0.0074 -0.00364 -0.0074 C -0.00451 -0.01203 -0.00538 -0.0162 -0.00798 -0.01967 C -0.0085 -0.02291 -0.00902 -0.02499 -0.01041 -0.02776 C -0.01145 -0.03285 -0.01406 -0.0354 -0.0177 -0.03679 C -0.02013 -0.03887 -0.0217 -0.04049 -0.02447 -0.04165 C -0.02621 -0.04234 -0.02934 -0.04419 -0.02934 -0.04419 C -0.03055 -0.04581 -0.03177 -0.04743 -0.03298 -0.04905 C -0.03524 -0.05206 -0.02951 -0.0553 -0.02881 -0.05553 C -0.02812 -0.05576 -0.0276 -0.05622 -0.0269 -0.05645 C -0.02309 -0.05715 -0.01909 -0.05761 -0.01527 -0.05807 C -0.0118 -0.05969 -0.0085 -0.05993 -0.00486 -0.06062 C -0.00156 -0.0634 -0.00034 -0.06825 0.00261 -0.07196 C 0.00365 -0.07543 0.00435 -0.07751 0.00625 -0.08029 C 0.00782 -0.08746 0.01094 -0.09371 0.01667 -0.09486 C 0.03039 -0.09347 0.03872 -0.09209 0.05469 -0.09162 C 0.05764 -0.08538 0.0533 -0.09301 0.05955 -0.08838 C 0.06077 -0.08746 0.0606 -0.08491 0.06146 -0.08353 C 0.06216 -0.08052 0.06389 -0.0745 0.06389 -0.0745 C 0.06337 -0.06478 0.06355 -0.05021 0.06077 -0.04003 C 0.0606 -0.03355 0.06094 0.00208 0.05643 0.0074 C 0.05573 0.01088 0.05487 0.01411 0.05348 0.01712 C 0.05417 0.02499 0.05573 0.03586 0.05903 0.04257 C 0.05973 0.04581 0.05712 0.04928 0.05643 0.05299 C 0.05643 0.05692 0.05313 0.10435 0.05955 0.11777 C 0.06268 0.13535 0.05938 0.1335 0.07483 0.13489 C 0.08091 0.13651 0.07466 0.13374 0.07796 0.13906 C 0.07987 0.1423 0.08143 0.1423 0.08403 0.14299 C 0.09185 0.1497 0.10261 0.146 0.11112 0.14623 C 0.13907 0.14507 0.16667 0.14368 0.19462 0.14461 C 0.20851 0.14415 0.2224 0.14368 0.23629 0.14299 C 0.24237 0.14276 0.2408 0.14392 0.24358 0.13975 C 0.24532 0.13119 0.24584 0.13605 0.24306 0.13235 C 0.24289 0.13212 0.24306 0.13188 0.24306 0.13165 " pathEditMode="relative" ptsTypes="ffffffffffffffffffffffffffffffffffA">
                                          <p:cBhvr>
                                            <p:cTn id="187" dur="3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0.01296 C -0.00121 -0.01049 -0.00139 -0.00802 -0.00243 -0.00555 C -0.00555 0.00247 -0.00416 -0.0037 -0.00555 0.00186 C -0.00659 0.00587 -0.00642 0.00895 -0.00972 0.01081 C -0.01024 0.01204 -0.01059 0.01327 -0.01111 0.0142 C -0.01163 0.01482 -0.0125 0.01513 -0.01284 0.01574 C -0.01389 0.01729 -0.01406 0.01976 -0.01475 0.02161 C -0.01736 0.03735 -0.01284 0.05432 -0.01718 0.07068 C -0.01684 0.0855 -0.01423 0.10031 -0.01597 0.11482 C -0.01649 0.11976 -0.02014 0.12284 -0.02326 0.12439 C -0.02465 0.12531 -0.0276 0.12624 -0.0276 0.12655 C -0.02951 0.12871 -0.03055 0.12994 -0.03316 0.13087 C -0.03646 0.13457 -0.0401 0.13827 -0.04288 0.1426 C -0.04392 0.14568 -0.04357 0.14692 -0.046 0.14908 C -0.04705 0.15278 -0.04878 0.16019 -0.05086 0.16204 C -0.05225 0.17192 -0.05139 0.18179 -0.0533 0.19167 C -0.05382 0.19784 -0.05382 0.20402 -0.05451 0.21019 C -0.05521 0.2176 -0.05781 0.22377 -0.05955 0.23056 C -0.06111 0.23673 -0.06215 0.24352 -0.06319 0.24969 C -0.06371 0.26204 -0.06371 0.27346 -0.0625 0.2855 C -0.06597 0.30618 -0.06441 0.30062 -0.06371 0.33611 C -0.06562 0.35031 -0.06823 0.36914 -0.0559 0.37377 C -0.05347 0.37686 -0.05034 0.37902 -0.04722 0.38025 C -0.04323 0.37778 -0.0401 0.38025 -0.03611 0.38025 C -0.02916 0.38087 -0.02222 0.38118 -0.01527 0.38118 C -0.01475 0.38148 -0.01198 0.38272 -0.01163 0.38303 C -0.01111 0.38334 -0.01111 0.38488 -0.01041 0.38519 C -0.00833 0.38673 -0.00243 0.38766 -0.00052 0.38766 C 0.00903 0.39414 0.02292 0.38704 0.03368 0.38611 C 0.06337 0.38735 0.09306 0.3855 0.12275 0.38673 C 0.12153 0.41019 0.12153 0.40155 0.12153 0.41235 " pathEditMode="relative" rAng="0" ptsTypes="ffffffffffffffffffffffffffffffA">
                                          <p:cBhvr>
                                            <p:cTn id="189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6" y="2126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0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0.01667 C 0.00399 -0.01513 0.00486 -0.01173 0.00798 -0.00865 C 0.00955 -0.00463 0.01059 -0.0034 0.01354 -0.00124 C 0.01406 0.00123 0.01666 0.00586 0.01666 0.00617 C 0.01718 0.00956 0.01927 0.01358 0.02083 0.01666 C 0.02257 0.02531 0.01198 0.02592 0.00746 0.02654 C -0.00434 0.03086 0.01649 0.02345 -0.02327 0.02808 C -0.02379 0.02808 -0.02483 0.03549 -0.02518 0.03642 C -0.025 0.04228 -0.02483 0.04845 -0.02448 0.05432 C -0.02396 0.06419 -0.0165 0.0679 -0.01094 0.07314 C -0.00816 0.07808 -0.00539 0.08271 -0.00243 0.08796 C 0.00208 0.10926 -0.00521 0.13827 0.00434 0.15833 C 0.00503 0.16265 0.00573 0.16697 0.00868 0.16944 C 0.00937 0.17376 0.01007 0.17592 0.01232 0.1787 C 0.01319 0.18302 0.01441 0.18518 0.01718 0.18765 C 0.01961 0.19876 0.01909 0.21173 0.01961 0.22284 C 0.01909 0.22407 0.01909 0.22654 0.01788 0.22685 C 0.01475 0.22777 0.01475 0.22376 0.01406 0.22191 C 0.01232 0.21759 0.01041 0.21173 0.00746 0.20895 C 0.00642 0.20555 0.0059 0.20185 0.00486 0.19814 C 0.00468 0.19691 0.00486 0.19537 0.00434 0.19413 C 0.00399 0.19321 0.00277 0.19259 0.00243 0.19166 C 0.00173 0.18981 0.00173 0.18703 0.00121 0.18518 C 0.00086 0.18086 0.00034 0.175 -0.00052 0.17129 C -0.00226 0.16389 -0.01181 0.16389 -0.01598 0.16203 C -0.02032 0.15802 -0.02466 0.15432 -0.02882 0.15 C -0.03004 0.14876 -0.03125 0.14784 -0.03247 0.1466 C -0.03316 0.14629 -0.03438 0.14506 -0.03438 0.14537 C -0.03594 0.13827 -0.03837 0.14043 -0.04289 0.14197 C -0.04445 0.15092 -0.05105 0.1608 -0.05764 0.16389 C -0.06216 0.17253 -0.05469 0.15926 -0.06129 0.1679 C -0.06233 0.16944 -0.06233 0.17222 -0.06372 0.17284 C -0.06511 0.17314 -0.06806 0.17438 -0.06806 0.17469 C -0.06893 0.175 -0.0698 0.17531 -0.07049 0.17623 C -0.07101 0.17685 -0.07066 0.17777 -0.07118 0.1787 C -0.07223 0.17993 -0.07361 0.18024 -0.07483 0.18117 C -0.07622 0.18456 -0.07778 0.1858 -0.07969 0.18858 C -0.08056 0.19166 -0.08125 0.19321 -0.08334 0.19506 C -0.0842 0.20277 -0.08403 0.2037 -0.08837 0.20802 C -0.09011 0.21142 -0.09132 0.21389 -0.09202 0.2179 C -0.09271 0.2216 -0.09375 0.22932 -0.09375 0.22963 C -0.09427 0.24352 -0.09427 0.25802 -0.09636 0.27191 C -0.09601 0.28456 -0.09757 0.29568 -0.09445 0.3071 C -0.0941 0.31512 -0.09618 0.32438 -0.09323 0.33148 C -0.09254 0.33333 -0.09028 0.33364 -0.08889 0.33487 C -0.08768 0.33734 -0.08698 0.34228 -0.08525 0.34444 C -0.08368 0.34629 -0.08125 0.34598 -0.07917 0.34629 C -0.075 0.34691 -0.07101 0.34691 -0.06684 0.34691 C -0.06493 0.35061 -0.06372 0.35308 -0.06077 0.35031 C -0.05886 0.35123 -0.05712 0.35185 -0.05521 0.35277 C -0.04202 0.35061 -0.01528 0.35277 -0.01528 0.35308 C -0.00417 0.35463 0.00781 0.35154 0.01909 0.35123 C 0.0559 0.35185 0.05382 0.34814 0.07552 0.35864 C 0.07639 0.36049 0.07777 0.36173 0.07864 0.36358 C 0.0802 0.36697 0.07968 0.37253 0.08038 0.37654 C 0.08125 0.37592 0.08194 0.37561 0.08281 0.37469 C 0.0835 0.37438 0.08472 0.37314 0.08472 0.37345 " pathEditMode="relative" rAng="0" ptsTypes="ffffffffffffffffffffffffffffffffffffffffffffffffffffffffA">
                                          <p:cBhvr>
                                            <p:cTn id="191" dur="3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2" y="196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2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9.9491E-7 C -0.00416 -0.00787 -0.00312 -0.02429 -0.00364 -0.0317 C -0.00416 -0.03956 -0.00607 -0.04512 -0.00798 -0.05229 C -0.0125 -0.04998 -0.0184 -0.04998 -0.02326 -0.04905 C -0.02517 -0.04766 -0.02777 -0.04813 -0.02951 -0.04651 C -0.03125 -0.04489 -0.03194 -0.04165 -0.03368 -0.04003 C -0.03646 -0.03008 -0.0342 -0.03933 -0.03368 -0.01388 C -0.0335 -0.0037 -0.03715 0.01874 -0.03125 0.03124 C -0.02569 0.02615 -0.03402 0.03355 -0.02691 0.02869 C -0.02552 0.02777 -0.02465 0.02615 -0.02326 0.02545 C -0.02274 0.02522 -0.02205 0.02476 -0.02152 0.02453 C -0.02066 0.02499 -0.01927 0.02499 -0.01909 0.02615 C -0.01823 0.03679 -0.02257 0.05021 -0.03073 0.05322 C -0.03177 0.05599 -0.03437 0.06131 -0.03437 0.06131 C -0.03541 0.06872 -0.03871 0.06895 -0.04357 0.07126 C -0.05399 0.07034 -0.0625 0.06756 -0.07239 0.0664 C -0.075 0.06455 -0.0776 0.06363 -0.08038 0.06224 C -0.0842 0.05715 -0.08871 0.05784 -0.09392 0.05738 C -0.10555 0.05044 -0.09826 0.05738 -0.09878 0.028 C -0.09878 0.02453 -0.10017 0.01018 -0.10243 0.00578 C -0.10364 0.00347 -0.10694 0.00139 -0.1085 -0.00069 C -0.10955 -0.00555 -0.11059 -0.0074 -0.11111 -0.01296 C -0.11059 -0.02568 -0.1125 -0.03401 -0.10364 -0.03841 C -0.08507 -0.03633 -0.09253 -0.04142 -0.08593 -0.0317 C -0.08455 -0.0273 -0.08437 -0.02267 -0.08229 -0.01874 C -0.08125 -0.0118 -0.08142 -0.00509 -0.0835 0.00162 C -0.0842 0.00694 -0.08385 0.01134 -0.08767 0.01388 C -0.0901 0.01897 -0.09444 0.02059 -0.09878 0.02129 C -0.10295 0.02267 -0.10694 0.02383 -0.11111 0.02453 C -0.1125 0.02499 -0.11389 0.02568 -0.11527 0.02615 C -0.11771 0.02707 -0.11753 0.031 -0.12031 0.03193 C -0.121 0.03609 -0.12257 0.04234 -0.12448 0.04581 C -0.12552 0.05877 -0.12552 0.05345 -0.12448 0.07126 C -0.12448 0.07265 -0.12396 0.07936 -0.12274 0.08098 C -0.12066 0.08376 -0.11284 0.08445 -0.10989 0.08515 C -0.10885 0.08885 -0.10868 0.09232 -0.10729 0.09579 C -0.10712 0.09718 -0.10712 0.09857 -0.10677 0.09995 C -0.10625 0.1018 -0.10434 0.10481 -0.10434 0.10481 C -0.10347 0.10944 -0.10312 0.10967 -0.1 0.11129 C -0.09948 0.11106 -0.09618 0.10875 -0.09566 0.10805 C -0.09392 0.10528 -0.09409 0.09903 -0.09201 0.09648 C -0.09114 0.09533 -0.08958 0.09556 -0.08837 0.09486 C -0.08576 0.09949 -0.08472 0.10435 -0.08715 0.10967 C -0.08854 0.1187 -0.08628 0.10782 -0.08958 0.11453 C -0.09357 0.1224 -0.08698 0.1143 -0.09149 0.11939 C -0.09288 0.1261 -0.0934 0.13327 -0.09444 0.13998 C -0.09496 0.14276 -0.09757 0.14715 -0.09757 0.14715 C -0.09965 0.1571 -0.09913 0.16752 -0.10121 0.17746 C -0.10104 0.20639 -0.10121 0.23531 -0.10069 0.26423 C -0.10069 0.26839 -0.09826 0.27233 -0.09566 0.27325 C -0.09427 0.27927 -0.09635 0.27163 -0.09323 0.27719 C -0.09288 0.27788 -0.09323 0.27927 -0.09271 0.27973 C -0.0908 0.28135 -0.08819 0.28089 -0.08593 0.28135 C -0.07934 0.28829 -0.04166 0.2876 -0.03923 0.28783 C -0.03281 0.2913 -0.02361 0.28945 -0.01649 0.29038 C 0.01094 0.28945 0.0382 0.28945 0.06511 0.28714 C 0.0717 0.28528 0.07813 0.28297 0.08473 0.28135 C 0.08802 0.28158 0.09115 0.28181 0.09445 0.28228 C 0.09601 0.28251 0.09723 0.2839 0.09879 0.2839 " pathEditMode="relative" ptsTypes="ffffffffffffffffffffffffffffffffffffffffffffffffffffffffffA">
                                          <p:cBhvr>
                                            <p:cTn id="193" dur="3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4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6 3.50764E-6 C -0.00485 -0.00209 -0.00971 -0.00255 -0.01423 -0.00579 C -0.0177 -0.01227 -0.01579 -0.01018 -0.01909 -0.01296 C -0.01996 -0.01481 -0.02135 -0.0162 -0.02221 -0.01805 C -0.02378 -0.02175 -0.02239 -0.02453 -0.02586 -0.02615 C -0.02551 -0.0361 -0.02777 -0.04373 -0.02274 -0.04975 C -0.02534 -0.05322 -0.02777 -0.05507 -0.03142 -0.05646 C -0.03333 -0.05831 -0.03524 -0.05947 -0.03749 -0.06039 C -0.04044 -0.0634 -0.04357 -0.06618 -0.04669 -0.06872 C -0.04739 -0.07081 -0.04912 -0.07219 -0.04982 -0.07428 C -0.05086 -0.07728 -0.0519 -0.08677 -0.05225 -0.08908 C -0.0526 -0.1143 -0.0486 -0.12564 -0.06562 -0.13235 C -0.07395 -0.14346 -0.08958 -0.13906 -0.09999 -0.14068 C -0.10642 -0.14392 -0.10416 -0.14901 -0.11162 -0.15202 C -0.11492 -0.15572 -0.11579 -0.15433 -0.12083 -0.15364 C -0.12482 -0.15063 -0.12603 -0.1504 -0.13072 -0.14947 C -0.13315 -0.14716 -0.13506 -0.14577 -0.13801 -0.14461 C -0.1401 -0.14068 -0.14444 -0.13628 -0.14791 -0.1349 C -0.15051 -0.13212 -0.15312 -0.13143 -0.15589 -0.12911 C -0.16162 -0.11824 -0.17708 -0.12009 -0.18541 -0.11939 C -0.19149 -0.11754 -0.18923 -0.11916 -0.1927 -0.11615 C -0.19426 -0.11292 -0.19617 -0.11292 -0.19704 -0.10944 C -0.19739 -0.10759 -0.19826 -0.10389 -0.19826 -0.10389 C -0.19808 -0.10065 -0.19826 -0.09718 -0.19756 -0.09394 C -0.19721 -0.09232 -0.19513 -0.09255 -0.19392 -0.09232 C -0.19044 -0.09163 -0.18697 -0.09117 -0.1835 -0.0907 C -0.16978 -0.08862 -0.17378 -0.08978 -0.15155 -0.08908 C -0.14843 -0.0877 -0.14617 -0.08584 -0.14305 -0.08492 C -0.13958 -0.08261 -0.1361 -0.08029 -0.13263 -0.07844 C -0.1302 -0.07335 -0.13298 -0.07775 -0.1276 -0.0752 C -0.1243 -0.07358 -0.12187 -0.06988 -0.11839 -0.06872 C -0.11041 -0.06919 -0.1026 -0.06942 -0.09461 -0.07034 C -0.09183 -0.07057 -0.09235 -0.07497 -0.08958 -0.0759 C -0.08767 -0.07775 -0.08732 -0.07983 -0.08593 -0.08168 C -0.08454 -0.0833 -0.08089 -0.08353 -0.07916 -0.08422 C -0.071 -0.08353 -0.0677 -0.08191 -0.06076 -0.07937 C -0.05833 -0.07566 -0.06024 -0.07798 -0.05468 -0.07358 C -0.05399 -0.07312 -0.05277 -0.07196 -0.05277 -0.07196 C -0.0519 -0.06433 -0.04982 -0.03934 -0.05711 -0.03587 C -0.06301 -0.02916 -0.06319 -0.03031 -0.06996 -0.02684 C -0.07117 -0.02268 -0.0743 -0.01967 -0.07742 -0.01805 C -0.08107 -0.0125 -0.08263 -0.00671 -0.08784 -0.00324 C -0.08923 0.00023 -0.08975 0.00208 -0.0927 0.00323 C -0.09374 0.00601 -0.09496 0.00856 -0.09583 0.01156 C -0.096 0.02013 -0.09791 0.03123 -0.09704 0.04002 C -0.09652 0.05738 -0.09669 0.07334 -0.09826 0.09069 C -0.0986 0.09694 -0.09774 0.10481 -0.10069 0.11036 C -0.10121 0.11429 -0.10225 0.11661 -0.10312 0.12031 C -0.1026 0.13789 -0.10208 0.15178 -0.10312 0.16936 C -0.09964 0.1807 -0.10919 0.20199 -0.09947 0.21101 C -0.09721 0.21587 -0.09513 0.21564 -0.09079 0.21749 C -0.0861 0.22188 -0.09166 0.2161 -0.08836 0.22165 C -0.08593 0.22582 -0.08159 0.22836 -0.07794 0.22975 C -0.0651 0.22721 -0.07169 0.2279 -0.0552 0.22906 C -0.05173 0.22929 -0.04669 0.22975 -0.04305 0.23068 C -0.04166 0.23114 -0.03871 0.2323 -0.03871 0.2323 C -0.02777 0.22906 -0.02204 0.22998 -0.00919 0.23068 C -0.00364 0.23183 0.00122 0.23276 0.00678 0.23068 C 0.02015 0.23114 0.03317 0.23276 0.04654 0.23392 C 0.05348 0.23322 0.06095 0.23484 0.06737 0.23137 C 0.06824 0.23091 0.07067 0.22674 0.07171 0.22582 C 0.07292 0.22142 0.07362 0.21726 0.07414 0.21263 C 0.07431 0.20962 0.07136 0.19111 0.07726 0.18903 C 0.08438 0.18949 0.08577 0.18972 0.09133 0.19134 C 0.09272 0.1925 0.09463 0.19227 0.09567 0.19389 C 0.09636 0.19481 0.09723 0.20152 0.09758 0.20291 C 0.09775 0.2036 0.0981 0.20522 0.0981 0.20522 " pathEditMode="relative" ptsTypes="ffffffffffffffffffffffffffffffffffffffffffffffffffffffffffffffffffA">
                                          <p:cBhvr>
                                            <p:cTn id="195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6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3.74364E-6 C 0.00503 -0.00324 0.0026 -0.00393 0.00607 -0.00579 C 0.00902 -0.01064 0.01007 -0.00926 0.01354 -0.01296 C 0.01441 -0.01388 0.0151 -0.01527 0.01597 -0.01643 C 0.01666 -0.01735 0.01753 -0.01805 0.0184 -0.01874 C 0.02083 -0.02383 0.02014 -0.02985 0.02274 -0.03517 C 0.02378 -0.0398 0.02465 -0.04188 0.02812 -0.04327 C 0.02934 -0.04604 0.03194 -0.05137 0.03194 -0.05137 C 0.03038 -0.06432 0.03142 -0.06479 0.02326 -0.06872 C 0.01979 -0.06803 0.01579 -0.06941 0.01284 -0.0671 C 0.01128 -0.06594 0.01198 -0.06247 0.01111 -0.06039 C 0.01024 -0.05646 0.00885 -0.05437 0.00677 -0.05137 C 0.00607 -0.04836 0.00468 -0.04558 0.00243 -0.04419 C 0.00104 -0.04327 -0.00191 -0.04257 -0.00191 -0.04257 C -0.00643 -0.03841 -0.01268 -0.03748 -0.01789 -0.03586 C -0.02205 -0.03193 -0.02882 -0.03124 -0.03368 -0.03031 C -0.0349 -0.02962 -0.03698 -0.02707 -0.0375 -0.02869 C -0.03924 -0.03332 -0.03855 -0.0391 -0.03924 -0.04419 C -0.03907 -0.05252 -0.04028 -0.06132 -0.03872 -0.06941 C -0.03802 -0.07312 -0.03507 -0.07497 -0.03316 -0.07774 C -0.02778 -0.08584 -0.01823 -0.09001 -0.01042 -0.09232 C -0.01233 -0.09625 -0.01337 -0.10019 -0.0165 -0.10227 C -0.01893 -0.11592 -0.01493 -0.09533 -0.0191 -0.11037 C -0.02049 -0.11546 -0.02101 -0.1217 -0.02275 -0.12679 C -0.02361 -0.12934 -0.02535 -0.13142 -0.02639 -0.13397 C -0.0323 -0.14808 -0.03421 -0.15664 -0.04601 -0.16266 C -0.04879 -0.16867 -0.0474 -0.17585 -0.04601 -0.18232 C -0.04705 -0.20546 -0.0441 -0.21333 -0.06007 -0.21587 C -0.0658 -0.2131 -0.07049 -0.20824 -0.07605 -0.20523 C -0.08056 -0.19921 -0.08716 -0.19297 -0.09323 -0.18973 C -0.09671 -0.1851 -0.09775 -0.18533 -0.10243 -0.18718 C -0.10556 -0.1925 -0.10834 -0.19713 -0.11111 -0.20268 C -0.11268 -0.20569 -0.11598 -0.21171 -0.11598 -0.21171 C -0.11632 -0.21518 -0.11771 -0.21819 -0.11789 -0.22166 C -0.11893 -0.24318 -0.10452 -0.24433 -0.09202 -0.24526 C -0.08941 -0.2448 -0.08629 -0.24572 -0.08403 -0.24364 C -0.08195 -0.24179 -0.07709 -0.22883 -0.07605 -0.22559 C -0.0757 -0.22351 -0.07414 -0.22189 -0.07431 -0.21981 C -0.07466 -0.21379 -0.07552 -0.20778 -0.07674 -0.20199 C -0.07761 -0.19736 -0.09236 -0.18903 -0.09566 -0.18464 C -0.09966 -0.17932 -0.10174 -0.17191 -0.10486 -0.1659 C -0.10677 -0.15803 -0.11077 -0.1497 -0.11719 -0.14785 C -0.12066 -0.14854 -0.12414 -0.14877 -0.12761 -0.1497 C -0.13177 -0.15086 -0.13351 -0.15433 -0.1375 -0.15525 C -0.13907 -0.15618 -0.1408 -0.15664 -0.14236 -0.1578 C -0.14879 -0.16289 -0.13993 -0.15803 -0.14601 -0.16104 C -0.14671 -0.16196 -0.14705 -0.16405 -0.14792 -0.16358 C -0.14827 -0.16335 -0.15105 -0.15155 -0.15157 -0.1497 C -0.15122 -0.14206 -0.15296 -0.13188 -0.14844 -0.12587 C -0.14497 -0.11638 -0.14896 -0.12541 -0.14236 -0.11685 C -0.12934 -0.09995 -0.13837 -0.10736 -0.10677 -0.1062 C -0.1132 -0.09834 -0.1165 -0.08839 -0.1257 -0.08492 C -0.13264 -0.07867 -0.14445 -0.07797 -0.15278 -0.07682 C -0.14011 -0.07543 -0.12934 -0.06849 -0.11719 -0.06548 C -0.09861 -0.06108 -0.07986 -0.05831 -0.06129 -0.05484 C -0.0658 -0.05206 -0.06684 -0.05137 -0.0724 -0.05067 C -0.07761 -0.04905 -0.07709 -0.04558 -0.07848 -0.0391 C -0.08056 -0.02939 -0.08039 -0.01735 -0.08473 -0.00902 C -0.08525 0.00254 -0.08421 0.01596 -0.08646 0.02707 C -0.08785 0.04373 -0.08802 0.05877 -0.08837 0.07612 C -0.08785 0.09371 -0.08785 0.09949 -0.08473 0.1136 C -0.08438 0.11707 -0.08421 0.12448 -0.0816 0.12749 C -0.08021 0.12911 -0.07379 0.13026 -0.0724 0.13096 C -0.06702 0.1335 -0.06181 0.13651 -0.05643 0.13906 C -0.02118 0.13813 0.01302 0.1372 0.04791 0.13582 C 0.05625 0.13327 0.06423 0.13443 0.07291 0.13489 C 0.08593 0.14114 0.10034 0.1335 0.11354 0.13165 C 0.11527 0.13119 0.11979 0.12911 0.12204 0.12911 " pathEditMode="relative" ptsTypes="fffffffffffffffffffffffffffffffffffffffffffffffffffffffffffffffffffA">
                                          <p:cBhvr>
                                            <p:cTn id="197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8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9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9" fill="hold">
                          <p:stCondLst>
                            <p:cond delay="indefinite"/>
                          </p:stCondLst>
                          <p:childTnLst>
                            <p:par>
                              <p:cTn id="2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1" presetID="2" presetClass="exit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2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3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5" presetID="2" presetClass="exit" presetSubtype="2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6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7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9" fill="hold">
                          <p:stCondLst>
                            <p:cond delay="indefinite"/>
                          </p:stCondLst>
                          <p:childTnLst>
                            <p:par>
                              <p:cTn id="2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7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39" presetID="10" presetClass="entr" presetSubtype="0" repeatCount="indefinite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535 0.01975 C -0.03003 0.02129 -0.03455 0.0216 -0.03906 0.02222 C -0.0401 0.02253 -0.04132 0.02222 -0.04201 0.02345 C -0.04462 0.02654 -0.03941 0.02438 -0.04444 0.02592 C -0.05642 0.03734 -0.07656 0.03456 -0.08941 0.0358 C -0.09809 0.03765 -0.11423 0.03549 -0.12083 0.0358 C -0.14097 0.03888 -0.16319 0.03765 -0.18264 0.03796 C -0.19427 0.03672 -0.20573 0.0358 -0.21736 0.03487 C -0.21857 0.0324 -0.21285 0.03117 -0.21493 0.02932 C -0.2158 0.02438 -0.21753 0.01851 -0.21823 0.01358 C -0.2184 0.00833 -0.21614 0.00432 -0.21771 -0.00062 C -0.22014 -0.00772 -0.22048 0.00555 -0.21719 -0.00062 C -0.21493 -0.01081 -0.22535 -0.02562 -0.22153 -0.0355 C -0.22361 -0.04537 -0.22743 -0.06636 -0.2276 -0.07284 C -0.2276 -0.07346 -0.22812 -0.08025 -0.22864 -0.08118 C -0.22951 -0.08272 -0.23298 -0.08457 -0.23437 -0.08519 C -0.24357 -0.08488 -0.25121 -0.08457 -0.26024 -0.08241 C -0.26476 -0.08025 -0.26927 -0.07963 -0.27413 -0.0784 C -0.28385 -0.07902 -0.2901 -0.07963 -0.29878 -0.08149 C -0.30104 -0.08457 -0.30312 -0.08426 -0.30607 -0.08519 C -0.30868 -0.08766 -0.31059 -0.09105 -0.31337 -0.09352 C -0.31441 -0.0963 -0.31649 -0.09692 -0.31788 -0.0997 C -0.31875 -0.10371 -0.31927 -0.10772 -0.32048 -0.11204 C -0.32014 -0.11945 -0.32101 -0.1247 -0.3158 -0.12716 C -0.30903 -0.12593 -0.30243 -0.12778 -0.29618 -0.13056 C -0.2941 -0.13303 -0.29184 -0.13395 -0.28958 -0.13581 C -0.28906 -0.13704 -0.28871 -0.13828 -0.28802 -0.13889 C -0.28732 -0.13951 -0.28611 -0.13889 -0.28541 -0.13951 C -0.28229 -0.14105 -0.28055 -0.14476 -0.27708 -0.14568 C -0.27535 -0.15155 -0.27812 -0.14414 -0.275 -0.14815 C -0.27465 -0.14846 -0.27291 -0.15371 -0.27239 -0.15433 C -0.27309 -0.15895 -0.27257 -0.16173 -0.27569 -0.16358 C -0.27691 -0.16914 -0.275 -0.16266 -0.2776 -0.16636 C -0.28021 -0.16976 -0.27552 -0.16729 -0.27969 -0.16883 C -0.28073 -0.17408 -0.28455 -0.17747 -0.28698 -0.18179 C -0.28854 -0.18488 -0.2875 -0.18673 -0.29114 -0.18889 C -0.2941 -0.19074 -0.29618 -0.19321 -0.29878 -0.19568 C -0.30017 -0.19846 -0.30052 -0.2 -0.30278 -0.19846 C -0.30555 -0.1997 -0.30712 -0.20093 -0.30972 -0.20186 C -0.3125 -0.20618 -0.31354 -0.21266 -0.30972 -0.21636 C -0.30694 -0.22562 -0.29774 -0.23395 -0.29062 -0.2355 C -0.28889 -0.2392 -0.2875 -0.24013 -0.28594 -0.24321 C -0.28385 -0.25278 -0.27847 -0.26173 -0.275 -0.27068 C -0.27448 -0.2747 -0.27396 -0.27531 -0.27205 -0.2784 C -0.27031 -0.27809 -0.26875 -0.27809 -0.26736 -0.27747 C -0.26528 -0.27655 -0.26493 -0.27346 -0.26285 -0.27223 C -0.2625 -0.27223 -0.25885 -0.27408 -0.25851 -0.2747 C -0.25816 -0.27562 -0.25833 -0.27747 -0.25816 -0.2784 C -0.25764 -0.28025 -0.25625 -0.28179 -0.25555 -0.28365 C -0.25469 -0.28797 -0.25399 -0.29321 -0.25295 -0.29754 C -0.25173 -0.30463 -0.24601 -0.30957 -0.24045 -0.31112 C -0.23264 -0.3105 -0.225 -0.3105 -0.21736 -0.30679 C -0.20642 -0.32161 -0.21041 -0.35093 -0.22448 -0.35649 C -0.22587 -0.35803 -0.22916 -0.35926 -0.22916 -0.35895 C -0.23298 -0.36605 -0.25017 -0.36297 -0.25555 -0.36328 C -0.25712 -0.3605 -0.25764 -0.35957 -0.25764 -0.35587 " pathEditMode="relative" rAng="0" ptsTypes="ffffffffffffffffffffffffffffffffffffffffffffffffffffffff">
                                          <p:cBhvr>
                                            <p:cTn id="265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792" y="-183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3.79454E-7 C -0.00469 0.00046 -0.0092 0.00115 -0.01372 0.00231 C -0.01702 0.00416 -0.01788 0.00671 -0.02066 0.00925 C -0.02188 0.01342 -0.02622 0.02036 -0.02934 0.02151 C -0.03073 0.02429 -0.03177 0.02429 -0.03403 0.02545 C -0.03542 0.03169 -0.04358 0.03054 -0.0474 0.03077 C -0.05469 0.03123 -0.06198 0.03123 -0.06927 0.03146 C -0.08403 0.03655 -0.09931 0.03216 -0.11441 0.03146 C -0.13143 0.03077 -0.14827 0.03077 -0.16528 0.03007 C -0.17691 0.02869 -0.18611 0.02591 -0.19827 0.02545 C -0.20139 0.02429 -0.20382 0.02267 -0.20573 0.0192 C -0.20695 0.01365 -0.20764 0.01018 -0.20972 0.00532 C -0.21111 -0.00232 -0.21094 -0.00047 -0.21025 -0.01157 C -0.21007 -0.02083 -0.2099 -0.03008 -0.20972 -0.03934 C -0.20955 -0.04373 -0.20938 -0.04813 -0.2092 -0.05253 C -0.20868 -0.08122 -0.2158 -0.08955 -0.20052 -0.09556 C -0.19965 -0.09926 -0.19844 -0.09949 -0.19584 -0.10019 C -0.1849 -0.09949 -0.17431 -0.09764 -0.16354 -0.09626 C -0.16059 -0.09695 -0.15712 -0.09602 -0.15486 -0.09857 C -0.1533 -0.10019 -0.15087 -0.10412 -0.15087 -0.10412 C -0.15018 -0.10829 -0.14948 -0.11222 -0.14965 -0.11639 C -0.14983 -0.1224 -0.15 -0.12842 -0.15087 -0.1342 C -0.15104 -0.13536 -0.1559 -0.14369 -0.15608 -0.14415 C -0.15712 -0.1467 -0.15764 -0.14947 -0.15886 -0.15179 C -0.16511 -0.16359 -0.18733 -0.16243 -0.19358 -0.16266 C -0.19844 -0.1622 -0.20365 -0.16382 -0.20799 -0.16104 C -0.20903 -0.16035 -0.21025 -0.1585 -0.21146 -0.15803 C -0.2132 -0.15734 -0.21667 -0.15641 -0.21667 -0.15641 C -0.2184 -0.15479 -0.22049 -0.15364 -0.22188 -0.15179 C -0.22396 -0.14901 -0.22431 -0.14346 -0.2283 -0.14184 C -0.229 -0.13883 -0.23108 -0.13813 -0.23351 -0.1379 C -0.23924 -0.13721 -0.24514 -0.13698 -0.25087 -0.13651 C -0.2533 -0.13628 -0.2559 -0.13582 -0.25834 -0.13559 C -0.26545 -0.13605 -0.28108 -0.13374 -0.28889 -0.14091 C -0.28959 -0.14299 -0.29167 -0.14415 -0.29184 -0.14646 C -0.29323 -0.16081 -0.28594 -0.16104 -0.27743 -0.16266 C -0.2717 -0.1659 -0.26528 -0.16335 -0.25938 -0.16266 C -0.23768 -0.14716 -0.2099 -0.16011 -0.18611 -0.16567 C -0.18143 -0.16983 -0.17604 -0.17631 -0.17101 -0.18024 C -0.17084 -0.18094 -0.17084 -0.18186 -0.17049 -0.18256 C -0.17014 -0.18348 -0.16945 -0.18395 -0.16927 -0.18487 C -0.1684 -0.18811 -0.16754 -0.19505 -0.16754 -0.19505 C -0.16702 -0.2013 -0.16459 -0.21426 -0.16927 -0.21796 C -0.17101 -0.21935 -0.17309 -0.21935 -0.175 -0.22027 C -0.2158 -0.21958 -0.2316 -0.2212 -0.26233 -0.21657 C -0.26406 -0.21333 -0.26406 -0.20963 -0.2658 -0.20662 C -0.26754 -0.19575 -0.27656 -0.19181 -0.28368 -0.1895 C -0.28993 -0.18996 -0.29601 -0.19019 -0.30226 -0.19112 C -0.30365 -0.19135 -0.30625 -0.19274 -0.30625 -0.19274 C -0.30712 -0.19436 -0.30851 -0.19552 -0.3092 -0.19737 C -0.30955 -0.19829 -0.30938 -0.19945 -0.30972 -0.20037 C -0.31025 -0.20176 -0.31094 -0.20292 -0.31146 -0.20431 C -0.31094 -0.22351 -0.3132 -0.22143 -0.30226 -0.22351 C -0.2941 -0.21935 -0.29792 -0.22143 -0.29063 -0.21726 C -0.28854 -0.21773 -0.28646 -0.21819 -0.28438 -0.21888 C -0.28264 -0.21958 -0.27969 -0.22421 -0.27917 -0.2249 C -0.27535 -0.22999 -0.2717 -0.23693 -0.26754 -0.2411 C -0.26597 -0.2448 -0.26493 -0.24665 -0.26233 -0.24896 C -0.26198 -0.25058 -0.26059 -0.25197 -0.26059 -0.25359 C -0.26059 -0.25637 -0.26042 -0.26909 -0.26406 -0.27048 C -0.26563 -0.27742 -0.27413 -0.27765 -0.27847 -0.27812 C -0.28334 -0.28136 -0.28837 -0.2802 -0.29358 -0.27974 C -0.29514 -0.27927 -0.29705 -0.2795 -0.29827 -0.27812 C -0.30347 -0.27279 -0.29879 -0.27511 -0.30278 -0.27349 C -0.30486 -0.27071 -0.30695 -0.27048 -0.30972 -0.26886 C -0.31146 -0.26585 -0.3132 -0.26331 -0.31545 -0.26123 C -0.31823 -0.2559 -0.3165 -0.25706 -0.31962 -0.2559 C -0.32066 -0.26169 -0.32118 -0.264 -0.32361 -0.26979 C -0.32396 -0.27349 -0.32535 -0.27673 -0.32535 -0.28043 C -0.32535 -0.28922 -0.31094 -0.29454 -0.30573 -0.29501 C -0.29757 -0.2957 -0.28959 -0.29616 -0.28143 -0.29663 C -0.27275 -0.29616 -0.26632 -0.29639 -0.25834 -0.29362 C -0.25781 -0.29316 -0.2566 -0.29292 -0.2566 -0.292 C -0.2566 -0.28945 -0.25834 -0.28436 -0.25834 -0.28436 C -0.25452 -0.28228 -0.25903 -0.28413 -0.25313 -0.28506 C -0.24913 -0.28575 -0.24497 -0.28552 -0.24097 -0.28575 C -0.23959 -0.28899 -0.2382 -0.2913 -0.2375 -0.29501 C -0.2382 -0.30403 -0.23646 -0.31583 -0.24445 -0.31907 C -0.25764 -0.31861 -0.27222 -0.31213 -0.28195 -0.32508 " pathEditMode="relative" ptsTypes="ffffffffffffffffffffffffffffffffffffffffffffffffffffffffffffffffffffffffffffffA">
                                          <p:cBhvr>
                                            <p:cTn id="267" dur="3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5.118E-6 C -0.0125 0.00046 -0.02465 0.00092 -0.03698 0.0037 C -0.03906 0.00578 -0.04201 0.0074 -0.04444 0.00832 C -0.04687 0.01156 -0.05035 0.01318 -0.05365 0.01457 C -0.07448 0.01179 -0.09479 0.01041 -0.11615 0.00994 C -0.14253 0.0074 -0.16892 0.0074 -0.19531 0.00601 C -0.20035 0.00508 -0.20347 0.00184 -0.20799 -5.118E-6 C -0.20972 -0.00325 -0.21059 -0.00625 -0.21215 -0.00926 C -0.21354 -0.01944 -0.21372 -0.04003 -0.21372 -0.04003 C -0.21337 -0.05785 -0.21389 -0.0641 -0.20972 -0.07798 C -0.21059 -0.08423 -0.21024 -0.087 -0.21319 -0.09094 C -0.21632 -0.10505 -0.21632 -0.09695 -0.21372 -0.12796 C -0.21337 -0.1312 -0.20764 -0.13467 -0.20573 -0.13721 C -0.20503 -0.14022 -0.20347 -0.14207 -0.20226 -0.14485 C -0.20208 -0.146 -0.20122 -0.14716 -0.20174 -0.14809 C -0.2033 -0.15109 -0.20469 -0.14901 -0.20625 -0.14878 C -0.20868 -0.14832 -0.21128 -0.14832 -0.21372 -0.14809 C -0.21562 -0.14762 -0.21788 -0.14785 -0.21962 -0.14647 C -0.22795 -0.13929 -0.22205 -0.14253 -0.22656 -0.14022 C -0.23316 -0.12564 -0.25017 -0.12773 -0.26007 -0.12726 C -0.26128 -0.12657 -0.26285 -0.12657 -0.26406 -0.12564 C -0.26927 -0.12171 -0.26215 -0.12449 -0.26806 -0.12263 C -0.27378 -0.11731 -0.27135 -0.11708 -0.27917 -0.11569 C -0.2849 -0.11269 -0.29149 -0.1106 -0.29757 -0.10945 C -0.29913 -0.10991 -0.30069 -0.1106 -0.30226 -0.11107 C -0.30347 -0.1113 -0.30521 -0.11037 -0.30573 -0.11176 C -0.30608 -0.11269 -0.30469 -0.1224 -0.30451 -0.12402 C -0.30382 -0.1342 -0.30434 -0.13374 -0.30052 -0.14114 C -0.29965 -0.14485 -0.29948 -0.14554 -0.29705 -0.14809 C -0.2967 -0.1504 -0.29531 -0.15248 -0.29531 -0.15503 C -0.29531 -0.16683 -0.29687 -0.16822 -0.30052 -0.17655 C -0.30139 -0.18372 -0.30451 -0.19529 -0.30052 -0.20107 C -0.29913 -0.20315 -0.29514 -0.20269 -0.29306 -0.20338 C -0.28715 -0.202 -0.28455 -0.19575 -0.27969 -0.19182 C -0.27222 -0.17955 -0.2401 -0.18279 -0.23698 -0.18256 C -0.23264 -0.18372 -0.22917 -0.18256 -0.2283 -0.18811 C -0.22917 -0.205 -0.22795 -0.22236 -0.24219 -0.22814 C -0.2441 -0.23022 -0.24444 -0.23069 -0.2467 -0.23184 C -0.24809 -0.23254 -0.24948 -0.233 -0.25087 -0.23346 C -0.25139 -0.23369 -0.2526 -0.23416 -0.2526 -0.23416 C -0.2566 -0.23786 -0.25677 -0.23832 -0.26181 -0.23971 C -0.26337 -0.24318 -0.26632 -0.24434 -0.26927 -0.24503 C -0.27083 -0.24642 -0.27448 -0.24804 -0.27448 -0.24804 C -0.27622 -0.25128 -0.2783 -0.2529 -0.28021 -0.25591 C -0.28108 -0.25729 -0.28264 -0.26053 -0.28264 -0.26053 C -0.28368 -0.26516 -0.28698 -0.26331 -0.28264 -0.26516 C -0.27083 -0.25105 -0.25799 -0.23971 -0.24323 -0.23184 C -0.23437 -0.23369 -0.22604 -0.23717 -0.21719 -0.23809 C -0.20243 -0.24503 -0.18576 -0.24388 -0.17049 -0.24434 C -0.16649 -0.24503 -0.16354 -0.24642 -0.16007 -0.24897 C -0.15781 -0.25313 -0.15451 -0.25521 -0.15087 -0.2566 C -0.14774 -0.25938 -0.14705 -0.26308 -0.14444 -0.26655 C -0.14149 -0.28506 -0.14687 -0.29293 -0.15781 -0.30195 C -0.16181 -0.30519 -0.16337 -0.30935 -0.16806 -0.3112 C -0.17326 -0.31815 -0.18385 -0.31861 -0.19062 -0.31977 C -0.19375 -0.32578 -0.19271 -0.33342 -0.18958 -0.33897 C -0.18802 -0.3473 -0.18733 -0.35123 -0.1809 -0.35285 C -0.1717 -0.36141 -0.16094 -0.36303 -0.14965 -0.36442 C -0.14826 -0.36581 -0.14635 -0.36604 -0.14497 -0.36743 C -0.1434 -0.36928 -0.14062 -0.37553 -0.13924 -0.3783 C -0.13837 -0.38201 -0.13646 -0.38432 -0.13455 -0.38686 C -0.13264 -0.39774 -0.12882 -0.42412 -0.13976 -0.42759 C -0.15052 -0.43476 -0.16354 -0.43152 -0.175 -0.43221 C -0.18316 -0.43152 -0.18941 -0.4299 -0.19705 -0.42689 C -0.19809 -0.4255 -0.19948 -0.42527 -0.20052 -0.42388 C -0.2026 -0.42111 -0.20312 -0.41833 -0.20573 -0.41602 C -0.20764 -0.41208 -0.20885 -0.40746 -0.21094 -0.40375 C -0.21042 -0.39242 -0.21024 -0.38686 -0.20521 -0.3783 C -0.20434 -0.37344 -0.20243 -0.36974 -0.20104 -0.36512 C -0.20052 -0.36095 -0.19635 -0.35123 -0.19306 -0.34984 C -0.19115 -0.34614 -0.18958 -0.34522 -0.18663 -0.3436 C -0.18437 -0.34059 -0.18056 -0.33804 -0.17743 -0.33666 C -0.17153 -0.32879 -0.16198 -0.32786 -0.15434 -0.32509 C -0.14271 -0.32694 -0.13125 -0.32694 -0.11962 -0.32509 C -0.10903 -0.32624 -0.10451 -0.3237 -0.09878 -0.33365 C -0.09896 -0.33619 -0.0974 -0.36442 -0.10399 -0.36974 C -0.10556 -0.37391 -0.10851 -0.37784 -0.11146 -0.38062 C -0.11424 -0.38594 -0.12135 -0.38316 -0.12535 -0.38293 C -0.1316 -0.38108 -0.12882 -0.38177 -0.13351 -0.38062 C -0.13542 -0.37877 -0.13698 -0.37853 -0.13924 -0.37761 C -0.14201 -0.37506 -0.14427 -0.37206 -0.1474 -0.37067 C -0.15 -0.36789 -0.15208 -0.36697 -0.15538 -0.36604 C -0.16128 -0.36049 -0.16979 -0.36188 -0.17674 -0.36141 C -0.18281 -0.35979 -0.18872 -0.35864 -0.19479 -0.35748 C -0.2092 -0.3517 -0.22778 -0.3547 -0.24097 -0.35447 C -0.2441 -0.35285 -0.24687 -0.35216 -0.25017 -0.35146 C -0.2533 -0.34846 -0.25955 -0.34707 -0.26354 -0.34591 C -0.26632 -0.34383 -0.2691 -0.34151 -0.27222 -0.34059 C -0.27517 -0.33781 -0.27396 -0.33897 -0.27847 -0.33527 C -0.27951 -0.33457 -0.28142 -0.33295 -0.28142 -0.33295 C -0.28177 -0.33226 -0.28212 -0.33133 -0.28264 -0.33064 C -0.28333 -0.32995 -0.28437 -0.32995 -0.2849 -0.32902 C -0.28576 -0.32786 -0.28594 -0.32578 -0.28663 -0.32439 C -0.28681 -0.32347 -0.28715 -0.32231 -0.28715 -0.32139 C -0.28715 -0.3045 -0.28767 -0.30797 -0.27969 -0.31051 C -0.27934 -0.30982 -0.27847 -0.3082 -0.27847 -0.3082 " pathEditMode="relative" ptsTypes="fffffffffffffffffffffffffffffffffffffffffffffffffffffffffffffffffffffffffffffffffffffffffffffffA">
                                          <p:cBhvr>
                                            <p:cTn id="269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0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43452E-7 C -0.00729 -0.00046 -0.0125 -0.00046 -0.0191 -0.003 C -0.02379 -0.0074 -0.0309 -0.00717 -0.03646 -0.00763 C -0.07188 -0.00671 -0.10695 -0.00763 -0.14236 -0.00833 C -0.15521 -0.0118 -0.17066 -0.01041 -0.18386 -0.01064 C -0.18577 -0.0118 -0.18767 -0.01226 -0.18976 -0.01295 C -0.19375 -0.01665 -0.19184 -0.01573 -0.19497 -0.01689 C -0.19722 -0.0192 -0.19792 -0.02082 -0.19948 -0.02383 C -0.20295 -0.0391 -0.19844 -0.06015 -0.19601 -0.07612 C -0.1967 -0.0819 -0.19653 -0.08746 -0.19896 -0.09231 C -0.19879 -0.09602 -0.19861 -0.09949 -0.19827 -0.10319 C -0.19792 -0.1062 -0.1967 -0.11175 -0.1967 -0.11175 C -0.19549 -0.13373 -0.1875 -0.15964 -0.20642 -0.16173 C -0.2125 -0.16103 -0.21354 -0.16126 -0.21858 -0.16335 C -0.22083 -0.16566 -0.2224 -0.1689 -0.225 -0.17029 C -0.22656 -0.17376 -0.22708 -0.17677 -0.22847 -0.18024 C -0.22917 -0.18556 -0.23004 -0.19111 -0.23125 -0.19643 C -0.23108 -0.19736 -0.23021 -0.19875 -0.23073 -0.19944 C -0.23125 -0.20013 -0.23229 -0.19898 -0.23299 -0.19875 C -0.23663 -0.19759 -0.23611 -0.19782 -0.23993 -0.19713 C -0.24149 -0.19227 -0.24445 -0.1925 -0.24809 -0.19181 C -0.25504 -0.19319 -0.26215 -0.19296 -0.26892 -0.19481 C -0.27674 -0.19944 -0.28767 -0.1969 -0.29601 -0.19643 C -0.29688 -0.19366 -0.2974 -0.18741 -0.29497 -0.18556 C -0.29375 -0.18463 -0.2908 -0.18394 -0.2908 -0.18394 C -0.27899 -0.1682 -0.25452 -0.16936 -0.25156 -0.19088 C -0.25104 -0.20522 -0.25677 -0.23739 -0.23993 -0.24178 C -0.23733 -0.24248 -0.23455 -0.24248 -0.23195 -0.24271 C -0.21979 -0.24201 -0.19879 -0.23553 -0.18906 -0.2471 C -0.18837 -0.25011 -0.18698 -0.25196 -0.18629 -0.25497 C -0.1875 -0.26908 -0.18577 -0.26908 -0.19549 -0.27024 C -0.1967 -0.27047 -0.19774 -0.2707 -0.19896 -0.27117 C -0.20052 -0.27186 -0.20347 -0.27348 -0.20347 -0.27348 C -0.19931 -0.27487 -0.19566 -0.27788 -0.19149 -0.2795 C -0.18142 -0.2832 -0.18281 -0.2825 -0.17344 -0.28412 C -0.12778 -0.2832 -0.14636 -0.29338 -0.13195 -0.27417 C -0.12413 -0.28088 -0.12986 -0.29268 -0.13299 -0.30194 C -0.13455 -0.31212 -0.13524 -0.31235 -0.14288 -0.3142 C -0.15122 -0.31351 -0.15781 -0.31027 -0.16545 -0.30587 C -0.17396 -0.30842 -0.17083 -0.31027 -0.17413 -0.31814 C -0.17448 -0.31906 -0.17535 -0.31952 -0.17587 -0.32045 C -0.17656 -0.32184 -0.17708 -0.32346 -0.17761 -0.32508 C -0.1783 -0.32947 -0.17934 -0.33364 -0.17986 -0.33803 C -0.17969 -0.34474 -0.17986 -0.35145 -0.17934 -0.35816 C -0.17899 -0.3621 -0.16823 -0.38361 -0.16476 -0.38824 C -0.16458 -0.38917 -0.16354 -0.39056 -0.16424 -0.39125 C -0.16528 -0.39241 -0.17604 -0.39426 -0.17639 -0.39426 C -0.20886 -0.39356 -0.20972 -0.40536 -0.21337 -0.37737 C -0.2132 -0.37413 -0.2132 -0.37066 -0.21285 -0.36742 C -0.21267 -0.3658 -0.21129 -0.36117 -0.21163 -0.36279 C -0.21354 -0.3739 -0.21215 -0.36973 -0.21632 -0.37737 C -0.2184 -0.38685 -0.22379 -0.3931 -0.22552 -0.40351 C -0.21892 -0.4123 -0.20399 -0.40768 -0.19774 -0.40814 C -0.19358 -0.4093 -0.18941 -0.41045 -0.18507 -0.41138 C -0.18316 -0.4123 -0.18125 -0.41346 -0.17934 -0.41439 C -0.17847 -0.41485 -0.17656 -0.41369 -0.17639 -0.41508 C -0.175 -0.42966 -0.17639 -0.43845 -0.18629 -0.44053 C -0.19236 -0.44331 -0.19861 -0.44308 -0.20469 -0.44053 C -0.20573 -0.43544 -0.20417 -0.44076 -0.20816 -0.43683 C -0.20955 -0.43544 -0.21042 -0.4329 -0.21163 -0.43128 C -0.21285 -0.42734 -0.21372 -0.4241 -0.21563 -0.42063 C -0.21736 -0.41045 -0.21493 -0.42249 -0.21806 -0.41369 C -0.21962 -0.4093 -0.21962 -0.40536 -0.22153 -0.4012 C -0.22153 -0.40074 -0.22222 -0.39657 -0.22257 -0.39588 C -0.22344 -0.39403 -0.22552 -0.39056 -0.22552 -0.39056 C -0.22674 -0.38477 -0.23229 -0.38223 -0.23542 -0.37829 C -0.23629 -0.37482 -0.2408 -0.37066 -0.2434 -0.36811 C -0.24549 -0.36418 -0.24844 -0.36001 -0.25156 -0.35747 C -0.25382 -0.3533 -0.25573 -0.35145 -0.25955 -0.35053 C -0.26146 -0.34729 -0.26337 -0.34544 -0.26545 -0.34266 C -0.26649 -0.33803 -0.26632 -0.33456 -0.26372 -0.33109 C -0.26198 -0.32554 -0.26233 -0.32068 -0.25955 -0.31582 C -0.25764 -0.30749 -0.26024 -0.29477 -0.26372 -0.28736 C -0.26441 -0.28389 -0.26458 -0.28204 -0.26649 -0.2795 C -0.26997 -0.26793 -0.27222 -0.26168 -0.28212 -0.26029 C -0.28403 -0.26446 -0.28559 -0.26839 -0.28854 -0.27117 C -0.28993 -0.27487 -0.29097 -0.27672 -0.29323 -0.2795 C -0.29636 -0.27857 -0.29653 -0.27741 -0.29722 -0.27348 C -0.29757 -0.26816 -0.29827 -0.2633 -0.29827 -0.25798 " pathEditMode="relative" ptsTypes="ffffffffffffffffffffffffffffffffffffffffffffffffffffffffffffffffffffffffffffffA">
                                          <p:cBhvr>
                                            <p:cTn id="271" dur="3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2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3.12818E-6 C -0.00261 -0.00255 -0.00434 -0.00532 -0.00764 -0.00625 C -0.01077 -0.00879 -0.01372 -0.01203 -0.01736 -0.01319 C -0.03542 -0.0125 -0.05313 -0.01342 -0.07118 -0.0125 C -0.1066 -0.00625 -0.14774 -0.01319 -0.18438 -0.01389 C -0.19497 -0.0162 -0.18941 -0.01527 -0.20122 -0.0162 C -0.20556 -0.01759 -0.2066 -0.01967 -0.21042 -0.02175 C -0.21198 -0.02569 -0.2125 -0.03101 -0.21511 -0.03332 C -0.21563 -0.0361 -0.21615 -0.03841 -0.21684 -0.04096 C -0.21649 -0.0634 -0.21806 -0.07913 -0.21163 -0.09787 C -0.21077 -0.10713 -0.20799 -0.11638 -0.20643 -0.12564 C -0.20695 -0.13281 -0.20486 -0.14345 -0.2099 -0.14808 C -0.2191 -0.14739 -0.22309 -0.14762 -0.23073 -0.14484 C -0.24254 -0.14693 -0.23733 -0.14438 -0.24167 -0.15271 C -0.24254 -0.15826 -0.24375 -0.16358 -0.24636 -0.16798 C -0.24427 -0.17492 -0.24757 -0.18233 -0.24219 -0.1858 C -0.24149 -0.18695 -0.2408 -0.18834 -0.23993 -0.1895 C -0.23889 -0.19112 -0.23646 -0.19413 -0.23646 -0.19413 C -0.23594 -0.20037 -0.23507 -0.20176 -0.23646 -0.20801 C -0.23577 -0.21102 -0.23455 -0.21356 -0.2342 -0.21657 C -0.23368 -0.21981 -0.2342 -0.22328 -0.23351 -0.22652 C -0.23247 -0.23184 -0.225 -0.23253 -0.22205 -0.23346 C -0.21285 -0.22814 -0.20417 -0.22258 -0.19427 -0.2205 C -0.19115 -0.21634 -0.19011 -0.21634 -0.18611 -0.21426 C -0.175 -0.21634 -0.16424 -0.21703 -0.1533 -0.21958 C -0.14879 -0.22212 -0.14566 -0.22328 -0.14115 -0.22513 C -0.13768 -0.23184 -0.1408 -0.21911 -0.14045 -0.21888 C -0.13854 -0.21749 -0.13629 -0.2205 -0.1342 -0.2212 C -0.12934 -0.22582 -0.12483 -0.23115 -0.11962 -0.23508 C -0.11788 -0.23924 -0.11632 -0.24341 -0.11441 -0.24734 C -0.11389 -0.25012 -0.11268 -0.25289 -0.11268 -0.2559 C -0.11285 -0.26284 -0.11337 -0.26979 -0.11441 -0.27673 C -0.11476 -0.27927 -0.1217 -0.28876 -0.12379 -0.28968 C -0.12813 -0.29547 -0.12465 -0.30657 -0.12136 -0.31282 C -0.12066 -0.31652 -0.12049 -0.32323 -0.11736 -0.32439 C -0.11615 -0.32994 -0.11597 -0.33596 -0.11337 -0.34059 C -0.11233 -0.34521 -0.10972 -0.34845 -0.10764 -0.35215 C -0.10434 -0.35817 -0.10156 -0.36557 -0.1007 -0.37298 C -0.10208 -0.38825 -0.10139 -0.382 -0.10643 -0.39149 C -0.10729 -0.39496 -0.10851 -0.39889 -0.1099 -0.40213 C -0.11042 -0.41023 -0.11024 -0.41648 -0.11684 -0.41833 C -0.12847 -0.41671 -0.12552 -0.41995 -0.12952 -0.41231 C -0.12969 -0.41046 -0.12952 -0.40838 -0.13004 -0.40676 C -0.13056 -0.4056 -0.13941 -0.40329 -0.14045 -0.40306 C -0.14306 -0.40051 -0.14653 -0.40144 -0.14913 -0.39843 C -0.15035 -0.39704 -0.15261 -0.3938 -0.15261 -0.3938 C -0.1559 -0.38316 -0.15504 -0.37182 -0.15677 -0.36072 C -0.15695 -0.35609 -0.15573 -0.351 -0.15729 -0.34683 C -0.15851 -0.34359 -0.16424 -0.34059 -0.16424 -0.34059 C -0.19097 -0.34174 -0.19115 -0.34082 -0.20764 -0.34452 C -0.20712 -0.34429 -0.2059 -0.34452 -0.2059 -0.34359 C -0.2059 -0.33943 -0.20851 -0.33202 -0.20938 -0.3274 C -0.20434 -0.32624 -0.20643 -0.3311 -0.20938 -0.33434 C -0.21094 -0.33619 -0.2132 -0.33688 -0.21511 -0.33827 C -0.22708 -0.35586 -0.24011 -0.36974 -0.25434 -0.38385 C -0.25729 -0.39126 -0.25972 -0.39982 -0.25208 -0.40306 C -0.24879 -0.40283 -0.24531 -0.40352 -0.24219 -0.40213 C -0.2382 -0.40028 -0.2375 -0.39426 -0.23524 -0.39056 C -0.23143 -0.38408 -0.22622 -0.37228 -0.22205 -0.36766 C -0.21875 -0.36025 -0.21597 -0.35146 -0.20938 -0.34984 C -0.2066 -0.3473 -0.20278 -0.34706 -0.19948 -0.34591 C -0.19653 -0.3429 -0.19514 -0.34197 -0.19132 -0.34059 C -0.19028 -0.3392 -0.18802 -0.33943 -0.18733 -0.33758 C -0.18524 -0.33226 -0.19722 -0.31699 -0.19896 -0.31444 C -0.20469 -0.30634 -0.21163 -0.3031 -0.2191 -0.29894 C -0.22292 -0.29662 -0.22622 -0.29269 -0.23004 -0.29061 C -0.23368 -0.28876 -0.24115 -0.28668 -0.24514 -0.28598 C -0.25365 -0.2876 -0.26476 -0.292 -0.27222 -0.28506 C -0.27396 -0.2758 -0.27153 -0.28598 -0.27465 -0.27904 C -0.27656 -0.27488 -0.27656 -0.26979 -0.27865 -0.26585 C -0.27761 -0.25984 -0.27518 -0.25475 -0.2717 -0.25058 C -0.27083 -0.24642 -0.27101 -0.24989 -0.27292 -0.24595 C -0.27344 -0.24503 -0.27344 -0.24364 -0.27396 -0.24271 C -0.27587 -0.23948 -0.28594 -0.23531 -0.28958 -0.23346 C -0.29115 -0.22953 -0.29323 -0.22721 -0.29427 -0.22282 C -0.29393 -0.21449 -0.2934 -0.20246 -0.28958 -0.19505 C -0.28941 -0.19389 -0.28941 -0.19274 -0.28906 -0.19181 C -0.28872 -0.19089 -0.28802 -0.19042 -0.28785 -0.1895 C -0.28663 -0.18464 -0.2875 -0.18418 -0.28438 -0.18117 C -0.28386 -0.17816 -0.28281 -0.17562 -0.28212 -0.17261 C -0.28333 -0.17099 -0.28403 -0.16983 -0.28559 -0.16891 C -0.28681 -0.16821 -0.28958 -0.16729 -0.28958 -0.16729 C -0.29722 -0.17145 -0.29393 -0.18302 -0.29896 -0.18718 C -0.29948 -0.19135 -0.29896 -0.19436 -0.30174 -0.19644 C -0.30226 -0.19875 -0.30452 -0.20153 -0.30347 -0.20338 C -0.30261 -0.20477 -0.29219 -0.20639 -0.29132 -0.20662 C -0.28698 -0.20546 -0.28299 -0.20454 -0.27865 -0.20269 C -0.27761 -0.20222 -0.27674 -0.20107 -0.2757 -0.20037 C -0.275 -0.19991 -0.27413 -0.19991 -0.27344 -0.19968 C -0.27031 -0.19644 -0.26615 -0.19251 -0.2625 -0.19112 C -0.26129 -0.18811 -0.25955 -0.1851 -0.25851 -0.18186 C -0.2566 -0.17608 -0.25608 -0.17006 -0.25434 -0.16428 C -0.25417 -0.16266 -0.25382 -0.16127 -0.25382 -0.15965 C -0.25399 -0.15364 -0.25452 -0.14785 -0.25504 -0.14184 C -0.25573 -0.13466 -0.26268 -0.13374 -0.26649 -0.13096 C -0.26771 -0.13119 -0.27917 -0.13189 -0.28386 -0.13327 C -0.29115 -0.13559 -0.2967 -0.14253 -0.30347 -0.14646 C -0.30486 -0.14924 -0.30608 -0.14924 -0.30816 -0.15109 C -0.30938 -0.1578 -0.3125 -0.16243 -0.31389 -0.16891 C -0.31337 -0.18626 -0.31511 -0.18163 -0.31111 -0.19042 C -0.3092 -0.18996 -0.30695 -0.18996 -0.30521 -0.1888 C -0.30382 -0.18788 -0.30174 -0.18418 -0.30174 -0.18418 C -0.30035 -0.17793 -0.30243 -0.1851 -0.29948 -0.18117 C -0.29653 -0.17724 -0.30191 -0.18001 -0.29722 -0.17816 C -0.29583 -0.17191 -0.2974 -0.17307 -0.29427 -0.17191 C -0.2941 -0.17122 -0.29427 -0.17006 -0.29375 -0.1696 C -0.29254 -0.16867 -0.28958 -0.16798 -0.28958 -0.16798 C -0.28715 -0.16613 -0.28663 -0.16729 -0.28438 -0.16891 " pathEditMode="relative" ptsTypes="fffffffffffffffffffffffffffffffffffffffffffffffffffffffffffffffffffffffffffffffffffffffffffffffffffffffffffA">
                                          <p:cBhvr>
                                            <p:cTn id="273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77778E-6 -5.22906E-7 C -0.00086 0.0037 -0.00173 0.00532 -0.00399 0.00763 C -0.00572 0.01203 -0.00867 0.01874 -0.01163 0.02151 C -0.01562 0.02984 -0.02326 0.03262 -0.03003 0.0354 C -0.03298 0.03655 -0.03558 0.0391 -0.03871 0.04002 C -0.0519 0.04373 -0.06579 0.04535 -0.07916 0.04604 C -0.10989 0.04326 -0.14045 0.04303 -0.17117 0.04234 C -0.17881 0.03979 -0.18611 0.03979 -0.19427 0.0391 C -0.196 0.03586 -0.19687 0.03609 -0.19774 0.03216 C -0.19808 0.03031 -0.19861 0.02869 -0.19895 0.02684 C -0.19913 0.02614 -0.19947 0.02452 -0.19947 0.02452 C -0.20173 -0.0044 -0.20017 -0.03471 -0.19999 -0.0634 C -0.20052 -0.08029 -0.19236 -0.1069 -0.20399 -0.11407 C -0.20972 -0.12171 -0.20416 -0.11546 -0.22204 -0.11731 C -0.22569 -0.11777 -0.22899 -0.11962 -0.23246 -0.12101 C -0.23385 -0.12147 -0.23645 -0.12263 -0.23645 -0.12263 C -0.23836 -0.12518 -0.23888 -0.12749 -0.24045 -0.13027 C -0.23906 -0.13813 -0.24027 -0.14762 -0.23645 -0.1541 C -0.23402 -0.15826 -0.22482 -0.15641 -0.22482 -0.15641 C -0.22083 -0.15803 -0.21857 -0.15896 -0.2144 -0.15803 C -0.21076 -0.16613 -0.21562 -0.17145 -0.22083 -0.17261 C -0.23229 -0.17886 -0.25694 -0.17631 -0.26249 -0.17654 C -0.26302 -0.19389 -0.26267 -0.20755 -0.26527 -0.22351 C -0.26492 -0.23577 -0.26492 -0.24734 -0.2618 -0.25891 C -0.26076 -0.26932 -0.25555 -0.27464 -0.25086 -0.28205 C -0.24861 -0.28575 -0.24808 -0.28853 -0.24513 -0.2913 C -0.24392 -0.29246 -0.24236 -0.29269 -0.24114 -0.29362 C -0.24027 -0.29431 -0.23958 -0.29524 -0.23871 -0.29593 C -0.2217 -0.29454 -0.21215 -0.29524 -0.19774 -0.28899 C -0.19565 -0.28691 -0.1934 -0.28482 -0.19131 -0.28274 C -0.19062 -0.28205 -0.19114 -0.28066 -0.19079 -0.27973 C -0.19045 -0.27904 -0.18958 -0.27858 -0.18906 -0.27811 C -0.18732 -0.27372 -0.18541 -0.27071 -0.18906 -0.26423 C -0.18992 -0.26284 -0.19166 -0.26539 -0.19305 -0.26585 C -0.1967 -0.27071 -0.20208 -0.27279 -0.20572 -0.27811 C -0.20937 -0.28344 -0.2118 -0.29015 -0.21562 -0.29524 C -0.22378 -0.30588 -0.2309 -0.31583 -0.23524 -0.32994 C -0.23385 -0.33758 -0.23194 -0.34568 -0.22552 -0.34822 C -0.21892 -0.35447 -0.21232 -0.36025 -0.20399 -0.36141 C -0.18385 -0.36048 -0.1894 -0.36349 -0.17916 -0.34984 C -0.17812 -0.34498 -0.17552 -0.34059 -0.17395 -0.33596 C -0.16788 -0.31675 -0.17586 -0.33874 -0.17048 -0.32439 C -0.16996 -0.31074 -0.16961 -0.29986 -0.16475 -0.2883 C -0.16336 -0.28506 -0.16336 -0.28205 -0.1618 -0.27904 C -0.16111 -0.27603 -0.16076 -0.27279 -0.16006 -0.26979 C -0.16128 -0.264 -0.16232 -0.25845 -0.16354 -0.2529 C -0.1644 -0.24919 -0.17795 -0.24133 -0.17986 -0.24133 C -0.18992 -0.2411 -0.19982 -0.24063 -0.20989 -0.2404 C -0.21336 -0.23901 -0.21058 -0.23554 -0.20867 -0.23346 C -0.2052 -0.22953 -0.20017 -0.22883 -0.196 -0.22744 C -0.1927 -0.22791 -0.1894 -0.22791 -0.18611 -0.22883 C -0.1809 -0.23045 -0.17916 -0.23624 -0.1717 -0.23739 C -0.16909 -0.23878 -0.16736 -0.2411 -0.16475 -0.24202 C -0.16423 -0.24271 -0.16371 -0.24364 -0.16302 -0.24433 C -0.16249 -0.2448 -0.1618 -0.24457 -0.16128 -0.24503 C -0.15902 -0.24734 -0.15954 -0.25081 -0.15659 -0.25197 C -0.15607 -0.25266 -0.15555 -0.25359 -0.15486 -0.25428 C -0.15416 -0.25498 -0.15329 -0.25521 -0.1526 -0.2559 C -0.15052 -0.25845 -0.15017 -0.26076 -0.14739 -0.26215 C -0.14548 -0.26423 -0.14392 -0.26631 -0.14166 -0.26747 C -0.13871 -0.27441 -0.13732 -0.27927 -0.13645 -0.28737 C -0.13767 -0.3031 -0.13784 -0.30172 -0.14114 -0.31282 C -0.14079 -0.32069 -0.14253 -0.33364 -0.13524 -0.33758 C -0.13472 -0.34174 -0.13524 -0.34383 -0.13246 -0.34591 C -0.13055 -0.34938 -0.12847 -0.35262 -0.12656 -0.35609 C -0.12569 -0.35979 -0.12569 -0.36326 -0.1243 -0.36673 C -0.12343 -0.37298 -0.12395 -0.36928 -0.12256 -0.37761 C -0.12239 -0.37853 -0.12204 -0.38061 -0.12204 -0.38061 C -0.12222 -0.38177 -0.12065 -0.39403 -0.12482 -0.39542 C -0.12795 -0.39635 -0.13107 -0.39681 -0.1342 -0.3975 C -0.13558 -0.39774 -0.1368 -0.39866 -0.13819 -0.39912 C -0.13871 -0.39936 -0.13992 -0.39982 -0.13992 -0.39982 C -0.14288 -0.40537 -0.14513 -0.41092 -0.15034 -0.41301 C -0.15468 -0.41185 -0.15711 -0.40838 -0.15954 -0.40375 C -0.15555 -0.38871 -0.14913 -0.39241 -0.13767 -0.39079 C -0.13298 -0.38871 -0.12795 -0.38779 -0.12308 -0.38686 C -0.11701 -0.38339 -0.10937 -0.38432 -0.10295 -0.38385 C -0.0967 -0.38246 -0.09722 -0.38339 -0.09548 -0.37599 C -0.09739 -0.37182 -0.09722 -0.3665 -0.10121 -0.36534 C -0.1085 -0.36719 -0.11475 -0.37136 -0.12204 -0.37298 C -0.12742 -0.37599 -0.1243 -0.37599 -0.13124 -0.3783 C -0.13263 -0.37876 -0.13524 -0.37992 -0.13524 -0.37992 C -0.13958 -0.37876 -0.13871 -0.37437 -0.14218 -0.37136 " pathEditMode="relative" ptsTypes="ffffffffffffffffffffffffffffffffffffffffffffffffffffffffffffffffffffffffffffffffffA">
                                          <p:cBhvr>
                                            <p:cTn id="275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6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6.15456E-7 C -0.00156 -0.00347 -0.00208 -0.00717 -0.00468 -0.00925 C -0.00625 -0.01226 -0.00833 -0.01434 -0.0092 -0.01781 C -0.01718 -0.0162 -0.025 -0.01504 -0.03298 -0.01388 C -0.04618 -0.01735 -0.06076 -0.01458 -0.07395 -0.01388 C -0.09288 -0.01458 -0.1118 -0.01388 -0.13072 -0.0162 C -0.13854 -0.01712 -0.14635 -0.01943 -0.15434 -0.02013 C -0.16579 -0.02846 -0.175 -0.01134 -0.18159 -0.02776 C -0.18385 -0.04095 -0.18194 -0.0546 -0.18385 -0.06779 C -0.18229 -0.09926 -0.18281 -0.08329 -0.18437 -0.13882 C -0.18454 -0.14299 -0.18802 -0.14762 -0.19079 -0.14877 C -0.19878 -0.14831 -0.20642 -0.14715 -0.21441 -0.14646 C -0.21857 -0.14484 -0.22222 -0.14114 -0.22656 -0.13952 C -0.23402 -0.14091 -0.23524 -0.13998 -0.24045 -0.14415 C -0.24201 -0.14692 -0.24322 -0.14623 -0.24392 -0.14947 C -0.24444 -0.15849 -0.246 -0.16751 -0.24566 -0.17654 C -0.24548 -0.18232 -0.24861 -0.19181 -0.24444 -0.19412 C -0.23559 -0.19898 -0.22517 -0.19551 -0.21562 -0.19574 C -0.21006 -0.19667 -0.21093 -0.1962 -0.20868 -0.20199 C -0.20972 -0.208 -0.21006 -0.21448 -0.21336 -0.21888 C -0.21423 -0.22374 -0.21788 -0.22675 -0.22135 -0.22813 C -0.22326 -0.22767 -0.22534 -0.22721 -0.22725 -0.22651 C -0.22777 -0.22628 -0.22951 -0.22582 -0.22899 -0.22582 C -0.2092 -0.2286 -0.23368 -0.22651 -0.21093 -0.22813 C -0.20451 -0.23276 -0.19826 -0.22536 -0.19184 -0.2242 C -0.18263 -0.21888 -0.17604 -0.21425 -0.16597 -0.21194 C -0.16406 -0.21564 -0.16631 -0.21633 -0.16822 -0.21957 C -0.16979 -0.22628 -0.17743 -0.23577 -0.18159 -0.2397 C -0.1842 -0.24664 -0.1842 -0.24803 -0.18906 -0.25058 C -0.19045 -0.2522 -0.19131 -0.25474 -0.19305 -0.2559 C -0.19531 -0.25752 -0.20034 -0.25891 -0.20295 -0.2596 C -0.21093 -0.26423 -0.22239 -0.26145 -0.23003 -0.26122 C -0.23316 -0.26168 -0.23611 -0.26215 -0.23923 -0.26284 C -0.24079 -0.26307 -0.24392 -0.26423 -0.24392 -0.26423 C -0.24791 -0.26793 -0.25225 -0.26932 -0.25659 -0.2721 C -0.25902 -0.27371 -0.26093 -0.27626 -0.26354 -0.27742 C -0.26493 -0.28181 -0.27118 -0.28644 -0.27465 -0.28737 C -0.27586 -0.29014 -0.27638 -0.29199 -0.27812 -0.29431 C -0.27951 -0.30079 -0.28159 -0.30588 -0.28263 -0.31282 C -0.28316 -0.32115 -0.28316 -0.32971 -0.28559 -0.33757 C -0.28524 -0.3422 -0.28645 -0.35215 -0.28263 -0.35516 C -0.28159 -0.36002 -0.28038 -0.35585 -0.27916 -0.36141 C -0.27881 -0.36603 -0.27881 -0.36927 -0.27691 -0.37297 C -0.27656 -0.37598 -0.27586 -0.37853 -0.27517 -0.38154 C -0.27447 -0.38917 -0.27465 -0.39889 -0.27812 -0.40537 C -0.27864 -0.40814 -0.27864 -0.4137 -0.27691 -0.41601 C -0.27569 -0.41786 -0.2717 -0.41832 -0.2717 -0.41832 C -0.26111 -0.41763 -0.26284 -0.41879 -0.25659 -0.413 C -0.25434 -0.40791 -0.25034 -0.40745 -0.24618 -0.40676 C -0.23993 -0.40791 -0.23385 -0.40907 -0.22777 -0.41138 C -0.22708 -0.41462 -0.22691 -0.41578 -0.22482 -0.41763 C -0.22274 -0.42203 -0.21909 -0.42665 -0.21562 -0.4292 C -0.2151 -0.43174 -0.21441 -0.43452 -0.21336 -0.43683 C -0.21267 -0.43845 -0.21093 -0.44146 -0.21093 -0.44146 C -0.20937 -0.4484 -0.2092 -0.45303 -0.20295 -0.45465 C -0.20104 -0.45511 -0.19895 -0.45511 -0.19704 -0.45534 C -0.19097 -0.4491 -0.18663 -0.44077 -0.18159 -0.43313 C -0.17968 -0.42665 -0.1802 -0.41971 -0.17864 -0.413 C -0.17725 -0.40699 -0.16493 -0.40421 -0.16128 -0.40305 C -0.14947 -0.40467 -0.14566 -0.40629 -0.14097 -0.42064 C -0.13958 -0.43151 -0.13645 -0.4528 -0.14566 -0.45928 C -0.15677 -0.45326 -0.14357 -0.4602 -0.17691 -0.45766 C -0.18038 -0.45743 -0.18732 -0.45465 -0.18732 -0.45465 C -0.18854 -0.45396 -0.19027 -0.45419 -0.19131 -0.45303 C -0.19236 -0.45187 -0.19236 -0.44979 -0.19305 -0.4484 C -0.19375 -0.44539 -0.19531 -0.44354 -0.19652 -0.44077 C -0.19791 -0.43313 -0.19618 -0.40676 -0.20347 -0.40375 C -0.20434 -0.40005 -0.20781 -0.39935 -0.21041 -0.3975 C -0.21857 -0.39195 -0.22569 -0.38362 -0.23472 -0.37992 C -0.2368 -0.37621 -0.23854 -0.37367 -0.23923 -0.36904 C -0.23871 -0.354 -0.23941 -0.34498 -0.22951 -0.33665 C -0.19861 -0.33781 -0.19756 -0.33619 -0.17916 -0.34058 C -0.17847 -0.34104 -0.17777 -0.3422 -0.17691 -0.3422 C -0.17118 -0.34243 -0.16527 -0.34197 -0.15954 -0.34128 C -0.15642 -0.34081 -0.15555 -0.3348 -0.1526 -0.33364 C -0.15069 -0.3311 -0.15052 -0.32924 -0.14861 -0.3267 C -0.14791 -0.32346 -0.14809 -0.3193 -0.14566 -0.31744 C -0.14461 -0.31675 -0.14218 -0.31606 -0.14218 -0.31606 C -0.1309 -0.31698 -0.12465 -0.31583 -0.11614 -0.32277 C -0.11493 -0.32786 -0.11597 -0.32462 -0.11093 -0.33133 C -0.11041 -0.33202 -0.1092 -0.33364 -0.1092 -0.33364 C -0.10781 -0.33781 -0.1059 -0.34128 -0.10347 -0.34452 C -0.10486 -0.35308 -0.10486 -0.36441 -0.11267 -0.36673 C -0.11562 -0.3658 -0.11701 -0.36488 -0.11909 -0.3621 C -0.11996 -0.35794 -0.12066 -0.35493 -0.12256 -0.35146 C -0.12378 -0.34428 -0.12361 -0.34359 -0.12309 -0.33433 C -0.11475 -0.3422 -0.10312 -0.33179 -0.09427 -0.33827 C -0.0927 -0.34104 -0.09149 -0.34313 -0.08906 -0.34452 C -0.08854 -0.34521 -0.08784 -0.3459 -0.08732 -0.34683 C -0.08697 -0.34752 -0.08697 -0.34845 -0.08663 -0.34914 C -0.08541 -0.35099 -0.08316 -0.35284 -0.08159 -0.35446 C -0.08142 -0.35516 -0.08125 -0.35608 -0.0809 -0.35678 C -0.08038 -0.35747 -0.07951 -0.35747 -0.07916 -0.3584 C -0.07673 -0.36395 -0.07656 -0.37112 -0.07395 -0.37691 C -0.07291 -0.38593 -0.07309 -0.39172 -0.07465 -0.40074 C -0.07534 -0.41023 -0.07482 -0.42573 -0.08038 -0.43313 C -0.08142 -0.43961 -0.08576 -0.441 -0.0901 -0.44239 C -0.09409 -0.44632 -0.09513 -0.44539 -0.10052 -0.4447 C -0.10191 -0.44007 -0.10364 -0.43521 -0.1052 -0.43082 C -0.10607 -0.42827 -0.10763 -0.42665 -0.10816 -0.42388 C -0.10937 -0.41856 -0.1092 -0.41323 -0.11163 -0.40837 C -0.11145 -0.40583 -0.11267 -0.40166 -0.11093 -0.40074 C -0.10746 -0.39889 -0.10364 -0.40143 -0.1 -0.40213 C -0.09826 -0.40236 -0.09479 -0.40375 -0.09479 -0.40375 C -0.09045 -0.40282 -0.0868 -0.40005 -0.08316 -0.39681 C -0.08263 -0.39565 -0.08159 -0.39357 -0.08159 -0.39218 C -0.08246 -0.37714 -0.08732 -0.37876 -0.096 -0.37529 C -0.09878 -0.37297 -0.10086 -0.37251 -0.10399 -0.37135 C -0.1085 -0.37182 -0.12135 -0.36812 -0.12552 -0.37598 C -0.12743 -0.38431 -0.12708 -0.38431 -0.12135 -0.38524 C -0.11527 -0.38454 -0.11006 -0.38616 -0.10399 -0.38616 " pathEditMode="relative" ptsTypes="ffffffffffffffffffffffffffffffffffffffffffffffffffffffffffffffffffffffffffffffffffffffffffffffffffffffffffffffA">
                                          <p:cBhvr>
                                            <p:cTn id="277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8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3.36418E-6 C -0.00122 -0.00532 -0.00226 -0.01527 -0.00573 -0.01851 C -0.01146 -0.02383 -0.02049 -0.02499 -0.02709 -0.02545 C -0.05018 -0.03262 -0.02396 -0.02476 -0.09132 -0.02545 C -0.10504 -0.02568 -0.12049 -0.02823 -0.13403 -0.02869 C -0.14983 -0.02777 -0.16511 -0.02915 -0.18091 -0.03008 C -0.18334 -0.03147 -0.18455 -0.031 -0.18611 -0.03401 C -0.18681 -0.07497 -0.18716 -0.11013 -0.18663 -0.15271 C -0.18663 -0.15525 -0.18594 -0.16057 -0.18438 -0.16266 C -0.18316 -0.16428 -0.18038 -0.16659 -0.18038 -0.16659 C -0.1783 -0.17353 -0.16424 -0.1696 -0.15834 -0.17029 C -0.15625 -0.17145 -0.154 -0.17237 -0.15191 -0.17353 C -0.14618 -0.17191 -0.1415 -0.16752 -0.13577 -0.16659 C -0.13438 -0.16543 -0.13229 -0.16497 -0.13125 -0.16335 C -0.12917 -0.16011 -0.13038 -0.1571 -0.12709 -0.15572 C -0.12518 -0.15155 -0.12656 -0.1497 -0.12257 -0.14877 C -0.11615 -0.14276 -0.10972 -0.14345 -0.10174 -0.14253 C -0.09514 -0.13628 -0.08872 -0.13975 -0.08264 -0.14415 C -0.0783 -0.15479 -0.08125 -0.15757 -0.08212 -0.17492 C -0.08247 -0.18117 -0.08229 -0.18533 -0.08559 -0.18973 C -0.08629 -0.19412 -0.0882 -0.19736 -0.09011 -0.20106 C -0.09167 -0.20801 -0.10261 -0.20222 -0.10695 -0.20037 C -0.11233 -0.19528 -0.11771 -0.19875 -0.12483 -0.19968 C -0.12726 -0.20222 -0.13229 -0.205 -0.13525 -0.20662 C -0.13698 -0.20893 -0.13854 -0.21101 -0.14097 -0.21194 C -0.14184 -0.2161 -0.14271 -0.22027 -0.14393 -0.2242 C -0.14219 -0.2323 -0.12761 -0.23531 -0.12188 -0.23739 C -0.09063 -0.23508 -0.10608 -0.24156 -0.09531 -0.23045 C -0.09375 -0.22374 -0.09132 -0.22073 -0.08716 -0.21657 C -0.08559 -0.21125 -0.08542 -0.20963 -0.08143 -0.20801 C -0.08021 -0.21125 -0.07865 -0.21402 -0.07743 -0.21726 C -0.07674 -0.21934 -0.07691 -0.22212 -0.07622 -0.2242 C -0.07327 -0.23253 -0.07552 -0.22328 -0.07344 -0.22976 C -0.07222 -0.23346 -0.07188 -0.23646 -0.06997 -0.2397 C -0.06823 -0.24711 -0.0665 -0.25451 -0.06528 -0.26215 C -0.06615 -0.26978 -0.06771 -0.27557 -0.06927 -0.28274 C -0.07361 -0.28205 -0.07778 -0.28112 -0.08212 -0.28043 C -0.08889 -0.28112 -0.09757 -0.27649 -0.10226 -0.28274 C -0.10469 -0.28598 -0.10486 -0.29014 -0.10799 -0.2913 C -0.10868 -0.29894 -0.10851 -0.30264 -0.11216 -0.30819 C -0.11146 -0.31721 -0.11198 -0.32323 -0.10695 -0.32901 C -0.10521 -0.33087 -0.10209 -0.3304 -0.1 -0.33133 C -0.09601 -0.33665 -0.08698 -0.3422 -0.08143 -0.34359 C -0.08004 -0.354 -0.08004 -0.34891 -0.08143 -0.35909 C -0.08108 -0.36557 -0.08038 -0.37274 -0.07743 -0.3783 C -0.07622 -0.38339 -0.07691 -0.38871 -0.0757 -0.3938 C -0.07518 -0.39843 -0.07552 -0.4012 -0.07275 -0.40375 C -0.0717 -0.40606 -0.07101 -0.40814 -0.07049 -0.41069 C -0.07118 -0.413 -0.07118 -0.41555 -0.07222 -0.41763 C -0.07413 -0.42156 -0.08281 -0.42133 -0.08663 -0.42226 C -0.09184 -0.42156 -0.09705 -0.42041 -0.10226 -0.41925 C -0.10556 -0.41485 -0.11042 -0.41208 -0.11493 -0.41069 C -0.11667 -0.40745 -0.11927 -0.40745 -0.12188 -0.40537 C -0.12257 -0.40305 -0.12361 -0.40074 -0.12431 -0.39843 C -0.12396 -0.39125 -0.12552 -0.38107 -0.1191 -0.37922 C -0.11632 -0.37552 -0.11302 -0.37668 -0.10972 -0.37367 C -0.10608 -0.36326 -0.11823 -0.35609 -0.12431 -0.35377 C -0.13299 -0.35493 -0.13507 -0.35562 -0.14219 -0.3584 C -0.14618 -0.36164 -0.14983 -0.36627 -0.15313 -0.37066 C -0.15382 -0.37436 -0.15573 -0.37737 -0.15712 -0.38061 C -0.15695 -0.38431 -0.15712 -0.38802 -0.1566 -0.39149 C -0.15591 -0.39611 -0.1441 -0.39843 -0.1415 -0.39912 C -0.13177 -0.40814 -0.14705 -0.39449 -0.11268 -0.40143 C -0.11111 -0.40167 -0.10972 -0.40676 -0.10972 -0.40676 C -0.1092 -0.40953 -0.10851 -0.41323 -0.10868 -0.41601 C -0.10938 -0.43614 -0.12118 -0.4366 -0.13351 -0.43915 C -0.13785 -0.44331 -0.14479 -0.44123 -0.14966 -0.44077 C -0.15156 -0.43822 -0.15347 -0.43637 -0.15538 -0.43383 C -0.15729 -0.42758 -0.15972 -0.42596 -0.16059 -0.41833 C -0.16042 -0.41601 -0.16059 -0.41347 -0.16007 -0.41138 C -0.15955 -0.4093 -0.15695 -0.40953 -0.15538 -0.40838 C -0.15209 -0.40606 -0.14879 -0.40444 -0.14497 -0.40375 C -0.13316 -0.3982 -0.11424 -0.39935 -0.10347 -0.39912 C -0.10052 -0.3982 -0.09775 -0.39704 -0.09479 -0.39611 C -0.09427 -0.39565 -0.09375 -0.39472 -0.09306 -0.39449 C -0.09219 -0.39403 -0.09097 -0.39426 -0.09011 -0.3938 C -0.08941 -0.39334 -0.08906 -0.39218 -0.08837 -0.39149 C -0.08785 -0.39102 -0.08716 -0.39102 -0.08663 -0.39079 C -0.08334 -0.3864 -0.08091 -0.38038 -0.07795 -0.37529 C -0.07778 -0.37436 -0.07778 -0.37321 -0.07743 -0.37228 C -0.07691 -0.37089 -0.07604 -0.36974 -0.0757 -0.36835 C -0.07448 -0.36372 -0.07535 -0.36048 -0.07222 -0.35747 C -0.07084 -0.35123 -0.07084 -0.34706 -0.07049 -0.33989 C -0.07118 -0.33526 -0.07153 -0.32184 -0.0757 -0.31837 C -0.07674 -0.31629 -0.07795 -0.31143 -0.07795 -0.31143 C -0.07813 -0.30241 -0.07795 -0.29338 -0.07865 -0.28436 C -0.07882 -0.28297 -0.08212 -0.28205 -0.08264 -0.28205 C -0.08768 -0.28089 -0.09219 -0.27904 -0.09705 -0.27742 C -0.1007 -0.27256 -0.1 -0.27325 -0.104 -0.27117 C -0.1099 -0.27233 -0.11372 -0.27302 -0.11841 -0.27742 C -0.11945 -0.27996 -0.12031 -0.28228 -0.12188 -0.28436 C -0.12327 -0.28621 -0.12604 -0.28968 -0.12604 -0.28968 C -0.12726 -0.29292 -0.12882 -0.30032 -0.13125 -0.30125 C -0.13195 -0.30565 -0.13229 -0.30912 -0.13403 -0.31282 C -0.13438 -0.3186 -0.13212 -0.32601 -0.13525 -0.32994 C -0.13802 -0.33341 -0.14288 -0.32948 -0.1467 -0.32901 C -0.15122 -0.32855 -0.15573 -0.3267 -0.16007 -0.32531 C -0.16459 -0.3193 -0.17361 -0.32022 -0.17917 -0.31976 C -0.19184 -0.30958 -0.21841 -0.31559 -0.23403 -0.31444 C -0.23594 -0.3149 -0.2382 -0.31467 -0.23976 -0.31606 C -0.24236 -0.31837 -0.24288 -0.32392 -0.24566 -0.3267 C -0.24913 -0.33572 -0.25365 -0.34405 -0.25608 -0.35377 C -0.25764 -0.35956 -0.25834 -0.36534 -0.25955 -0.37136 C -0.25903 -0.38269 -0.25816 -0.38987 -0.25486 -0.39982 C -0.254 -0.40467 -0.254 -0.41809 -0.25781 -0.42226 C -0.25886 -0.42342 -0.26285 -0.42411 -0.26406 -0.42457 C -0.26893 -0.42897 -0.26806 -0.42758 -0.27622 -0.42689 C -0.27986 -0.4255 -0.27934 -0.41879 -0.28091 -0.41462 C -0.28177 -0.41231 -0.28316 -0.40976 -0.28438 -0.40768 C -0.28559 -0.39889 -0.28663 -0.3901 -0.28785 -0.38154 C -0.28768 -0.37783 -0.28802 -0.37413 -0.28716 -0.37066 C -0.28681 -0.36951 -0.28525 -0.36974 -0.28438 -0.36904 C -0.28195 -0.36742 -0.28056 -0.36465 -0.27795 -0.36372 C -0.27656 -0.36071 -0.27622 -0.35724 -0.27518 -0.35377 C -0.27361 -0.34081 -0.27604 -0.31883 -0.27049 -0.30819 C -0.26979 -0.30333 -0.26719 -0.29708 -0.26406 -0.29431 C -0.2625 -0.29084 -0.26077 -0.2913 -0.25781 -0.29061 C -0.229 -0.29199 -0.2382 -0.28876 -0.22604 -0.29361 C -0.22466 -0.29824 -0.22153 -0.30611 -0.21788 -0.3075 C -0.21632 -0.31189 -0.21389 -0.31883 -0.21042 -0.32069 C -0.20695 -0.32531 -0.20538 -0.33156 -0.20347 -0.33758 C -0.20278 -0.34267 -0.20139 -0.34382 -0.19931 -0.34822 C -0.19705 -0.35863 -0.19653 -0.35794 -0.18959 -0.35909 C -0.1842 -0.35886 -0.17882 -0.35886 -0.17344 -0.3584 C -0.17118 -0.35817 -0.1691 -0.35701 -0.16702 -0.35678 C -0.16163 -0.35609 -0.15625 -0.35585 -0.15087 -0.35516 C -0.14861 -0.35493 -0.14393 -0.35377 -0.14393 -0.35377 C -0.1415 -0.35261 -0.13924 -0.351 -0.13698 -0.34914 C -0.13229 -0.33688 -0.13195 -0.33688 -0.12084 -0.33596 C -0.1158 -0.33272 -0.11042 -0.33457 -0.10521 -0.33665 C -0.10417 -0.3341 -0.10156 -0.32578 -0.1 -0.32369 " pathEditMode="relative" ptsTypes="ffffffffffffffffffffffffffffffffffffffffffffffffffffffffffffffffffffffffffffffffffffffffffffffffffffffffffffffffffffffffffffffffffA">
                                          <p:cBhvr>
                                            <p:cTn id="279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0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-3.36418E-6 C 0.00035 -0.01064 0.00017 -0.01481 -0.00122 -0.02406 C -0.01215 -0.02198 -0.02309 -0.02383 -0.03403 -0.02545 C -0.03785 -0.02753 -0.05764 -0.02777 -0.05781 -0.02777 C -0.08941 -0.031 -0.12153 -0.02915 -0.15313 -0.02869 C -0.21337 -0.031 -0.17674 -0.02661 -0.19531 -0.03239 C -0.19653 -0.03471 -0.2 -0.03795 -0.2 -0.03795 C -0.20174 -0.04118 -0.20347 -0.04003 -0.20521 -0.04327 C -0.20556 -0.04928 -0.20573 -0.05437 -0.20799 -0.05946 C -0.21111 -0.07751 -0.20903 -0.09926 -0.20625 -0.118 C -0.20573 -0.12633 -0.20608 -0.13489 -0.20347 -0.14253 C -0.20278 -0.14762 -0.20174 -0.15271 -0.20122 -0.15803 C -0.20191 -0.1733 -0.2059 -0.20523 -0.20052 -0.22189 C -0.2 -0.22513 -0.19948 -0.22744 -0.19827 -0.23045 C -0.19722 -0.23878 -0.19358 -0.2478 -0.19184 -0.2559 C -0.19063 -0.26099 -0.18611 -0.26492 -0.18438 -0.26978 C -0.18386 -0.27395 -0.18281 -0.27858 -0.1809 -0.28205 C -0.17899 -0.29593 -0.1816 -0.31467 -0.18559 -0.32832 C -0.18681 -0.3385 -0.18524 -0.33503 -0.18785 -0.33989 C -0.18854 -0.34498 -0.18854 -0.34938 -0.1908 -0.35377 C -0.19202 -0.36233 -0.19028 -0.36002 -0.19358 -0.36303 C -0.19497 -0.3665 -0.19636 -0.3702 -0.19879 -0.37228 C -0.20035 -0.37367 -0.20347 -0.37598 -0.20347 -0.37598 C -0.20486 -0.37899 -0.20781 -0.38362 -0.21042 -0.38454 C -0.21302 -0.38802 -0.2125 -0.39195 -0.21441 -0.39611 C -0.21528 -0.39796 -0.21736 -0.40143 -0.21736 -0.40143 C -0.21892 -0.40838 -0.21684 -0.41948 -0.22014 -0.42457 C -0.22136 -0.42642 -0.22708 -0.42735 -0.22778 -0.42758 C -0.23767 -0.42689 -0.24722 -0.42434 -0.25712 -0.42295 C -0.25278 -0.4211 -0.24827 -0.42388 -0.24392 -0.42527 C -0.23941 -0.42943 -0.23368 -0.43174 -0.2283 -0.43383 C -0.22188 -0.43984 -0.21285 -0.44239 -0.20521 -0.44308 C -0.19896 -0.44262 -0.19705 -0.44146 -0.19184 -0.44007 C -0.18924 -0.43522 -0.18646 -0.42781 -0.18316 -0.42457 C -0.1816 -0.4211 -0.1809 -0.41809 -0.17795 -0.41694 C -0.17691 -0.41231 -0.17726 -0.41671 -0.17917 -0.413 C -0.18073 -0.40976 -0.17952 -0.40838 -0.18264 -0.40676 C -0.18351 -0.3975 -0.18611 -0.38593 -0.17865 -0.38061 C -0.17743 -0.37668 -0.17882 -0.37922 -0.17517 -0.37691 C -0.17136 -0.37436 -0.16927 -0.36881 -0.16528 -0.36673 C -0.16285 -0.3621 -0.15868 -0.36141 -0.15486 -0.35979 C -0.15382 -0.3584 -0.15243 -0.35747 -0.15139 -0.35609 C -0.14861 -0.35238 -0.14705 -0.34452 -0.14392 -0.34058 C -0.14236 -0.3385 -0.13872 -0.33526 -0.13872 -0.33526 C -0.13976 -0.33087 -0.14115 -0.32647 -0.14219 -0.32207 C -0.14358 -0.3075 -0.14167 -0.29847 -0.13577 -0.28737 C -0.13455 -0.28181 -0.13577 -0.28367 -0.13299 -0.28135 C -0.13125 -0.27811 -0.12934 -0.27626 -0.12656 -0.2751 C -0.11719 -0.27672 -0.12049 -0.27672 -0.11667 -0.27672 " pathEditMode="relative" ptsTypes="ffffffffffffffffffffffffffffffffffffffffffffffffA">
                                          <p:cBhvr>
                                            <p:cTn id="281" dur="3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2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9.0236E-7 C 0.00139 -0.00625 0.00035 -0.00371 0.00243 -0.00764 C 0.00712 -0.02823 0.00365 -0.02615 -0.00573 -0.02846 C -0.00816 -0.03031 -0.01007 -0.0324 -0.01267 -0.03309 C -0.01493 -0.03379 -0.01962 -0.03471 -0.01962 -0.03471 C -0.06233 -0.03031 -0.10521 -0.03425 -0.14792 -0.0361 C -0.15486 -0.03888 -0.16267 -0.03888 -0.16996 -0.04003 C -0.17222 -0.04096 -0.17257 -0.04281 -0.17448 -0.04466 C -0.17743 -0.05021 -0.17674 -0.05044 -0.17743 -0.05924 C -0.17674 -0.06224 -0.17448 -0.06456 -0.17448 -0.0678 C -0.1743 -0.08075 -0.17483 -0.09718 -0.17674 -0.11083 C -0.17621 -0.12564 -0.17535 -0.13466 -0.17795 -0.15017 C -0.1783 -0.15225 -0.18003 -0.15317 -0.1809 -0.15479 C -0.18368 -0.15988 -0.18559 -0.16544 -0.18785 -0.17099 C -0.18854 -0.17539 -0.18889 -0.18025 -0.19062 -0.18418 C -0.1934 -0.18279 -0.19375 -0.17839 -0.19583 -0.17562 C -0.19722 -0.17076 -0.1993 -0.17076 -0.20278 -0.16937 C -0.20555 -0.16567 -0.21163 -0.16474 -0.21562 -0.16405 C -0.21979 -0.16174 -0.22413 -0.16243 -0.2283 -0.16012 C -0.25069 -0.16197 -0.24705 -0.15873 -0.26128 -0.16868 C -0.2651 -0.17145 -0.26927 -0.17238 -0.27274 -0.17562 C -0.2743 -0.17839 -0.2743 -0.1821 -0.27569 -0.18487 C -0.27674 -0.18719 -0.27917 -0.19112 -0.27917 -0.19112 C -0.27986 -0.19505 -0.28073 -0.19876 -0.28142 -0.20269 C -0.28229 -0.21287 -0.28819 -0.23138 -0.27743 -0.23416 C -0.26649 -0.23161 -0.25434 -0.2293 -0.24444 -0.23647 C -0.24305 -0.24248 -0.24253 -0.23763 -0.24149 -0.24642 C -0.24114 -0.25868 -0.24045 -0.26932 -0.23698 -0.28043 C -0.23733 -0.28691 -0.23733 -0.29339 -0.23802 -0.29963 C -0.23889 -0.30843 -0.23941 -0.30565 -0.2283 -0.30658 C -0.22656 -0.31005 -0.22309 -0.3119 -0.22083 -0.31514 C -0.21996 -0.31814 -0.2191 -0.31953 -0.21667 -0.32046 C -0.2158 -0.32416 -0.21302 -0.32832 -0.21042 -0.33041 C -0.2092 -0.33434 -0.20868 -0.33781 -0.20573 -0.33897 C -0.19896 -0.33735 -0.1941 -0.33272 -0.1901 -0.32509 C -0.18854 -0.31861 -0.18993 -0.32092 -0.18663 -0.31745 C -0.18594 -0.31352 -0.18489 -0.31051 -0.18264 -0.3082 C -0.18038 -0.30588 -0.17621 -0.30125 -0.17621 -0.30125 C -0.17413 -0.2964 -0.17344 -0.29755 -0.16996 -0.2957 C -0.16545 -0.2964 -0.16076 -0.2957 -0.1566 -0.29801 C -0.15434 -0.29917 -0.14965 -0.30125 -0.14965 -0.30125 C -0.14757 -0.30519 -0.14774 -0.30981 -0.14566 -0.31421 C -0.14462 -0.32624 -0.14219 -0.33388 -0.13281 -0.33665 C -0.12917 -0.33966 -0.1243 -0.34174 -0.12014 -0.34267 C -0.11059 -0.35354 -0.0901 -0.35794 -0.07743 -0.35887 C -0.07118 -0.35794 -0.07205 -0.36002 -0.07222 -0.34961 C -0.07257 -0.33133 -0.07153 -0.31398 -0.08715 -0.3112 C -0.09062 -0.30658 -0.0941 -0.30658 -0.09878 -0.30588 C -0.10573 -0.3031 -0.11163 -0.30195 -0.1191 -0.30125 C -0.12257 -0.29917 -0.12639 -0.29825 -0.13003 -0.29732 C -0.13073 -0.29663 -0.13142 -0.29547 -0.13229 -0.29501 C -0.13351 -0.29431 -0.13628 -0.29339 -0.13628 -0.29339 C -0.14097 -0.27789 -0.13524 -0.27765 -0.1276 -0.2758 C -0.12344 -0.27187 -0.11823 -0.27025 -0.11389 -0.26655 C -0.11163 -0.26238 -0.10885 -0.25938 -0.10694 -0.25498 C -0.10799 -0.23601 -0.10521 -0.23161 -0.11667 -0.2249 C -0.11788 -0.22074 -0.12222 -0.22004 -0.12535 -0.21958 C -0.13351 -0.22004 -0.14149 -0.22027 -0.14965 -0.22097 C -0.15503 -0.22143 -0.16979 -0.23763 -0.17396 -0.24272 C -0.17899 -0.24873 -0.18264 -0.25683 -0.18715 -0.26354 C -0.18871 -0.26585 -0.19184 -0.27048 -0.19184 -0.27048 C -0.19427 -0.27974 -0.19896 -0.28737 -0.20174 -0.29663 C -0.20347 -0.31375 -0.20295 -0.33041 -0.19878 -0.3466 C -0.19792 -0.35863 -0.19722 -0.37414 -0.19184 -0.38432 C -0.19114 -0.38709 -0.18611 -0.3908 -0.18368 -0.39218 C -0.18142 -0.39519 -0.18142 -0.39727 -0.17969 -0.40051 C -0.18003 -0.40283 -0.18003 -0.40537 -0.1809 -0.40745 C -0.18299 -0.41301 -0.19653 -0.4181 -0.20104 -0.41972 C -0.20937 -0.42758 -0.21736 -0.41717 -0.22587 -0.41602 C -0.23437 -0.41717 -0.23524 -0.41625 -0.24097 -0.41972 C -0.24253 -0.42203 -0.2441 -0.42435 -0.24566 -0.42666 C -0.24618 -0.42735 -0.2493 -0.43776 -0.25017 -0.43985 C -0.24965 -0.44517 -0.24948 -0.44563 -0.24566 -0.44679 C -0.24219 -0.45003 -0.23802 -0.4491 -0.23403 -0.44841 C -0.22674 -0.44517 -0.2191 -0.44193 -0.21146 -0.43985 C -0.20868 -0.43615 -0.20503 -0.43545 -0.20174 -0.43291 C -0.19757 -0.42967 -0.19167 -0.42666 -0.18785 -0.42296 C -0.1868 -0.4218 -0.18611 -0.41972 -0.18489 -0.41902 C -0.18351 -0.4181 -0.18177 -0.41856 -0.18021 -0.41833 C -0.17135 -0.41093 -0.15972 -0.41602 -0.15017 -0.41671 C -0.14583 -0.41833 -0.14132 -0.42018 -0.1375 -0.42365 C -0.13507 -0.42596 -0.13055 -0.43059 -0.13055 -0.43059 C -0.12882 -0.43453 -0.1276 -0.43522 -0.12535 -0.43823 C -0.12396 -0.44471 -0.11927 -0.43938 -0.11667 -0.43684 C -0.11198 -0.42689 -0.11493 -0.42967 -0.1092 -0.42596 C -0.10677 -0.42064 -0.1059 -0.41509 -0.10451 -0.40907 C -0.10538 -0.39982 -0.10573 -0.39056 -0.10694 -0.38131 C -0.10746 -0.37691 -0.10851 -0.37807 -0.11042 -0.37599 C -0.11771 -0.36812 -0.12274 -0.36303 -0.13177 -0.35887 C -0.13871 -0.35192 -0.14635 -0.35493 -0.15434 -0.35586 C -0.1592 -0.35748 -0.16441 -0.35794 -0.16927 -0.35979 C -0.17639 -0.36257 -0.18073 -0.36882 -0.18663 -0.37367 C -0.18941 -0.37599 -0.19288 -0.37691 -0.19583 -0.379 C -0.19983 -0.3864 -0.1941 -0.38779 -0.1901 -0.39056 C -0.18246 -0.38987 -0.17795 -0.39172 -0.17517 -0.382 C -0.1776 -0.35817 -0.17812 -0.3392 -0.19878 -0.33665 C -0.20799 -0.32971 -0.21545 -0.33342 -0.22656 -0.33434 C -0.22882 -0.33527 -0.22986 -0.33712 -0.23177 -0.33897 C -0.23229 -0.34498 -0.23472 -0.34776 -0.2375 -0.35285 C -0.24132 -0.3672 -0.2368 -0.34915 -0.23924 -0.36118 C -0.23958 -0.3628 -0.23993 -0.36442 -0.24045 -0.36581 C -0.2408 -0.36673 -0.24201 -0.36766 -0.24149 -0.36812 C -0.24045 -0.36882 -0.23924 -0.36766 -0.23802 -0.36743 C -0.23455 -0.35863 -0.23212 -0.34892 -0.2283 -0.34036 C -0.21493 -0.31051 -0.22934 -0.35262 -0.2191 -0.32046 C -0.21771 -0.30588 -0.22239 -0.27858 -0.21562 -0.27048 C -0.21319 -0.26423 -0.21614 -0.26956 -0.21146 -0.26655 C -0.20364 -0.26146 -0.21146 -0.26238 -0.19878 -0.26123 C -0.19028 -0.26169 -0.18177 -0.26146 -0.17344 -0.26261 C -0.15833 -0.2647 -0.15017 -0.28066 -0.14739 -0.29894 C -0.14861 -0.32069 -0.14739 -0.32023 -0.15312 -0.3082 C -0.15382 -0.29316 -0.15625 -0.27835 -0.14271 -0.2765 C -0.13802 -0.27696 -0.13351 -0.27719 -0.12882 -0.27812 C -0.11979 -0.27974 -0.11337 -0.29431 -0.1092 -0.30357 C -0.10885 -0.30658 -0.10799 -0.30958 -0.10799 -0.31282 C -0.10799 -0.31514 -0.10746 -0.31976 -0.1092 -0.31976 C -0.10955 -0.31976 -0.11233 -0.30634 -0.11267 -0.30496 C -0.11198 -0.28598 -0.11458 -0.28621 -0.10278 -0.28274 C -0.09896 -0.2839 -0.09618 -0.28506 -0.09305 -0.28807 C -0.09097 -0.292 -0.09097 -0.29362 -0.08785 -0.29038 C -0.08715 -0.28645 -0.0868 -0.28274 -0.08611 -0.27881 C -0.08559 -0.27627 -0.08437 -0.27118 -0.08437 -0.27118 C -0.08385 -0.26516 -0.08281 -0.25938 -0.08021 -0.25428 C -0.07951 -0.24318 -0.07604 -0.22374 -0.08368 -0.21495 C -0.08507 -0.21333 -0.09045 -0.21333 -0.09062 -0.21333 C -0.09427 -0.21217 -0.09739 -0.21449 -0.10104 -0.21333 C -0.10417 -0.20269 -0.10156 -0.19876 -0.09705 -0.19019 C -0.09601 -0.1858 -0.09427 -0.18233 -0.09358 -0.17793 C -0.09149 -0.18302 -0.08993 -0.18996 -0.08542 -0.19181 C -0.0842 -0.19737 -0.08403 -0.18973 -0.08368 -0.18788 C -0.08299 -0.17654 -0.08299 -0.16891 -0.08368 -0.15711 C -0.08489 -0.15942 -0.08542 -0.16058 -0.08542 -0.16335 " pathEditMode="relative" ptsTypes="fffffffffffffffffffffffffffffffffffffffffffffffffffffffffffffffffffffffffffffffffffffffffffffffffffffffffffffffffffffffffffffffffffA">
                                          <p:cBhvr>
                                            <p:cTn id="283" dur="3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4" presetID="0" presetClass="path" presetSubtype="0" repeatCount="indefinite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2.59259E-6 C -0.00747 -0.00031 -0.01476 -0.00093 -0.02205 -0.00093 C -0.04931 -0.00062 -0.10365 0.00061 -0.10365 0.00092 C -0.11424 0.00123 -0.12275 2.59259E-6 -0.13316 0.00061 C -0.15365 -0.00309 -0.16615 2.59259E-6 -0.18698 -0.00155 C -0.19011 -0.00278 -0.18594 -0.00834 -0.18768 -0.01266 C -0.18889 -0.0179 -0.18681 -0.02284 -0.18768 -0.02655 C -0.18733 -0.03766 -0.19584 -0.04753 -0.19289 -0.05895 C -0.19132 -0.07161 -0.19827 -0.08056 -0.19862 -0.09352 C -0.20053 -0.09969 -0.19827 -0.09198 -0.19931 -0.09537 C -0.20035 -0.09877 -0.20296 -0.10864 -0.20504 -0.11482 C -0.20539 -0.11852 -0.20799 -0.13179 -0.21059 -0.13272 C -0.21233 -0.13334 -0.21424 -0.13303 -0.21598 -0.13334 C -0.23334 -0.13272 -0.25053 -0.13303 -0.26771 -0.13179 C -0.2698 -0.13179 -0.27153 -0.12809 -0.27379 -0.12716 C -0.27622 -0.12469 -0.27587 -0.12377 -0.27744 -0.12099 C -0.2783 -0.11883 -0.28195 -0.1179 -0.28195 -0.1176 C -0.2849 -0.11852 -0.28872 -0.11605 -0.29098 -0.11945 C -0.29584 -0.12624 -0.28716 -0.13797 -0.28403 -0.13951 C -0.28091 -0.14537 -0.27691 -0.14939 -0.27223 -0.15185 C -0.26928 -0.15525 -0.26615 -0.15926 -0.26233 -0.16019 C -0.25938 -0.16235 -0.25591 -0.16389 -0.2533 -0.16729 C -0.25018 -0.17161 -0.24914 -0.17408 -0.24462 -0.17562 C -0.2408 -0.18148 -0.24289 -0.17932 -0.23855 -0.18241 C -0.2375 -0.18797 -0.23299 -0.1926 -0.22934 -0.19414 C -0.22049 -0.20741 -0.20712 -0.20741 -0.19671 -0.21667 C -0.19549 -0.2176 -0.19462 -0.22037 -0.19341 -0.2213 C -0.18056 -0.23056 -0.19323 -0.21729 -0.18264 -0.22655 C -0.17639 -0.23179 -0.16997 -0.24043 -0.16355 -0.24445 C -0.16285 -0.24815 -0.16112 -0.25093 -0.15869 -0.25185 C -0.15695 -0.25556 -0.15608 -0.25926 -0.15452 -0.26297 C -0.15382 -0.26482 -0.15209 -0.26821 -0.15209 -0.2679 C -0.15139 -0.27099 -0.15018 -0.27315 -0.14948 -0.27593 C -0.14792 -0.28889 -0.14723 -0.29445 -0.14341 -0.30525 C -0.14237 -0.30772 -0.14063 -0.3142 -0.13924 -0.31574 C -0.13803 -0.31729 -0.13629 -0.3176 -0.13455 -0.31821 C -0.1323 -0.32099 -0.13091 -0.32469 -0.12848 -0.32747 C -0.12605 -0.33025 -0.12309 -0.33303 -0.12101 -0.33673 C -0.11789 -0.34167 -0.11684 -0.34969 -0.1132 -0.35371 C -0.11181 -0.3571 -0.11181 -0.3605 -0.11025 -0.36358 C -0.1099 -0.37685 -0.10903 -0.38982 -0.10921 -0.40309 C -0.10921 -0.41019 -0.10782 -0.41976 -0.11129 -0.42469 C -0.11528 -0.42994 -0.11962 -0.42932 -0.12448 -0.43148 C -0.12761 -0.43488 -0.13039 -0.42963 -0.13369 -0.4284 C -0.1349 -0.42716 -0.14046 -0.42192 -0.1408 -0.42161 C -0.14202 -0.42099 -0.14428 -0.42006 -0.14428 -0.41976 C -0.14757 -0.41636 -0.15122 -0.41451 -0.15504 -0.41297 C -0.1573 -0.40957 -0.16042 -0.4071 -0.16303 -0.40432 C -0.16476 -0.4 -0.17205 -0.39321 -0.17587 -0.39136 C -0.17778 -0.38766 -0.18143 -0.38673 -0.18455 -0.38519 C -0.18646 -0.38118 -0.18924 -0.3821 -0.19167 -0.37994 C -0.19532 -0.37655 -0.19705 -0.3713 -0.20087 -0.36914 C -0.20313 -0.36543 -0.20851 -0.35803 -0.21164 -0.35679 C -0.21233 -0.35525 -0.21303 -0.3534 -0.21407 -0.35216 C -0.21702 -0.34877 -0.22101 -0.34661 -0.22379 -0.3429 C -0.22622 -0.33951 -0.2283 -0.33611 -0.23125 -0.33426 C -0.23403 -0.32901 -0.2382 -0.3284 -0.24219 -0.325 C -0.2448 -0.32253 -0.24705 -0.31945 -0.25018 -0.31821 C -0.2533 -0.31111 -0.24983 -0.31698 -0.25434 -0.31358 C -0.25764 -0.31111 -0.26025 -0.30618 -0.26407 -0.30463 C -0.26858 -0.29753 -0.27466 -0.29229 -0.27987 -0.28673 C -0.2816 -0.28488 -0.28334 -0.28334 -0.2849 -0.28148 C -0.28646 -0.27994 -0.28907 -0.27685 -0.28907 -0.27655 C -0.29254 -0.26883 -0.28837 -0.27747 -0.29271 -0.27222 C -0.29306 -0.27161 -0.29306 -0.27037 -0.29341 -0.26976 C -0.29462 -0.26821 -0.29723 -0.26574 -0.29723 -0.26543 C -0.29862 -0.25864 -0.29636 -0.26852 -0.29931 -0.26204 C -0.29948 -0.26111 -0.29948 -0.25803 -0.29948 -0.25895 C -0.29948 -0.26914 -0.29323 -0.27161 -0.28855 -0.27685 C -0.28646 -0.27901 -0.28351 -0.27778 -0.28091 -0.27809 C -0.27917 -0.27994 -0.27848 -0.28179 -0.27691 -0.28364 C -0.27535 -0.28797 -0.27379 -0.29198 -0.27223 -0.29599 C -0.27153 -0.29753 -0.27014 -0.30062 -0.27014 -0.30031 C -0.26945 -0.30371 -0.26893 -0.30679 -0.26823 -0.30988 C -0.26667 -0.33395 -0.26632 -0.37531 -0.26962 -0.39229 C -0.27014 -0.40062 -0.27066 -0.40648 -0.2757 -0.41081 C -0.27674 -0.41266 -0.27778 -0.4176 -0.27778 -0.41729 C -0.27761 -0.42253 -0.27813 -0.42747 -0.27535 -0.42994 C -0.26858 -0.42932 -0.26511 -0.42809 -0.25903 -0.42531 C -0.25452 -0.42315 -0.25105 -0.41636 -0.24671 -0.41451 C -0.24619 -0.41173 -0.24323 -0.40803 -0.24115 -0.40679 C -0.24028 -0.4034 -0.23872 -0.4 -0.23716 -0.39753 C -0.23629 -0.39321 -0.23525 -0.39013 -0.23299 -0.38766 C -0.23004 -0.3784 -0.22674 -0.37037 -0.22379 -0.36142 C -0.22292 -0.35587 -0.21928 -0.34599 -0.21667 -0.34229 C -0.2158 -0.33858 -0.21407 -0.33395 -0.2125 -0.33118 C -0.21164 -0.32963 -0.20938 -0.32655 -0.20938 -0.32624 C -0.20903 -0.32408 -0.20521 -0.31667 -0.20382 -0.31513 C -0.20261 -0.31173 -0.20105 -0.30741 -0.19879 -0.30525 C -0.19705 -0.29661 -0.19445 -0.28982 -0.19115 -0.28272 C -0.19028 -0.2784 -0.19011 -0.27655 -0.18803 -0.27346 C -0.18612 -0.26358 -0.1849 -0.25556 -0.17882 -0.24969 C -0.17761 -0.2463 -0.1691 -0.23364 -0.16615 -0.23118 C -0.16528 -0.23025 -0.16389 -0.23025 -0.16268 -0.22963 C -0.16198 -0.22655 -0.16059 -0.22531 -0.15869 -0.22408 C -0.15608 -0.21945 -0.14966 -0.21081 -0.14549 -0.20957 C -0.14358 -0.2071 -0.14184 -0.20525 -0.14028 -0.20278 C -0.13959 -0.19939 -0.13733 -0.19661 -0.13559 -0.19506 C -0.13438 -0.1892 -0.1349 -0.17901 -0.1316 -0.17562 C -0.12917 -0.16698 -0.1323 -0.17593 -0.12848 -0.16945 C -0.12761 -0.1676 -0.12813 -0.16667 -0.12761 -0.16482 C -0.12587 -0.16111 -0.12223 -0.15772 -0.1198 -0.15587 C -0.11615 -0.14753 -0.12171 -0.15895 -0.11684 -0.15278 C -0.11632 -0.15216 -0.11667 -0.15093 -0.11632 -0.15031 C -0.11546 -0.14815 -0.11389 -0.14661 -0.11268 -0.14476 C -0.11233 -0.14198 -0.11025 -0.13673 -0.10921 -0.13426 C -0.10869 -0.13056 -0.10816 -0.12901 -0.10608 -0.12716 C -0.10539 -0.12346 -0.104 -0.11976 -0.10764 -0.1179 C -0.10938 -0.11976 -0.11077 -0.12037 -0.11268 -0.12099 C -0.11459 -0.12315 -0.1165 -0.12408 -0.11841 -0.12562 C -0.11945 -0.1284 -0.12066 -0.1284 -0.1224 -0.13025 C -0.12379 -0.13364 -0.12414 -0.13735 -0.12639 -0.13951 C -0.12796 -0.14568 -0.1316 -0.15185 -0.13455 -0.15648 C -0.13507 -0.15834 -0.13698 -0.16389 -0.13768 -0.16574 C -0.13872 -0.1679 -0.1408 -0.17192 -0.1408 -0.17161 C -0.14132 -0.17624 -0.14358 -0.18087 -0.14584 -0.18426 C -0.14705 -0.19043 -0.15174 -0.19661 -0.15556 -0.19969 C -0.15695 -0.20278 -0.16007 -0.20679 -0.16268 -0.20803 C -0.16494 -0.21111 -0.1658 -0.21358 -0.16875 -0.21482 C -0.17153 -0.2213 -0.17518 -0.22377 -0.17952 -0.22655 C -0.18143 -0.22963 -0.18351 -0.22963 -0.18612 -0.23118 C -0.19132 -0.22994 -0.19653 -0.23272 -0.20035 -0.22655 C -0.20174 -0.2213 -0.20417 -0.2213 -0.20747 -0.22037 C -0.2099 -0.21852 -0.21025 -0.21482 -0.2125 -0.21358 C -0.21407 -0.21111 -0.21441 -0.20926 -0.21563 -0.20648 C -0.21598 -0.20309 -0.21737 -0.20185 -0.21823 -0.19877 C -0.21806 -0.19383 -0.21841 -0.18889 -0.21719 -0.18426 C -0.21528 -0.17655 -0.21025 -0.17531 -0.20799 -0.17037 C -0.20712 -0.16821 -0.20678 -0.16729 -0.20539 -0.16574 C -0.20348 -0.16327 -0.20053 -0.16297 -0.19844 -0.16204 C -0.19705 -0.16142 -0.1948 -0.16019 -0.1948 -0.15988 C -0.18334 -0.16173 -0.17188 -0.16327 -0.16059 -0.15957 C -0.15816 -0.1571 -0.15712 -0.15741 -0.15643 -0.15278 C -0.15834 -0.14167 -0.15695 -0.1392 -0.16476 -0.13735 C -0.179 -0.13858 -0.17709 -0.13797 -0.18559 -0.14167 C -0.19167 -0.14753 -0.19914 -0.14939 -0.20591 -0.15093 C -0.20973 -0.15432 -0.21615 -0.15463 -0.22066 -0.15587 C -0.22553 -0.16081 -0.23125 -0.16111 -0.23716 -0.16327 C -0.2408 -0.16636 -0.24011 -0.16729 -0.24514 -0.1679 C -0.2448 -0.16482 -0.24532 -0.16111 -0.24428 -0.15803 C -0.24289 -0.15432 -0.23664 -0.15 -0.23403 -0.14877 C -0.23039 -0.15 -0.22691 -0.15062 -0.22327 -0.15278 C -0.22136 -0.15587 -0.2191 -0.15772 -0.21667 -0.15957 C -0.21528 -0.16266 -0.21007 -0.17192 -0.20851 -0.17315 C -0.20573 -0.18704 -0.20712 -0.17901 -0.20903 -0.21266 C -0.20921 -0.21543 -0.21059 -0.22037 -0.21059 -0.22006 C -0.21112 -0.22963 -0.21216 -0.23797 -0.2125 -0.24722 C -0.21233 -0.26883 -0.21355 -0.29383 -0.21059 -0.31574 C -0.21025 -0.32284 -0.21094 -0.3284 -0.20851 -0.33364 C -0.2073 -0.3429 -0.20938 -0.35432 -0.20643 -0.36297 C -0.20573 -0.36482 -0.20487 -0.36636 -0.20382 -0.36821 C -0.20296 -0.36976 -0.20087 -0.3713 -0.20087 -0.37099 C -0.19914 -0.37562 -0.19584 -0.37408 -0.19271 -0.37531 C -0.18959 -0.36698 -0.18959 -0.36914 -0.18924 -0.35679 C -0.18976 -0.34445 -0.18959 -0.33025 -0.19167 -0.31821 C -0.19254 -0.29167 -0.1941 -0.26698 -0.19671 -0.24105 C -0.19671 -0.24074 -0.1974 -0.2142 -0.1941 -0.21204 C -0.19167 -0.20988 -0.1816 -0.20988 -0.18004 -0.20957 C -0.17188 -0.21019 -0.16476 -0.2105 -0.15695 -0.21266 C -0.15278 -0.21513 -0.14862 -0.2179 -0.14428 -0.22037 C -0.14254 -0.22439 -0.14046 -0.22222 -0.13768 -0.2213 C -0.13681 -0.2176 -0.13664 -0.21482 -0.13455 -0.21204 C -0.13559 -0.21111 -0.13629 -0.20895 -0.13716 -0.20803 C -0.13855 -0.20648 -0.14028 -0.20618 -0.14167 -0.20494 C -0.14914 -0.20556 -0.1566 -0.20371 -0.16355 -0.20741 C -0.16615 -0.20864 -0.16858 -0.21142 -0.17136 -0.21266 C -0.17327 -0.21482 -0.175 -0.21636 -0.17744 -0.21729 C -0.17952 -0.2213 -0.1823 -0.22315 -0.18559 -0.22408 C -0.18924 -0.22963 -0.19219 -0.23611 -0.19584 -0.24105 C -0.19671 -0.24445 -0.19896 -0.25 -0.20087 -0.25185 C -0.20244 -0.25494 -0.20278 -0.25803 -0.20382 -0.26111 C -0.20434 -0.26945 -0.20573 -0.28457 -0.20139 -0.29136 C -0.20018 -0.29321 -0.19827 -0.29445 -0.19671 -0.29599 C -0.19653 -0.29908 -0.19723 -0.3034 -0.19584 -0.30587 C -0.19566 -0.30648 -0.18959 -0.30648 -0.18803 -0.30834 " pathEditMode="relative" rAng="0" ptsTypes="fffffffffafffffffffffffffffffffffffffffffffffffffffffffffffffffffffffffffffffffffffffffffffffffffffffffffffffffffffffffffffffffffffffffffffffffffffffffffffffffffffffffffffffff">
                                          <p:cBhvr>
                                            <p:cTn id="285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83" y="-2169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6" fill="hold">
                          <p:stCondLst>
                            <p:cond delay="indefinite"/>
                          </p:stCondLst>
                          <p:childTnLst>
                            <p:par>
                              <p:cTn id="2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0" presetID="2" presetClass="entr" presetSubtype="2" ac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14" grpId="0" animBg="1"/>
          <p:bldP spid="48" grpId="0" animBg="1"/>
          <p:bldP spid="55" grpId="0" animBg="1"/>
          <p:bldP spid="56" grpId="0" animBg="1"/>
          <p:bldP spid="56" grpId="1" animBg="1"/>
          <p:bldP spid="58" grpId="0"/>
          <p:bldP spid="58" grpId="1"/>
          <p:bldP spid="58" grpId="2"/>
          <p:bldP spid="60" grpId="0"/>
          <p:bldP spid="60" grpId="1"/>
          <p:bldP spid="60" grpId="2"/>
          <p:bldP spid="62" grpId="0"/>
          <p:bldP spid="62" grpId="1"/>
          <p:bldP spid="99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rgbClr val="000000">
                <a:alpha val="8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209550"/>
            <a:ext cx="7955280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19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A sound producing body is at a considerable distance from a man. There can be four different media W, X, Y, Z between the sound producing body and the man. The medium X brings the sound to a man most quickly whereas medium Z takes the maximum time. The time taken by medium W in bringing the sound to the man is less than that of X but more than that of Z. The medium Y, however, fails to bring the sound from the sound producing body to the man. 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400" y="1962150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Which of the medium could be the one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235585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(a) 	Having no fixed shape and no fixed volume? 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235585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Medium Z (gas) 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748518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(b) </a:t>
            </a:r>
            <a:r>
              <a:rPr lang="en-US" dirty="0" smtClean="0"/>
              <a:t>	Having </a:t>
            </a:r>
            <a:r>
              <a:rPr lang="en-US" dirty="0"/>
              <a:t>a fixed volume but no fixed shape?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2200" y="2740739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Medium W (liquid) 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3129518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(c) </a:t>
            </a:r>
            <a:r>
              <a:rPr lang="en-US" dirty="0" smtClean="0"/>
              <a:t>	Having </a:t>
            </a:r>
            <a:r>
              <a:rPr lang="en-US" dirty="0"/>
              <a:t>same composition as that on moon?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312562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Medium Y (vacuum) 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3510518"/>
            <a:ext cx="493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(d) </a:t>
            </a:r>
            <a:r>
              <a:rPr lang="en-US" dirty="0" smtClean="0"/>
              <a:t>	Having </a:t>
            </a:r>
            <a:r>
              <a:rPr lang="en-US" dirty="0"/>
              <a:t>fixed shape and a fixed volume?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72200" y="3510518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Medium X (solid) 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72200" y="2371432"/>
            <a:ext cx="2057400" cy="33528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72200" y="2783737"/>
            <a:ext cx="2057400" cy="30961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172200" y="3179977"/>
            <a:ext cx="2057400" cy="30961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172200" y="3560977"/>
            <a:ext cx="2057400" cy="309610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53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- 04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thumb-1920-5521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0" y="-3115996"/>
            <a:ext cx="18288001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 drive\MJ WORK\Pooja mam (physics)\State board\9th state board\Sound\Rosewood_Dinner_Table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2458" y="2302665"/>
            <a:ext cx="8680790" cy="362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3892027" y="947058"/>
            <a:ext cx="2944258" cy="2398122"/>
          </a:xfrm>
          <a:prstGeom prst="line">
            <a:avLst/>
          </a:prstGeom>
          <a:ln w="5715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1270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054882" y="947057"/>
            <a:ext cx="2852057" cy="2264231"/>
          </a:xfrm>
          <a:prstGeom prst="line">
            <a:avLst/>
          </a:prstGeom>
          <a:ln w="57150">
            <a:solidFill>
              <a:srgbClr val="FFFF00"/>
            </a:solidFill>
            <a:prstDash val="sysDash"/>
            <a:headEnd type="none" w="med" len="med"/>
            <a:tailEnd type="none" w="med" len="med"/>
          </a:ln>
          <a:effectLst>
            <a:glow rad="1270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44072" y="234950"/>
            <a:ext cx="4942571" cy="584775"/>
          </a:xfrm>
          <a:prstGeom prst="rect">
            <a:avLst/>
          </a:prstGeom>
          <a:effectLst>
            <a:glow rad="1409700">
              <a:srgbClr val="FFFF00">
                <a:alpha val="70000"/>
              </a:srgb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glow rad="203200">
                    <a:srgbClr val="FFC000">
                      <a:alpha val="61000"/>
                    </a:srgbClr>
                  </a:glow>
                </a:effectLst>
                <a:latin typeface="Copperplate Gothic Bold" pitchFamily="34" charset="0"/>
              </a:rPr>
              <a:t>Reflection of sound</a:t>
            </a:r>
          </a:p>
        </p:txBody>
      </p:sp>
      <p:pic>
        <p:nvPicPr>
          <p:cNvPr id="7" name="Picture 6" descr="D:\d drive\MJ WORK\Pooja mam (physics)\State board\9th state board\Sound\giphy (5).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4" y="2460051"/>
            <a:ext cx="1132665" cy="84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1865">
            <a:off x="979997" y="1856522"/>
            <a:ext cx="2072783" cy="121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7446" flipH="1">
            <a:off x="4862297" y="1965042"/>
            <a:ext cx="2072783" cy="121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8498686" flipH="1" flipV="1">
            <a:off x="1239199" y="1625220"/>
            <a:ext cx="2949055" cy="50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3145134" flipH="1" flipV="1">
            <a:off x="3585742" y="1640896"/>
            <a:ext cx="3114433" cy="49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 rot="16200000" flipV="1">
            <a:off x="3136636" y="1704662"/>
            <a:ext cx="469897" cy="1040880"/>
            <a:chOff x="462666" y="1150392"/>
            <a:chExt cx="469897" cy="1040880"/>
          </a:xfrm>
        </p:grpSpPr>
        <p:cxnSp>
          <p:nvCxnSpPr>
            <p:cNvPr id="13" name="Straight Connector 12"/>
            <p:cNvCxnSpPr/>
            <p:nvPr/>
          </p:nvCxnSpPr>
          <p:spPr>
            <a:xfrm flipH="1">
              <a:off x="475363" y="11905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925527" y="1176542"/>
              <a:ext cx="0" cy="101473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 rot="10800000">
              <a:off x="462666" y="1150392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rot="16200000" flipV="1">
            <a:off x="1276092" y="2667259"/>
            <a:ext cx="469897" cy="1040880"/>
            <a:chOff x="462666" y="1150392"/>
            <a:chExt cx="469897" cy="104088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475363" y="11905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925527" y="1176542"/>
              <a:ext cx="0" cy="101473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 rot="10800000">
              <a:off x="462666" y="1150392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V="1">
            <a:off x="3902176" y="1033453"/>
            <a:ext cx="0" cy="3088254"/>
          </a:xfrm>
          <a:prstGeom prst="line">
            <a:avLst/>
          </a:prstGeom>
          <a:ln w="57150">
            <a:solidFill>
              <a:srgbClr val="FF00FF"/>
            </a:solidFill>
            <a:prstDash val="sysDash"/>
            <a:headEnd type="none" w="med" len="med"/>
            <a:tailEnd type="none" w="med" len="med"/>
          </a:ln>
          <a:effectLst>
            <a:glow rad="1270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460625" y="120015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  <a:sym typeface="Symbol"/>
              </a:rPr>
              <a:t></a:t>
            </a:r>
            <a:r>
              <a:rPr lang="en-US" sz="2000" b="1" baseline="-25000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  <a:sym typeface="Symbol"/>
              </a:rPr>
              <a:t>1</a:t>
            </a:r>
            <a:endParaRPr lang="en-US" sz="2000" b="1" baseline="-25000" dirty="0">
              <a:ln>
                <a:solidFill>
                  <a:prstClr val="black"/>
                </a:solidFill>
              </a:ln>
              <a:solidFill>
                <a:srgbClr val="FFFF00"/>
              </a:solidFill>
              <a:latin typeface="Copperplate Gothic Bol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42624" y="1200150"/>
            <a:ext cx="4395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  <a:sym typeface="Symbol"/>
              </a:rPr>
              <a:t></a:t>
            </a:r>
            <a:r>
              <a:rPr lang="en-US" sz="2000" b="1" baseline="-25000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  <a:sym typeface="Symbol"/>
              </a:rPr>
              <a:t>2</a:t>
            </a:r>
            <a:endParaRPr lang="en-US" sz="2000" b="1" baseline="-25000" dirty="0">
              <a:ln>
                <a:solidFill>
                  <a:prstClr val="black"/>
                </a:solidFill>
              </a:ln>
              <a:solidFill>
                <a:srgbClr val="FFFF00"/>
              </a:solidFill>
              <a:latin typeface="Copperplate Gothic Bold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747459" y="2157814"/>
            <a:ext cx="2088887" cy="413936"/>
            <a:chOff x="4631563" y="-1804686"/>
            <a:chExt cx="1716217" cy="413936"/>
          </a:xfrm>
        </p:grpSpPr>
        <p:sp>
          <p:nvSpPr>
            <p:cNvPr id="24" name="Rounded Rectangle 23"/>
            <p:cNvSpPr/>
            <p:nvPr/>
          </p:nvSpPr>
          <p:spPr>
            <a:xfrm>
              <a:off x="4684457" y="-1787736"/>
              <a:ext cx="1624896" cy="396986"/>
            </a:xfrm>
            <a:prstGeom prst="roundRect">
              <a:avLst/>
            </a:prstGeom>
            <a:solidFill>
              <a:srgbClr val="FF0000">
                <a:alpha val="65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31563" y="-1804686"/>
              <a:ext cx="1716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</a:rPr>
                <a:t>Conclusion</a:t>
              </a:r>
              <a:endParaRPr lang="en-US" sz="2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81200" y="2715220"/>
            <a:ext cx="3940629" cy="10215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1. The direction of the incident wave and reflected wave make equal angles with the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normal</a:t>
            </a:r>
            <a:endParaRPr lang="en-US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8820" y="3781593"/>
            <a:ext cx="3940629" cy="715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2. The incident wave reflected wave and normal lie on the same place.</a:t>
            </a:r>
            <a:endParaRPr lang="en-US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pic>
        <p:nvPicPr>
          <p:cNvPr id="28" name="Picture 2" descr="D:\d drive\MJ WORK\Pooja mam (physics)\State board\9th state board\Sound\boy-character-thinking-expression-clipart-71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985" y="2349773"/>
            <a:ext cx="203275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1450295" y="3486150"/>
            <a:ext cx="1080553" cy="400110"/>
            <a:chOff x="1476111" y="4003444"/>
            <a:chExt cx="1080553" cy="400110"/>
          </a:xfrm>
        </p:grpSpPr>
        <p:sp>
          <p:nvSpPr>
            <p:cNvPr id="30" name="Rounded Rectangle 29"/>
            <p:cNvSpPr/>
            <p:nvPr/>
          </p:nvSpPr>
          <p:spPr>
            <a:xfrm>
              <a:off x="1503639" y="4024630"/>
              <a:ext cx="1026993" cy="36576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476111" y="4003444"/>
              <a:ext cx="10805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Clock</a:t>
              </a:r>
              <a:endParaRPr lang="en-US" sz="2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20520" y="2462283"/>
            <a:ext cx="1844179" cy="707886"/>
            <a:chOff x="2920520" y="2462283"/>
            <a:chExt cx="1844179" cy="707886"/>
          </a:xfrm>
        </p:grpSpPr>
        <p:sp>
          <p:nvSpPr>
            <p:cNvPr id="33" name="Rounded Rectangle 32"/>
            <p:cNvSpPr/>
            <p:nvPr/>
          </p:nvSpPr>
          <p:spPr>
            <a:xfrm>
              <a:off x="2920520" y="2479490"/>
              <a:ext cx="1808897" cy="67347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37532" y="2462283"/>
              <a:ext cx="18271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Cardboard</a:t>
              </a:r>
            </a:p>
            <a:p>
              <a:pPr algn="ctr"/>
              <a:r>
                <a:rPr lang="en-US" sz="20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tubes</a:t>
              </a:r>
              <a:endParaRPr lang="en-US" sz="2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241097" y="4175065"/>
            <a:ext cx="1312839" cy="400110"/>
            <a:chOff x="3241097" y="4175065"/>
            <a:chExt cx="1312839" cy="400110"/>
          </a:xfrm>
        </p:grpSpPr>
        <p:sp>
          <p:nvSpPr>
            <p:cNvPr id="36" name="Rounded Rectangle 35"/>
            <p:cNvSpPr/>
            <p:nvPr/>
          </p:nvSpPr>
          <p:spPr>
            <a:xfrm>
              <a:off x="3259941" y="4192240"/>
              <a:ext cx="1293995" cy="36576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41097" y="4175065"/>
              <a:ext cx="13027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Normal</a:t>
              </a:r>
              <a:endParaRPr lang="en-US" sz="2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264390" y="4091214"/>
            <a:ext cx="1606310" cy="400110"/>
            <a:chOff x="5264390" y="4091214"/>
            <a:chExt cx="1606310" cy="400110"/>
          </a:xfrm>
        </p:grpSpPr>
        <p:sp>
          <p:nvSpPr>
            <p:cNvPr id="39" name="Rounded Rectangle 38"/>
            <p:cNvSpPr/>
            <p:nvPr/>
          </p:nvSpPr>
          <p:spPr>
            <a:xfrm>
              <a:off x="5264390" y="4108389"/>
              <a:ext cx="1606310" cy="36576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5194" y="4091214"/>
              <a:ext cx="15828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dirty="0" smtClean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Observer</a:t>
              </a:r>
              <a:endParaRPr lang="en-US" sz="20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latin typeface="Copperplate Gothic Bol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3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4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1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ntr" presetSubtype="1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21" grpId="0"/>
          <p:bldP spid="21" grpId="1"/>
          <p:bldP spid="22" grpId="0"/>
          <p:bldP spid="22" grpId="1"/>
          <p:bldP spid="26" grpId="0" animBg="1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3" presetClass="entr" presetSubtype="32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2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9" dur="2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4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1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0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7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" dur="500" tmFilter="0, 0; .2, .5; .8, .5; 1, 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40" dur="250" autoRev="1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8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0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21" grpId="0"/>
          <p:bldP spid="21" grpId="1"/>
          <p:bldP spid="22" grpId="0"/>
          <p:bldP spid="22" grpId="1"/>
          <p:bldP spid="26" grpId="0" animBg="1"/>
          <p:bldP spid="27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57200" y="209550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For the loudest ticking sound to be heard by the ear, find the value of x in the figure. 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12" y="933450"/>
            <a:ext cx="4817777" cy="24180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14400" y="280035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For loudest ticking sound to be heard,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</a:t>
            </a:r>
            <a:r>
              <a:rPr lang="en-US" b="1" dirty="0" err="1">
                <a:solidFill>
                  <a:schemeClr val="bg1"/>
                </a:solidFill>
                <a:latin typeface="Tw Cen MT" pitchFamily="34" charset="0"/>
                <a:sym typeface="Symbol"/>
              </a:rPr>
              <a:t>i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  r </a:t>
            </a: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  <a:sym typeface="Symbol"/>
              </a:rPr>
              <a:t>i.e.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CON  BON  </a:t>
            </a:r>
            <a:r>
              <a:rPr lang="en-US" b="1" i="1" dirty="0">
                <a:solidFill>
                  <a:schemeClr val="bg1"/>
                </a:solidFill>
                <a:latin typeface="Tw Cen MT" pitchFamily="34" charset="0"/>
              </a:rPr>
              <a:t>x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 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4400" y="3116818"/>
            <a:ext cx="215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But, AON  90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14400" y="3421618"/>
            <a:ext cx="2908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   AOC  CON  </a:t>
            </a: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  <a:sym typeface="Symbol"/>
              </a:rPr>
              <a:t> 90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33600" y="3726418"/>
            <a:ext cx="1729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50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  </a:t>
            </a:r>
            <a:r>
              <a:rPr lang="en-US" b="1" i="1" dirty="0">
                <a:solidFill>
                  <a:schemeClr val="bg1"/>
                </a:solidFill>
                <a:latin typeface="Tw Cen MT" pitchFamily="34" charset="0"/>
              </a:rPr>
              <a:t>x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 90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3600" y="4031218"/>
            <a:ext cx="221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 </a:t>
            </a:r>
            <a:r>
              <a:rPr lang="en-US" b="1" i="1" dirty="0">
                <a:solidFill>
                  <a:schemeClr val="bg1"/>
                </a:solidFill>
                <a:latin typeface="Tw Cen MT" pitchFamily="34" charset="0"/>
              </a:rPr>
              <a:t>x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 90 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50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  4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  <a:sym typeface="Symbol"/>
              </a:rPr>
              <a:t>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209800" y="1046718"/>
            <a:ext cx="2970660" cy="1753632"/>
            <a:chOff x="4293740" y="1454150"/>
            <a:chExt cx="2970660" cy="1753632"/>
          </a:xfrm>
        </p:grpSpPr>
        <p:sp>
          <p:nvSpPr>
            <p:cNvPr id="13" name="TextBox 12"/>
            <p:cNvSpPr txBox="1"/>
            <p:nvPr/>
          </p:nvSpPr>
          <p:spPr>
            <a:xfrm>
              <a:off x="5600700" y="2838450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N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93740" y="1454150"/>
              <a:ext cx="2970660" cy="1505421"/>
              <a:chOff x="995367" y="1459468"/>
              <a:chExt cx="2970660" cy="1505421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056409" y="1771650"/>
                <a:ext cx="284018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476500" y="1771650"/>
                <a:ext cx="914400" cy="91440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1566867" y="1771646"/>
                <a:ext cx="914400" cy="914400"/>
              </a:xfrm>
              <a:prstGeom prst="line">
                <a:avLst/>
              </a:prstGeom>
              <a:ln w="28575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/>
              <p:cNvSpPr/>
              <p:nvPr/>
            </p:nvSpPr>
            <p:spPr>
              <a:xfrm rot="3675412">
                <a:off x="2310628" y="1590679"/>
                <a:ext cx="419096" cy="419096"/>
              </a:xfrm>
              <a:prstGeom prst="arc">
                <a:avLst>
                  <a:gd name="adj1" fmla="val 17364863"/>
                  <a:gd name="adj2" fmla="val 20935623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Arc 18"/>
              <p:cNvSpPr/>
              <p:nvPr/>
            </p:nvSpPr>
            <p:spPr>
              <a:xfrm rot="17624588" flipH="1">
                <a:off x="2206296" y="1579899"/>
                <a:ext cx="419096" cy="419096"/>
              </a:xfrm>
              <a:prstGeom prst="arc">
                <a:avLst>
                  <a:gd name="adj1" fmla="val 17364863"/>
                  <a:gd name="adj2" fmla="val 20935623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c 19"/>
              <p:cNvSpPr/>
              <p:nvPr/>
            </p:nvSpPr>
            <p:spPr>
              <a:xfrm rot="16184588" flipH="1">
                <a:off x="2263123" y="1691629"/>
                <a:ext cx="419096" cy="419096"/>
              </a:xfrm>
              <a:prstGeom prst="arc">
                <a:avLst>
                  <a:gd name="adj1" fmla="val 17364863"/>
                  <a:gd name="adj2" fmla="val 4236507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95367" y="1762125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A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743074" y="1771646"/>
                <a:ext cx="521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50°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683866" y="1733550"/>
                <a:ext cx="521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50°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59533" y="176426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B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179536" y="202882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x</a:t>
                </a:r>
                <a:endParaRPr lang="en-IN" b="1" i="1" dirty="0">
                  <a:solidFill>
                    <a:schemeClr val="bg1"/>
                  </a:solidFill>
                  <a:latin typeface="Book Antiqua" panose="02040602050305030304" pitchFamily="18" charset="0"/>
                </a:endParaRP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2476500" y="1771650"/>
                <a:ext cx="0" cy="110490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508143" y="20240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 smtClean="0">
                    <a:solidFill>
                      <a:schemeClr val="bg1"/>
                    </a:solidFill>
                    <a:latin typeface="Book Antiqua" panose="02040602050305030304" pitchFamily="18" charset="0"/>
                  </a:rPr>
                  <a:t>x</a:t>
                </a:r>
                <a:endParaRPr lang="en-IN" b="1" i="1" dirty="0">
                  <a:solidFill>
                    <a:schemeClr val="bg1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95526" y="1459468"/>
                <a:ext cx="356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O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05170" y="2595557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D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20212" y="2588181"/>
                <a:ext cx="3193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Tw Cen MT" panose="020B0602020104020603" pitchFamily="34" charset="0"/>
                  </a:rPr>
                  <a:t>C</a:t>
                </a:r>
                <a:endParaRPr lang="en-IN" b="1" dirty="0">
                  <a:solidFill>
                    <a:schemeClr val="bg1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795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0" grpId="0"/>
      <p:bldP spid="61" grpId="0"/>
      <p:bldP spid="62" grpId="0"/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7200" y="20955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The figure given below shows an incident pulse P reflected from a rigid support. which out of the four represents the reflected pulse correctly.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7738" y="2497317"/>
            <a:ext cx="2094410" cy="1202878"/>
            <a:chOff x="210640" y="2099995"/>
            <a:chExt cx="2094410" cy="1202878"/>
          </a:xfrm>
        </p:grpSpPr>
        <p:grpSp>
          <p:nvGrpSpPr>
            <p:cNvPr id="24" name="Group 23"/>
            <p:cNvGrpSpPr/>
            <p:nvPr/>
          </p:nvGrpSpPr>
          <p:grpSpPr>
            <a:xfrm>
              <a:off x="210640" y="2099995"/>
              <a:ext cx="79871" cy="1202878"/>
              <a:chOff x="2201366" y="808256"/>
              <a:chExt cx="79871" cy="120287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2281237" y="808256"/>
                <a:ext cx="0" cy="118246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360000" flipV="1">
                <a:off x="2205035" y="8810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360000" flipV="1">
                <a:off x="2205035" y="9773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360000" flipV="1">
                <a:off x="2205035" y="10735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360000" flipV="1">
                <a:off x="2203812" y="11697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360000" flipV="1">
                <a:off x="2203812" y="12660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360000" flipV="1">
                <a:off x="2203812" y="13622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360000" flipV="1">
                <a:off x="2202589" y="14585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360000" flipV="1">
                <a:off x="2202589" y="15547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360000" flipV="1">
                <a:off x="2202589" y="16509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360000" flipV="1">
                <a:off x="2201366" y="17472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360000" flipV="1">
                <a:off x="2201366" y="18434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360000" flipV="1">
                <a:off x="2201366" y="1939697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 24"/>
            <p:cNvSpPr/>
            <p:nvPr/>
          </p:nvSpPr>
          <p:spPr>
            <a:xfrm>
              <a:off x="281305" y="2265502"/>
              <a:ext cx="2023745" cy="439598"/>
            </a:xfrm>
            <a:custGeom>
              <a:avLst/>
              <a:gdLst>
                <a:gd name="connsiteX0" fmla="*/ 0 w 2430780"/>
                <a:gd name="connsiteY0" fmla="*/ 480060 h 502920"/>
                <a:gd name="connsiteX1" fmla="*/ 457200 w 2430780"/>
                <a:gd name="connsiteY1" fmla="*/ 480060 h 502920"/>
                <a:gd name="connsiteX2" fmla="*/ 685800 w 2430780"/>
                <a:gd name="connsiteY2" fmla="*/ 0 h 502920"/>
                <a:gd name="connsiteX3" fmla="*/ 1272540 w 2430780"/>
                <a:gd name="connsiteY3" fmla="*/ 502920 h 502920"/>
                <a:gd name="connsiteX4" fmla="*/ 2430780 w 2430780"/>
                <a:gd name="connsiteY4" fmla="*/ 50292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780" h="502920">
                  <a:moveTo>
                    <a:pt x="0" y="480060"/>
                  </a:moveTo>
                  <a:lnTo>
                    <a:pt x="457200" y="480060"/>
                  </a:lnTo>
                  <a:lnTo>
                    <a:pt x="685800" y="0"/>
                  </a:lnTo>
                  <a:lnTo>
                    <a:pt x="1272540" y="502920"/>
                  </a:lnTo>
                  <a:lnTo>
                    <a:pt x="2430780" y="50292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480857" y="2552700"/>
              <a:ext cx="34350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86"/>
            <p:cNvSpPr txBox="1"/>
            <p:nvPr/>
          </p:nvSpPr>
          <p:spPr>
            <a:xfrm>
              <a:off x="739140" y="2865120"/>
              <a:ext cx="4876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(A)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561613" y="2497317"/>
            <a:ext cx="2018345" cy="1202878"/>
            <a:chOff x="2462215" y="2099995"/>
            <a:chExt cx="2018345" cy="1202878"/>
          </a:xfrm>
        </p:grpSpPr>
        <p:grpSp>
          <p:nvGrpSpPr>
            <p:cNvPr id="42" name="Group 41"/>
            <p:cNvGrpSpPr/>
            <p:nvPr/>
          </p:nvGrpSpPr>
          <p:grpSpPr>
            <a:xfrm>
              <a:off x="2462215" y="2099995"/>
              <a:ext cx="79871" cy="1202878"/>
              <a:chOff x="2201366" y="808256"/>
              <a:chExt cx="79871" cy="1202878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2281237" y="808256"/>
                <a:ext cx="0" cy="118246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360000" flipV="1">
                <a:off x="2205035" y="8810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360000" flipV="1">
                <a:off x="2205035" y="9773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360000" flipV="1">
                <a:off x="2205035" y="10735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360000" flipV="1">
                <a:off x="2203812" y="11697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360000" flipV="1">
                <a:off x="2203812" y="12660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360000" flipV="1">
                <a:off x="2203812" y="13622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360000" flipV="1">
                <a:off x="2202589" y="14585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360000" flipV="1">
                <a:off x="2202589" y="15547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360000" flipV="1">
                <a:off x="2202589" y="16509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360000" flipV="1">
                <a:off x="2201366" y="17472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360000" flipV="1">
                <a:off x="2201366" y="18434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360000" flipV="1">
                <a:off x="2201366" y="1939697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Freeform 42"/>
            <p:cNvSpPr/>
            <p:nvPr/>
          </p:nvSpPr>
          <p:spPr>
            <a:xfrm>
              <a:off x="2537460" y="2255520"/>
              <a:ext cx="1943100" cy="396240"/>
            </a:xfrm>
            <a:custGeom>
              <a:avLst/>
              <a:gdLst>
                <a:gd name="connsiteX0" fmla="*/ 0 w 1943100"/>
                <a:gd name="connsiteY0" fmla="*/ 381000 h 396240"/>
                <a:gd name="connsiteX1" fmla="*/ 365760 w 1943100"/>
                <a:gd name="connsiteY1" fmla="*/ 381000 h 396240"/>
                <a:gd name="connsiteX2" fmla="*/ 899160 w 1943100"/>
                <a:gd name="connsiteY2" fmla="*/ 0 h 396240"/>
                <a:gd name="connsiteX3" fmla="*/ 1005840 w 1943100"/>
                <a:gd name="connsiteY3" fmla="*/ 396240 h 396240"/>
                <a:gd name="connsiteX4" fmla="*/ 1943100 w 1943100"/>
                <a:gd name="connsiteY4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3100" h="396240">
                  <a:moveTo>
                    <a:pt x="0" y="381000"/>
                  </a:moveTo>
                  <a:lnTo>
                    <a:pt x="365760" y="381000"/>
                  </a:lnTo>
                  <a:lnTo>
                    <a:pt x="899160" y="0"/>
                  </a:lnTo>
                  <a:lnTo>
                    <a:pt x="1005840" y="396240"/>
                  </a:lnTo>
                  <a:lnTo>
                    <a:pt x="1943100" y="39624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3643032" y="2476500"/>
              <a:ext cx="34350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93"/>
            <p:cNvSpPr txBox="1"/>
            <p:nvPr/>
          </p:nvSpPr>
          <p:spPr>
            <a:xfrm>
              <a:off x="2941366" y="2865120"/>
              <a:ext cx="4507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(B)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639423" y="2511872"/>
            <a:ext cx="2003786" cy="1202878"/>
            <a:chOff x="4526554" y="2114550"/>
            <a:chExt cx="2003786" cy="1202878"/>
          </a:xfrm>
        </p:grpSpPr>
        <p:grpSp>
          <p:nvGrpSpPr>
            <p:cNvPr id="60" name="Group 59"/>
            <p:cNvGrpSpPr/>
            <p:nvPr/>
          </p:nvGrpSpPr>
          <p:grpSpPr>
            <a:xfrm>
              <a:off x="4526554" y="2114550"/>
              <a:ext cx="79871" cy="1202878"/>
              <a:chOff x="2201366" y="808256"/>
              <a:chExt cx="79871" cy="1202878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2281237" y="808256"/>
                <a:ext cx="0" cy="118246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360000" flipV="1">
                <a:off x="2205035" y="8810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360000" flipV="1">
                <a:off x="2205035" y="9773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360000" flipV="1">
                <a:off x="2205035" y="10735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360000" flipV="1">
                <a:off x="2203812" y="11697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360000" flipV="1">
                <a:off x="2203812" y="12660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360000" flipV="1">
                <a:off x="2203812" y="13622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360000" flipV="1">
                <a:off x="2202589" y="14585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360000" flipV="1">
                <a:off x="2202589" y="15547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360000" flipV="1">
                <a:off x="2202589" y="16509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360000" flipV="1">
                <a:off x="2201366" y="17472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360000" flipV="1">
                <a:off x="2201366" y="18434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360000" flipV="1">
                <a:off x="2201366" y="1939697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Freeform 60"/>
            <p:cNvSpPr/>
            <p:nvPr/>
          </p:nvSpPr>
          <p:spPr>
            <a:xfrm>
              <a:off x="4610100" y="2613660"/>
              <a:ext cx="1920240" cy="365760"/>
            </a:xfrm>
            <a:custGeom>
              <a:avLst/>
              <a:gdLst>
                <a:gd name="connsiteX0" fmla="*/ 0 w 1920240"/>
                <a:gd name="connsiteY0" fmla="*/ 0 h 365760"/>
                <a:gd name="connsiteX1" fmla="*/ 350520 w 1920240"/>
                <a:gd name="connsiteY1" fmla="*/ 0 h 365760"/>
                <a:gd name="connsiteX2" fmla="*/ 571500 w 1920240"/>
                <a:gd name="connsiteY2" fmla="*/ 365760 h 365760"/>
                <a:gd name="connsiteX3" fmla="*/ 975360 w 1920240"/>
                <a:gd name="connsiteY3" fmla="*/ 15240 h 365760"/>
                <a:gd name="connsiteX4" fmla="*/ 1920240 w 1920240"/>
                <a:gd name="connsiteY4" fmla="*/ 1524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240" h="365760">
                  <a:moveTo>
                    <a:pt x="0" y="0"/>
                  </a:moveTo>
                  <a:lnTo>
                    <a:pt x="350520" y="0"/>
                  </a:lnTo>
                  <a:lnTo>
                    <a:pt x="571500" y="365760"/>
                  </a:lnTo>
                  <a:lnTo>
                    <a:pt x="975360" y="15240"/>
                  </a:lnTo>
                  <a:lnTo>
                    <a:pt x="1920240" y="15240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5700432" y="2461260"/>
              <a:ext cx="34350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94"/>
            <p:cNvSpPr txBox="1"/>
            <p:nvPr/>
          </p:nvSpPr>
          <p:spPr>
            <a:xfrm>
              <a:off x="5417820" y="2865120"/>
              <a:ext cx="4635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w Cen MT" panose="020B0602020104020603" pitchFamily="34" charset="0"/>
                </a:rPr>
                <a:t>(C)</a:t>
              </a:r>
              <a:endParaRPr lang="en-IN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6702673" y="2465635"/>
            <a:ext cx="2033588" cy="1202878"/>
            <a:chOff x="6505575" y="2068313"/>
            <a:chExt cx="2033588" cy="1202878"/>
          </a:xfrm>
        </p:grpSpPr>
        <p:grpSp>
          <p:nvGrpSpPr>
            <p:cNvPr id="78" name="Group 77"/>
            <p:cNvGrpSpPr/>
            <p:nvPr/>
          </p:nvGrpSpPr>
          <p:grpSpPr>
            <a:xfrm>
              <a:off x="6505575" y="2068313"/>
              <a:ext cx="79871" cy="1202878"/>
              <a:chOff x="2201366" y="808256"/>
              <a:chExt cx="79871" cy="120287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2281237" y="808256"/>
                <a:ext cx="0" cy="118246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360000" flipV="1">
                <a:off x="2205035" y="8810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360000" flipV="1">
                <a:off x="2205035" y="9773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360000" flipV="1">
                <a:off x="2205035" y="10735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360000" flipV="1">
                <a:off x="2203812" y="11697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360000" flipV="1">
                <a:off x="2203812" y="12660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360000" flipV="1">
                <a:off x="2203812" y="13622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360000" flipV="1">
                <a:off x="2202589" y="145850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360000" flipV="1">
                <a:off x="2202589" y="155474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360000" flipV="1">
                <a:off x="2202589" y="165098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360000" flipV="1">
                <a:off x="2201366" y="174722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360000" flipV="1">
                <a:off x="2201366" y="1843461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360000" flipV="1">
                <a:off x="2201366" y="1939697"/>
                <a:ext cx="71437" cy="71437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Freeform 78"/>
            <p:cNvSpPr/>
            <p:nvPr/>
          </p:nvSpPr>
          <p:spPr>
            <a:xfrm>
              <a:off x="6586538" y="2590800"/>
              <a:ext cx="1952625" cy="347663"/>
            </a:xfrm>
            <a:custGeom>
              <a:avLst/>
              <a:gdLst>
                <a:gd name="connsiteX0" fmla="*/ 0 w 1952625"/>
                <a:gd name="connsiteY0" fmla="*/ 0 h 347663"/>
                <a:gd name="connsiteX1" fmla="*/ 381000 w 1952625"/>
                <a:gd name="connsiteY1" fmla="*/ 0 h 347663"/>
                <a:gd name="connsiteX2" fmla="*/ 881062 w 1952625"/>
                <a:gd name="connsiteY2" fmla="*/ 347663 h 347663"/>
                <a:gd name="connsiteX3" fmla="*/ 1014412 w 1952625"/>
                <a:gd name="connsiteY3" fmla="*/ 9525 h 347663"/>
                <a:gd name="connsiteX4" fmla="*/ 1952625 w 1952625"/>
                <a:gd name="connsiteY4" fmla="*/ 9525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2625" h="347663">
                  <a:moveTo>
                    <a:pt x="0" y="0"/>
                  </a:moveTo>
                  <a:lnTo>
                    <a:pt x="381000" y="0"/>
                  </a:lnTo>
                  <a:lnTo>
                    <a:pt x="881062" y="347663"/>
                  </a:lnTo>
                  <a:lnTo>
                    <a:pt x="1014412" y="9525"/>
                  </a:lnTo>
                  <a:lnTo>
                    <a:pt x="1952625" y="9525"/>
                  </a:ln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7727352" y="2423160"/>
              <a:ext cx="34350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95"/>
            <p:cNvSpPr txBox="1"/>
            <p:nvPr/>
          </p:nvSpPr>
          <p:spPr>
            <a:xfrm>
              <a:off x="7557692" y="2860228"/>
              <a:ext cx="4748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w Cen MT" panose="020B0602020104020603" pitchFamily="34" charset="0"/>
                </a:rPr>
                <a:t>(D)</a:t>
              </a:r>
              <a:endParaRPr lang="en-IN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990600" y="400044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(a) A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870200" y="400044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(b) B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749800" y="400044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(c) C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629400" y="400044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(d) D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05715" y="4019550"/>
            <a:ext cx="780685" cy="38100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3048000" y="1292672"/>
            <a:ext cx="2507794" cy="1202878"/>
            <a:chOff x="3048000" y="1292672"/>
            <a:chExt cx="2507794" cy="1202878"/>
          </a:xfrm>
        </p:grpSpPr>
        <p:grpSp>
          <p:nvGrpSpPr>
            <p:cNvPr id="6" name="Group 5"/>
            <p:cNvGrpSpPr/>
            <p:nvPr/>
          </p:nvGrpSpPr>
          <p:grpSpPr>
            <a:xfrm>
              <a:off x="3048000" y="1292672"/>
              <a:ext cx="2507794" cy="1202878"/>
              <a:chOff x="3048000" y="911672"/>
              <a:chExt cx="2507794" cy="120287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048000" y="911672"/>
                <a:ext cx="79871" cy="1202878"/>
                <a:chOff x="2201366" y="808256"/>
                <a:chExt cx="79871" cy="1202878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2281237" y="808256"/>
                  <a:ext cx="0" cy="1182469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rot="360000" flipV="1">
                  <a:off x="2205035" y="88106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rot="360000" flipV="1">
                  <a:off x="2205035" y="97730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360000" flipV="1">
                  <a:off x="2205035" y="107354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rot="360000" flipV="1">
                  <a:off x="2203812" y="116978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360000" flipV="1">
                  <a:off x="2203812" y="126602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360000" flipV="1">
                  <a:off x="2203812" y="136226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rot="360000" flipV="1">
                  <a:off x="2202589" y="145850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rot="360000" flipV="1">
                  <a:off x="2202589" y="155474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rot="360000" flipV="1">
                  <a:off x="2202589" y="165098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360000" flipV="1">
                  <a:off x="2201366" y="174722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360000" flipV="1">
                  <a:off x="2201366" y="1843461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rot="360000" flipV="1">
                  <a:off x="2201366" y="1939697"/>
                  <a:ext cx="71437" cy="71437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Freeform 7"/>
              <p:cNvSpPr/>
              <p:nvPr/>
            </p:nvSpPr>
            <p:spPr>
              <a:xfrm>
                <a:off x="3125014" y="972096"/>
                <a:ext cx="2430780" cy="502920"/>
              </a:xfrm>
              <a:custGeom>
                <a:avLst/>
                <a:gdLst>
                  <a:gd name="connsiteX0" fmla="*/ 0 w 2430780"/>
                  <a:gd name="connsiteY0" fmla="*/ 480060 h 502920"/>
                  <a:gd name="connsiteX1" fmla="*/ 457200 w 2430780"/>
                  <a:gd name="connsiteY1" fmla="*/ 480060 h 502920"/>
                  <a:gd name="connsiteX2" fmla="*/ 685800 w 2430780"/>
                  <a:gd name="connsiteY2" fmla="*/ 0 h 502920"/>
                  <a:gd name="connsiteX3" fmla="*/ 1272540 w 2430780"/>
                  <a:gd name="connsiteY3" fmla="*/ 502920 h 502920"/>
                  <a:gd name="connsiteX4" fmla="*/ 2430780 w 2430780"/>
                  <a:gd name="connsiteY4" fmla="*/ 502920 h 502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0780" h="502920">
                    <a:moveTo>
                      <a:pt x="0" y="480060"/>
                    </a:moveTo>
                    <a:lnTo>
                      <a:pt x="457200" y="480060"/>
                    </a:lnTo>
                    <a:lnTo>
                      <a:pt x="685800" y="0"/>
                    </a:lnTo>
                    <a:lnTo>
                      <a:pt x="1272540" y="502920"/>
                    </a:lnTo>
                    <a:lnTo>
                      <a:pt x="2430780" y="502920"/>
                    </a:lnTo>
                  </a:path>
                </a:pathLst>
              </a:cu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H="1">
                <a:off x="3209506" y="1223556"/>
                <a:ext cx="343501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86"/>
            <p:cNvSpPr txBox="1"/>
            <p:nvPr/>
          </p:nvSpPr>
          <p:spPr>
            <a:xfrm>
              <a:off x="4505983" y="1312769"/>
              <a:ext cx="4507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(P)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69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5" grpId="0"/>
      <p:bldP spid="96" grpId="0"/>
      <p:bldP spid="97" grpId="0"/>
      <p:bldP spid="98" grpId="0"/>
      <p:bldP spid="9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95325" y="2473761"/>
            <a:ext cx="44100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Echo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Conditions for echo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earthjustice.org/sites/default/files/grandcanyon_kojihirano_shutterst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1"/>
            <a:ext cx="9144000" cy="52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Image result for person standing  green scree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2" b="100000" l="38028" r="60681">
                        <a14:backgroundMark x1="48357" y1="67500" x2="48122" y2="70625"/>
                        <a14:backgroundMark x1="52230" y1="86875" x2="51643" y2="90417"/>
                        <a14:backgroundMark x1="40845" y1="88542" x2="40845" y2="90833"/>
                        <a14:backgroundMark x1="52230" y1="19167" x2="53991" y2="2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36" r="40849"/>
          <a:stretch/>
        </p:blipFill>
        <p:spPr bwMode="auto">
          <a:xfrm>
            <a:off x="4178717" y="2631237"/>
            <a:ext cx="944374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 rot="21445481" flipH="1" flipV="1">
            <a:off x="4960727" y="2199311"/>
            <a:ext cx="3493910" cy="1436178"/>
            <a:chOff x="1219200" y="-3790950"/>
            <a:chExt cx="5868125" cy="2000250"/>
          </a:xfrm>
        </p:grpSpPr>
        <p:sp>
          <p:nvSpPr>
            <p:cNvPr id="14" name="Freeform 13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11238005" flipH="1" flipV="1">
            <a:off x="1139984" y="2037592"/>
            <a:ext cx="3359973" cy="1496489"/>
            <a:chOff x="1219200" y="-3790950"/>
            <a:chExt cx="5868125" cy="2000250"/>
          </a:xfrm>
        </p:grpSpPr>
        <p:sp>
          <p:nvSpPr>
            <p:cNvPr id="23" name="Freeform 22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47320" y="-3019425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93157" y="2060930"/>
            <a:ext cx="4014627" cy="1436178"/>
            <a:chOff x="1219200" y="-3790950"/>
            <a:chExt cx="5868125" cy="2000250"/>
          </a:xfrm>
        </p:grpSpPr>
        <p:sp>
          <p:nvSpPr>
            <p:cNvPr id="32" name="Freeform 31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4908677" flipV="1">
            <a:off x="3602347" y="1644946"/>
            <a:ext cx="1960213" cy="1124773"/>
            <a:chOff x="1219200" y="-3790950"/>
            <a:chExt cx="5868125" cy="2000250"/>
          </a:xfrm>
          <a:scene3d>
            <a:camera prst="perspectiveLeft" fov="7200000">
              <a:rot lat="0" lon="3600000" rev="0"/>
            </a:camera>
            <a:lightRig rig="threePt" dir="t"/>
          </a:scene3d>
        </p:grpSpPr>
        <p:sp>
          <p:nvSpPr>
            <p:cNvPr id="41" name="Freeform 40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5718369">
            <a:off x="3819313" y="769429"/>
            <a:ext cx="1252376" cy="848425"/>
            <a:chOff x="1219200" y="-3790950"/>
            <a:chExt cx="5868125" cy="2000250"/>
          </a:xfrm>
        </p:grpSpPr>
        <p:sp>
          <p:nvSpPr>
            <p:cNvPr id="50" name="Freeform 49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rot="11175819">
            <a:off x="-843340" y="1815180"/>
            <a:ext cx="2881585" cy="1460269"/>
            <a:chOff x="1219200" y="-3790950"/>
            <a:chExt cx="5868125" cy="2000250"/>
          </a:xfrm>
        </p:grpSpPr>
        <p:sp>
          <p:nvSpPr>
            <p:cNvPr id="59" name="Freeform 58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797329" y="946487"/>
            <a:ext cx="2727542" cy="1015663"/>
          </a:xfrm>
          <a:prstGeom prst="rect">
            <a:avLst/>
          </a:prstGeom>
          <a:scene3d>
            <a:camera prst="perspectiveLeft" fov="7200000">
              <a:rot lat="21299996" lon="19799983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  <a:cs typeface="Narkisim" pitchFamily="34" charset="-79"/>
              </a:rPr>
              <a:t>ECHO</a:t>
            </a:r>
            <a:endParaRPr lang="en-US" sz="6000" dirty="0"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  <a:cs typeface="Narkisim" pitchFamily="34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0" y="927437"/>
            <a:ext cx="2727542" cy="1015663"/>
          </a:xfrm>
          <a:prstGeom prst="rect">
            <a:avLst/>
          </a:prstGeom>
          <a:scene3d>
            <a:camera prst="perspectiveLeft" fov="7200000">
              <a:rot lat="21299996" lon="19799983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  <a:cs typeface="Narkisim" pitchFamily="34" charset="-79"/>
              </a:rPr>
              <a:t>ECHO</a:t>
            </a:r>
            <a:endParaRPr lang="en-US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  <a:cs typeface="Narkisim" pitchFamily="34" charset="-79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3098075" y="1159988"/>
            <a:ext cx="4628279" cy="640080"/>
          </a:xfrm>
          <a:prstGeom prst="roundRect">
            <a:avLst/>
          </a:prstGeom>
          <a:solidFill>
            <a:srgbClr val="0000CC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The repetition of sound due to reflection from a distant surface is called ECHO.</a:t>
            </a:r>
            <a:endParaRPr lang="en-US" sz="18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69136E-6 L 0.4085 -0.0388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17" y="-1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1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34568E-6 L -0.00937 -0.2401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200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26354 -0.0583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293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74844 0.04225 L -1.38889E-6 -3.80512E-6 " pathEditMode="relative" rAng="0" ptsTypes="AA">
                                      <p:cBhvr>
                                        <p:cTn id="35" dur="4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13" y="-21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2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48768 0.09321 L -3.33333E-6 -3.08642E-6 " pathEditMode="relative" rAng="0" ptsTypes="AA">
                                      <p:cBhvr>
                                        <p:cTn id="43" dur="3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92" y="-466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.03281 0.41883 L -1.11111E-6 1.23457E-6 " pathEditMode="relative" rAng="0" ptsTypes="AA">
                                      <p:cBhvr>
                                        <p:cTn id="51" dur="4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9" y="-2095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2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9" grpId="0"/>
      <p:bldP spid="6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arthjustice.org/sites/default/files/grandcanyon_kojihirano_shutterst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1"/>
            <a:ext cx="9144000" cy="52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/>
          <p:cNvSpPr/>
          <p:nvPr/>
        </p:nvSpPr>
        <p:spPr>
          <a:xfrm>
            <a:off x="323850" y="2038349"/>
            <a:ext cx="7611836" cy="3157765"/>
          </a:xfrm>
          <a:prstGeom prst="parallelogram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2" descr="https://earthjustice.org/sites/default/files/grandcanyon_kojihirano_shutter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5" b="100000" l="0" r="100000">
                        <a14:foregroundMark x1="20428" y1="28594" x2="23112" y2="29393"/>
                        <a14:backgroundMark x1="64286" y1="27316" x2="73658" y2="54393"/>
                        <a14:backgroundMark x1="85259" y1="52157" x2="62875" y2="68291"/>
                        <a14:backgroundMark x1="66515" y1="44888" x2="50318" y2="66613"/>
                        <a14:backgroundMark x1="41765" y1="61661" x2="47634" y2="77236"/>
                        <a14:backgroundMark x1="57780" y1="80032" x2="69700" y2="80911"/>
                        <a14:backgroundMark x1="80300" y1="73083" x2="73339" y2="80911"/>
                        <a14:backgroundMark x1="73476" y1="92572" x2="65560" y2="86981"/>
                        <a14:backgroundMark x1="89854" y1="83387" x2="83803" y2="89537"/>
                        <a14:backgroundMark x1="94449" y1="60543" x2="92857" y2="7052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619"/>
          <a:stretch/>
        </p:blipFill>
        <p:spPr bwMode="auto">
          <a:xfrm flipH="1">
            <a:off x="-1426847" y="0"/>
            <a:ext cx="10572295" cy="52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800" y="590550"/>
            <a:ext cx="78614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Conditions required to hear reflected sound clearly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2076450"/>
            <a:ext cx="4271610" cy="8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900"/>
              </a:lnSpc>
              <a:buFont typeface="Wingdings" pitchFamily="2" charset="2"/>
              <a:buChar char="Ø"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Echo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can be heard only if the distance between the observer and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the reflecting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surface is at least </a:t>
            </a:r>
            <a:r>
              <a:rPr lang="en-US" b="1" kern="0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17.2 meters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.</a:t>
            </a:r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1600200" y="2845728"/>
            <a:ext cx="2189337" cy="689601"/>
            <a:chOff x="573136" y="4000321"/>
            <a:chExt cx="2189448" cy="689959"/>
          </a:xfrm>
        </p:grpSpPr>
        <p:sp>
          <p:nvSpPr>
            <p:cNvPr id="14" name="TextBox 9"/>
            <p:cNvSpPr txBox="1">
              <a:spLocks noChangeArrowheads="1"/>
            </p:cNvSpPr>
            <p:nvPr/>
          </p:nvSpPr>
          <p:spPr bwMode="auto">
            <a:xfrm>
              <a:off x="573136" y="4116253"/>
              <a:ext cx="931712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FF"/>
                  </a:solidFill>
                  <a:latin typeface="Tw Cen MT" panose="020B0602020104020603" pitchFamily="34" charset="0"/>
                </a:rPr>
                <a:t>velocity</a:t>
              </a:r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1792398" y="4000321"/>
              <a:ext cx="970186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 smtClean="0">
                  <a:solidFill>
                    <a:srgbClr val="0000FF"/>
                  </a:solidFill>
                  <a:latin typeface="Tw Cen MT" panose="020B0602020104020603" pitchFamily="34" charset="0"/>
                </a:rPr>
                <a:t>distance</a:t>
              </a:r>
              <a:endParaRPr lang="en-US" b="1" kern="0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" name="TextBox 11"/>
            <p:cNvSpPr txBox="1">
              <a:spLocks noChangeArrowheads="1"/>
            </p:cNvSpPr>
            <p:nvPr/>
          </p:nvSpPr>
          <p:spPr bwMode="auto">
            <a:xfrm>
              <a:off x="1946546" y="4320756"/>
              <a:ext cx="596668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FF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sp>
          <p:nvSpPr>
            <p:cNvPr id="17" name="TextBox 12"/>
            <p:cNvSpPr txBox="1">
              <a:spLocks noChangeArrowheads="1"/>
            </p:cNvSpPr>
            <p:nvPr/>
          </p:nvSpPr>
          <p:spPr bwMode="auto">
            <a:xfrm>
              <a:off x="1450914" y="4145279"/>
              <a:ext cx="338571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FF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771347" y="4327093"/>
              <a:ext cx="935497" cy="0"/>
            </a:xfrm>
            <a:prstGeom prst="line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</a:ln>
            <a:effectLst/>
          </p:spPr>
        </p:cxn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231900" y="3418824"/>
            <a:ext cx="30902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  <a:cs typeface="Sakkal Majalla" panose="02000000000000000000" pitchFamily="2" charset="-78"/>
              </a:rPr>
              <a:t>\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distance 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=  velocity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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time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231900" y="3778186"/>
            <a:ext cx="260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distance  =  344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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0.1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31900" y="4083050"/>
            <a:ext cx="23535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distance 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= 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34.4 m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61714" y="4421270"/>
            <a:ext cx="3543585" cy="365760"/>
          </a:xfrm>
          <a:prstGeom prst="roundRect">
            <a:avLst/>
          </a:prstGeom>
          <a:solidFill>
            <a:schemeClr val="tx1">
              <a:alpha val="68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03314" y="4434873"/>
            <a:ext cx="3540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in air =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344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m/s</a:t>
            </a:r>
          </a:p>
        </p:txBody>
      </p:sp>
      <p:pic>
        <p:nvPicPr>
          <p:cNvPr id="25" name="Picture 4" descr="Image result for person standing  green scree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42" b="100000" l="38028" r="60681">
                        <a14:backgroundMark x1="48357" y1="67500" x2="48122" y2="70625"/>
                        <a14:backgroundMark x1="52230" y1="86875" x2="51643" y2="90417"/>
                        <a14:backgroundMark x1="40845" y1="88542" x2="40845" y2="90833"/>
                        <a14:backgroundMark x1="52230" y1="19167" x2="53991" y2="2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36" r="40849"/>
          <a:stretch/>
        </p:blipFill>
        <p:spPr bwMode="auto">
          <a:xfrm>
            <a:off x="4178717" y="2631237"/>
            <a:ext cx="944374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8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2" fill="hold" grpId="0" nodeType="clickEffect" p14:presetBounceEnd="4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3000">
                                          <p:cBhvr additive="base">
                                            <p:cTn id="1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3000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9" grpId="0"/>
          <p:bldP spid="20" grpId="0"/>
          <p:bldP spid="21" grpId="0"/>
          <p:bldP spid="2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0.7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1" presetID="16" presetClass="entr" presetSubtype="2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9" grpId="0"/>
          <p:bldP spid="20" grpId="0"/>
          <p:bldP spid="21" grpId="0"/>
          <p:bldP spid="22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416" y="190500"/>
            <a:ext cx="19623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Copperplate Gothic Bold" pitchFamily="34" charset="0"/>
              </a:rPr>
              <a:t>sound</a:t>
            </a:r>
            <a:endParaRPr lang="en-US" sz="4000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latin typeface="Copperplate Gothic Bold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8763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Sound is a form of energy which produces </a:t>
            </a:r>
            <a:r>
              <a:rPr 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sensation </a:t>
            </a:r>
            <a:r>
              <a:rPr 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of hearing in our ears.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089" y="2537996"/>
            <a:ext cx="2210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F00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is SOUND produced?</a:t>
            </a:r>
          </a:p>
        </p:txBody>
      </p:sp>
      <p:pic>
        <p:nvPicPr>
          <p:cNvPr id="10" name="Picture 6" descr="D:\d drive\MJ WORK\Pooja mam (physics)\State board\9th state board\3_Current Electricity\Raw\XojKdyD_zQ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91" y="1371066"/>
            <a:ext cx="867809" cy="11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47800" y="2016264"/>
            <a:ext cx="2983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n>
                  <a:solidFill>
                    <a:schemeClr val="tx1"/>
                  </a:solidFill>
                </a:ln>
                <a:solidFill>
                  <a:srgbClr val="FF0D0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SOUND</a:t>
            </a:r>
            <a:r>
              <a:rPr lang="en-US" sz="2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is produced by</a:t>
            </a:r>
          </a:p>
          <a:p>
            <a:pPr algn="ctr"/>
            <a:r>
              <a:rPr lang="en-US" sz="20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a vibrating source.</a:t>
            </a:r>
            <a:endParaRPr lang="en-US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2" descr="D:\d drive\MJ WORK\Pooja mam (physics)\CBSE(VIII) Physics\Sound\Raw\cartoonCharacterBrian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3" y="1200150"/>
            <a:ext cx="1250307" cy="385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D:\d drive\MJ WORK\Pooja mam (physics)\State board\9th state board\Sound\source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154634"/>
            <a:ext cx="3194050" cy="370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 rot="10800000" flipH="1">
            <a:off x="2306248" y="3787778"/>
            <a:ext cx="696105" cy="883724"/>
            <a:chOff x="2769290" y="5462524"/>
            <a:chExt cx="696105" cy="883724"/>
          </a:xfrm>
        </p:grpSpPr>
        <p:pic>
          <p:nvPicPr>
            <p:cNvPr id="15" name="Picture 2" descr="D:\d drive\MJ WORK\Pooja mam (physics)\State board\9th state board\Sound\sound-wave-png-clipart-4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32"/>
            <a:stretch/>
          </p:blipFill>
          <p:spPr bwMode="auto">
            <a:xfrm rot="5400000">
              <a:off x="2941902" y="5328410"/>
              <a:ext cx="364595" cy="63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D:\d drive\MJ WORK\Pooja mam (physics)\State board\9th state board\Sound\sound-wave-png-clipart-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32"/>
            <a:stretch/>
          </p:blipFill>
          <p:spPr bwMode="auto">
            <a:xfrm rot="5400000">
              <a:off x="2916815" y="5797668"/>
              <a:ext cx="401055" cy="69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2306248" y="1539878"/>
            <a:ext cx="696105" cy="883724"/>
            <a:chOff x="2769290" y="5462524"/>
            <a:chExt cx="696105" cy="883724"/>
          </a:xfrm>
        </p:grpSpPr>
        <p:pic>
          <p:nvPicPr>
            <p:cNvPr id="18" name="Picture 2" descr="D:\d drive\MJ WORK\Pooja mam (physics)\State board\9th state board\Sound\sound-wave-png-clipart-4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32"/>
            <a:stretch/>
          </p:blipFill>
          <p:spPr bwMode="auto">
            <a:xfrm rot="5400000">
              <a:off x="2941902" y="5328410"/>
              <a:ext cx="364595" cy="632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D:\d drive\MJ WORK\Pooja mam (physics)\State board\9th state board\Sound\sound-wave-png-clipart-4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232"/>
            <a:stretch/>
          </p:blipFill>
          <p:spPr bwMode="auto">
            <a:xfrm rot="5400000">
              <a:off x="2916815" y="5797668"/>
              <a:ext cx="401055" cy="69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3" descr="D:\d drive\MJ WORK\Pooja mam (physics)\State board\9th state board\Sound\10635174-shouting-businessma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18" y="1733550"/>
            <a:ext cx="2143782" cy="298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/>
          <p:cNvSpPr/>
          <p:nvPr/>
        </p:nvSpPr>
        <p:spPr>
          <a:xfrm>
            <a:off x="6118594" y="1781635"/>
            <a:ext cx="1937911" cy="2783814"/>
          </a:xfrm>
          <a:prstGeom prst="cube">
            <a:avLst>
              <a:gd name="adj" fmla="val 16470"/>
            </a:avLst>
          </a:prstGeom>
          <a:blipFill>
            <a:blip r:embed="rId10"/>
            <a:tile tx="0" ty="0" sx="100000" sy="100000" flip="none" algn="tl"/>
          </a:blipFill>
          <a:ln>
            <a:solidFill>
              <a:schemeClr val="bg2">
                <a:lumMod val="25000"/>
              </a:schemeClr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40472" y="2232034"/>
            <a:ext cx="1379528" cy="1254116"/>
            <a:chOff x="5501063" y="1885950"/>
            <a:chExt cx="2957137" cy="2688306"/>
          </a:xfrm>
        </p:grpSpPr>
        <p:pic>
          <p:nvPicPr>
            <p:cNvPr id="23" name="Picture 6" descr="D:\d drive\MJ WORK\Pooja mam (physics)\State board\9th state board\Sound\FriendlyRareDrever.gif"/>
            <p:cNvPicPr>
              <a:picLocks noChangeAspect="1" noChangeArrowheads="1" noCrop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063" y="1885950"/>
              <a:ext cx="2957137" cy="268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/>
            <p:cNvSpPr/>
            <p:nvPr/>
          </p:nvSpPr>
          <p:spPr>
            <a:xfrm>
              <a:off x="5803900" y="2027252"/>
              <a:ext cx="2387600" cy="2373297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86012" y="3627913"/>
            <a:ext cx="942235" cy="856578"/>
            <a:chOff x="5501063" y="1885950"/>
            <a:chExt cx="2957137" cy="2688306"/>
          </a:xfrm>
        </p:grpSpPr>
        <p:pic>
          <p:nvPicPr>
            <p:cNvPr id="26" name="Picture 6" descr="D:\d drive\MJ WORK\Pooja mam (physics)\State board\9th state board\Sound\FriendlyRareDrever.gif"/>
            <p:cNvPicPr>
              <a:picLocks noChangeAspect="1" noChangeArrowheads="1" noCrop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063" y="1885950"/>
              <a:ext cx="2957137" cy="268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5803900" y="2027252"/>
              <a:ext cx="2387600" cy="2373297"/>
            </a:xfrm>
            <a:prstGeom prst="ellipse">
              <a:avLst/>
            </a:prstGeom>
            <a:noFill/>
            <a:ln w="101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5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fill="hold" grpId="0" nodeType="withEffect" p14:presetBounceEnd="66000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10000" fill="hold" grpId="0" nodeType="withEffect" p14:presetBounceEnd="66000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xit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6" presetClass="exit" presetSubtype="2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4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6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9" grpId="0"/>
          <p:bldP spid="9" grpId="1"/>
          <p:bldP spid="9" grpId="2"/>
          <p:bldP spid="11" grpId="0"/>
          <p:bldP spid="11" grpId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3" presetClass="path" presetSubtype="0" accel="1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xit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16" presetClass="exit" presetSubtype="21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3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4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1" repeatCount="indefinite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6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2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3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6" grpId="0"/>
          <p:bldP spid="6" grpId="1"/>
          <p:bldP spid="9" grpId="0"/>
          <p:bldP spid="9" grpId="1"/>
          <p:bldP spid="9" grpId="2"/>
          <p:bldP spid="11" grpId="0"/>
          <p:bldP spid="11" grpId="1"/>
          <p:bldP spid="21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arthjustice.org/sites/default/files/grandcanyon_kojihirano_shuttersto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1"/>
            <a:ext cx="9144000" cy="52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earthjustice.org/sites/default/files/grandcanyon_kojihirano_shuttersto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65" b="100000" l="0" r="100000">
                        <a14:foregroundMark x1="20428" y1="28594" x2="23112" y2="29393"/>
                        <a14:backgroundMark x1="64286" y1="27316" x2="73658" y2="54393"/>
                        <a14:backgroundMark x1="85259" y1="52157" x2="62875" y2="68291"/>
                        <a14:backgroundMark x1="66515" y1="44888" x2="50318" y2="66613"/>
                        <a14:backgroundMark x1="41765" y1="61661" x2="47634" y2="77236"/>
                        <a14:backgroundMark x1="57780" y1="80032" x2="69700" y2="80911"/>
                        <a14:backgroundMark x1="80300" y1="73083" x2="73339" y2="80911"/>
                        <a14:backgroundMark x1="73476" y1="92572" x2="65560" y2="86981"/>
                        <a14:backgroundMark x1="89854" y1="83387" x2="83803" y2="89537"/>
                        <a14:backgroundMark x1="94449" y1="60543" x2="92857" y2="70527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619"/>
          <a:stretch/>
        </p:blipFill>
        <p:spPr bwMode="auto">
          <a:xfrm flipH="1">
            <a:off x="-1426847" y="0"/>
            <a:ext cx="10572295" cy="52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800" y="590550"/>
            <a:ext cx="786144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Conditions required to hear reflected sound clearly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97481" y="2933700"/>
            <a:ext cx="2056488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80297" y="2830830"/>
            <a:ext cx="3742123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7200000">
              <a:rot lat="600000" lon="1200000" rev="21593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2910488" y="2088913"/>
            <a:ext cx="3742125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 fov="7200000">
              <a:rot lat="0" lon="4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Image result for person standing  green scree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42" b="100000" l="38028" r="60681">
                        <a14:backgroundMark x1="48357" y1="67500" x2="48122" y2="70625"/>
                        <a14:backgroundMark x1="52230" y1="86875" x2="51643" y2="90417"/>
                        <a14:backgroundMark x1="40845" y1="88542" x2="40845" y2="90833"/>
                        <a14:backgroundMark x1="52230" y1="19167" x2="53991" y2="20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36" r="40849"/>
          <a:stretch/>
        </p:blipFill>
        <p:spPr bwMode="auto">
          <a:xfrm>
            <a:off x="4178717" y="2631237"/>
            <a:ext cx="944374" cy="25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2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d drive\MJ WORK\Pooja mam (physics)\State board\9th state board\Sound\mX8Rmz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4" y="-2286"/>
            <a:ext cx="9172508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ounded Rectangle 59"/>
          <p:cNvSpPr/>
          <p:nvPr/>
        </p:nvSpPr>
        <p:spPr>
          <a:xfrm>
            <a:off x="883411" y="2989027"/>
            <a:ext cx="3668209" cy="365760"/>
          </a:xfrm>
          <a:prstGeom prst="roundRect">
            <a:avLst/>
          </a:prstGeom>
          <a:solidFill>
            <a:srgbClr val="66FF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 Antiqua" pitchFamily="18" charset="0"/>
            </a:endParaRPr>
          </a:p>
        </p:txBody>
      </p:sp>
      <p:pic>
        <p:nvPicPr>
          <p:cNvPr id="4" name="Picture 2" descr="D:\d drive\MJ WORK\Pooja mam (physics)\State board\9th state board\Sound\tmp7848128711701299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57015"/>
            <a:ext cx="5487145" cy="41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d drive\MJ WORK\Pooja mam (physics)\State board\9th state board\Sound\Brain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6" t="7025" r="9127" b="12014"/>
          <a:stretch/>
        </p:blipFill>
        <p:spPr bwMode="auto">
          <a:xfrm>
            <a:off x="5142498" y="1130843"/>
            <a:ext cx="3129965" cy="26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12047" y="3257550"/>
            <a:ext cx="2976563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" y="285750"/>
            <a:ext cx="657263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mic Sans MS" pitchFamily="66" charset="0"/>
              </a:rPr>
              <a:t>Conditions required to hear reflected sound clearly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465" y="691575"/>
            <a:ext cx="8908313" cy="579646"/>
          </a:xfrm>
          <a:prstGeom prst="rect">
            <a:avLst/>
          </a:prstGeom>
          <a:noFill/>
          <a:effectLst>
            <a:glow rad="228600">
              <a:srgbClr val="8064A2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231775" indent="-231775">
              <a:lnSpc>
                <a:spcPts val="1900"/>
              </a:lnSpc>
              <a:buFont typeface="Wingdings" pitchFamily="2" charset="2"/>
              <a:buChar char="Ø"/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At 22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 C, the speed of sound in air is 344 m/s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. To hear a distinct echo, the sound wave should more than 0.1 s after starting from the source to get reflected and come back to us.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466" y="1301175"/>
            <a:ext cx="83003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3363" indent="-233363">
              <a:buFont typeface="Wingdings" pitchFamily="2" charset="2"/>
              <a:buChar char="Ø"/>
              <a:defRPr/>
            </a:pP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Echo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can be heard only if the distance between the observer and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the reflecting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surface is at least 17.2 meters.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76368" y="2988846"/>
            <a:ext cx="37734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w Cen MT" panose="020B0602020104020603" pitchFamily="34" charset="0"/>
              </a:rPr>
              <a:t>velocity of sound in air = 344 </a:t>
            </a:r>
            <a:r>
              <a:rPr lang="en-US" b="1" dirty="0" smtClean="0">
                <a:solidFill>
                  <a:srgbClr val="C00000"/>
                </a:solidFill>
                <a:latin typeface="Tw Cen MT" panose="020B0602020104020603" pitchFamily="34" charset="0"/>
              </a:rPr>
              <a:t>m/s </a:t>
            </a:r>
            <a:endParaRPr lang="en-US" b="1" dirty="0">
              <a:solidFill>
                <a:srgbClr val="C000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762000" y="1962150"/>
            <a:ext cx="2178812" cy="689601"/>
            <a:chOff x="573136" y="4000321"/>
            <a:chExt cx="2178922" cy="689959"/>
          </a:xfrm>
        </p:grpSpPr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573136" y="4130766"/>
              <a:ext cx="931712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velocity</a:t>
              </a:r>
            </a:p>
          </p:txBody>
        </p:sp>
        <p:sp>
          <p:nvSpPr>
            <p:cNvPr id="13" name="TextBox 10"/>
            <p:cNvSpPr txBox="1">
              <a:spLocks noChangeArrowheads="1"/>
            </p:cNvSpPr>
            <p:nvPr/>
          </p:nvSpPr>
          <p:spPr bwMode="auto">
            <a:xfrm>
              <a:off x="1781872" y="4000321"/>
              <a:ext cx="970186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distance</a:t>
              </a:r>
            </a:p>
          </p:txBody>
        </p:sp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>
              <a:off x="1968630" y="4320756"/>
              <a:ext cx="596668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time</a:t>
              </a:r>
            </a:p>
          </p:txBody>
        </p:sp>
        <p:sp>
          <p:nvSpPr>
            <p:cNvPr id="15" name="TextBox 12"/>
            <p:cNvSpPr txBox="1">
              <a:spLocks noChangeArrowheads="1"/>
            </p:cNvSpPr>
            <p:nvPr/>
          </p:nvSpPr>
          <p:spPr bwMode="auto">
            <a:xfrm>
              <a:off x="1450914" y="4130766"/>
              <a:ext cx="338571" cy="369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799216" y="4327093"/>
              <a:ext cx="935497" cy="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069049" y="1962150"/>
            <a:ext cx="3154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distance  =  velocity 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 time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064287" y="2288173"/>
            <a:ext cx="260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distance  =  344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 0.1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061942" y="2614196"/>
            <a:ext cx="23567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distance  =  34.4  m</a:t>
            </a:r>
          </a:p>
        </p:txBody>
      </p:sp>
      <p:pic>
        <p:nvPicPr>
          <p:cNvPr id="20" name="Picture 2" descr="C:\Documents and Settings\Pritesh\Desktop\12401693261710228990Kliponius_Mountain_in_a_Cartoon_Style.svg.med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74285" y="2838450"/>
            <a:ext cx="149147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" name="Group 24"/>
          <p:cNvGrpSpPr>
            <a:grpSpLocks/>
          </p:cNvGrpSpPr>
          <p:nvPr/>
        </p:nvGrpSpPr>
        <p:grpSpPr bwMode="auto">
          <a:xfrm>
            <a:off x="1078685" y="4387850"/>
            <a:ext cx="2958148" cy="369332"/>
            <a:chOff x="1066800" y="6201217"/>
            <a:chExt cx="4673004" cy="381889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1066800" y="6397265"/>
              <a:ext cx="1501574" cy="257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headEnd type="stealth" w="lg" len="lg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641953" y="6399837"/>
              <a:ext cx="2097851" cy="1639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headEnd type="stealth" w="lg" len="lg"/>
              <a:tailEnd type="non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4" name="TextBox 23"/>
            <p:cNvSpPr txBox="1">
              <a:spLocks noChangeArrowheads="1"/>
            </p:cNvSpPr>
            <p:nvPr/>
          </p:nvSpPr>
          <p:spPr bwMode="auto">
            <a:xfrm>
              <a:off x="2420562" y="6201217"/>
              <a:ext cx="1347677" cy="381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ln>
                    <a:solidFill>
                      <a:prstClr val="black"/>
                    </a:solidFill>
                  </a:ln>
                  <a:solidFill>
                    <a:srgbClr val="FF0000"/>
                  </a:solidFill>
                  <a:latin typeface="Tw Cen MT" panose="020B0602020104020603" pitchFamily="34" charset="0"/>
                </a:rPr>
                <a:t>17.2 m</a:t>
              </a:r>
            </a:p>
          </p:txBody>
        </p:sp>
      </p:grp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54884" y="3257550"/>
            <a:ext cx="3048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ular Callout 25"/>
          <p:cNvSpPr/>
          <p:nvPr/>
        </p:nvSpPr>
        <p:spPr>
          <a:xfrm>
            <a:off x="1490815" y="2394929"/>
            <a:ext cx="2680670" cy="698322"/>
          </a:xfrm>
          <a:prstGeom prst="wedgeRoundRectCallout">
            <a:avLst>
              <a:gd name="adj1" fmla="val 47863"/>
              <a:gd name="adj2" fmla="val 92561"/>
              <a:gd name="adj3" fmla="val 16667"/>
            </a:avLst>
          </a:prstGeom>
          <a:solidFill>
            <a:srgbClr val="0099FF">
              <a:alpha val="88627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sound should travel the distance of 34.4 m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342900" y="2999186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pperplate Gothic Bold" pitchFamily="34" charset="0"/>
              </a:rPr>
              <a:t>Hello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2743200" y="1221128"/>
            <a:ext cx="2454533" cy="817222"/>
          </a:xfrm>
          <a:prstGeom prst="wedgeRoundRectCallout">
            <a:avLst>
              <a:gd name="adj1" fmla="val 48291"/>
              <a:gd name="adj2" fmla="val 77178"/>
              <a:gd name="adj3" fmla="val 16667"/>
            </a:avLst>
          </a:prstGeom>
          <a:solidFill>
            <a:srgbClr val="0099FF">
              <a:alpha val="88627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Brain processes the sound and we are able to understand it.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-342900" y="2989097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pperplate Gothic Bold" pitchFamily="34" charset="0"/>
              </a:rPr>
              <a:t>Hello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33888" y="2970047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pperplate Gothic Bold" pitchFamily="34" charset="0"/>
              </a:rPr>
              <a:t>Hello</a:t>
            </a:r>
          </a:p>
        </p:txBody>
      </p:sp>
      <p:sp>
        <p:nvSpPr>
          <p:cNvPr id="52" name="Rounded Rectangular Callout 51"/>
          <p:cNvSpPr/>
          <p:nvPr/>
        </p:nvSpPr>
        <p:spPr>
          <a:xfrm>
            <a:off x="1295400" y="1276350"/>
            <a:ext cx="3796150" cy="978119"/>
          </a:xfrm>
          <a:prstGeom prst="wedgeRoundRectCallout">
            <a:avLst>
              <a:gd name="adj1" fmla="val 57958"/>
              <a:gd name="adj2" fmla="val 45198"/>
              <a:gd name="adj3" fmla="val 16667"/>
            </a:avLst>
          </a:prstGeom>
          <a:solidFill>
            <a:srgbClr val="0099FF">
              <a:alpha val="88627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When the two sounds enter the ear in more than 1/10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 of a second both the sounds can be understood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96850" y="3012493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pperplate Gothic Bold" pitchFamily="34" charset="0"/>
              </a:rPr>
              <a:t>Hello</a:t>
            </a:r>
          </a:p>
        </p:txBody>
      </p:sp>
      <p:sp>
        <p:nvSpPr>
          <p:cNvPr id="54" name="Rounded Rectangular Callout 53"/>
          <p:cNvSpPr/>
          <p:nvPr/>
        </p:nvSpPr>
        <p:spPr>
          <a:xfrm>
            <a:off x="1423974" y="1276350"/>
            <a:ext cx="3377761" cy="860088"/>
          </a:xfrm>
          <a:prstGeom prst="wedgeRoundRectCallout">
            <a:avLst>
              <a:gd name="adj1" fmla="val 71318"/>
              <a:gd name="adj2" fmla="val 63130"/>
              <a:gd name="adj3" fmla="val 16667"/>
            </a:avLst>
          </a:prstGeom>
          <a:solidFill>
            <a:srgbClr val="0099FF">
              <a:alpha val="88627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When two sounds enter the ear  within 0.1 second then brain understands it as one single sound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2133600" y="4171950"/>
            <a:ext cx="2221805" cy="365760"/>
          </a:xfrm>
          <a:prstGeom prst="round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Human  ear</a:t>
            </a:r>
          </a:p>
        </p:txBody>
      </p:sp>
      <p:sp>
        <p:nvSpPr>
          <p:cNvPr id="56" name="Rounded Rectangular Callout 55"/>
          <p:cNvSpPr/>
          <p:nvPr/>
        </p:nvSpPr>
        <p:spPr>
          <a:xfrm>
            <a:off x="533400" y="2495550"/>
            <a:ext cx="3593339" cy="822326"/>
          </a:xfrm>
          <a:prstGeom prst="wedgeRoundRectCallout">
            <a:avLst>
              <a:gd name="adj1" fmla="val -3515"/>
              <a:gd name="adj2" fmla="val 134441"/>
              <a:gd name="adj3" fmla="val 16667"/>
            </a:avLst>
          </a:prstGeom>
          <a:solidFill>
            <a:srgbClr val="0099FF">
              <a:alpha val="88627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i.e. the distance between the observer and the reflecting surface should be minimum 17.2 m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279679" y="2973718"/>
            <a:ext cx="875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pperplate Gothic Bold" pitchFamily="34" charset="0"/>
              </a:rPr>
              <a:t>Hello</a:t>
            </a:r>
          </a:p>
        </p:txBody>
      </p:sp>
      <p:pic>
        <p:nvPicPr>
          <p:cNvPr id="58" name="Picture 2" descr="\\192.168.1.34\mt_school\2016_17\01_ENGLISH MEDIUM\8TH_Std\TAT_2016-17\Physics\03_Atmospheric Pressure\Images\Mj\ESTUDIANTES (159)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835" y="3514747"/>
            <a:ext cx="672955" cy="12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2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1328 C 0.00156 0.01266 0.0033 0.01142 0.00503 0.01173 C 0.00625 0.01204 0.00694 0.0142 0.00816 0.01482 C 0.01354 0.01883 0.01823 0.02099 0.02326 0.02624 C 0.0283 0.03828 0.03194 0.0392 0.0408 0.04105 C 0.05417 0.05494 0.06806 0.05371 0.08299 0.05895 C 0.08611 0.06019 0.08871 0.06389 0.09201 0.06544 C 0.10538 0.07007 0.11771 0.07747 0.13125 0.07994 C 0.14479 0.08519 0.16319 0.09321 0.17274 0.0963 C 0.17639 0.09754 0.18993 0.09908 0.19167 0.09939 C 0.23663 0.09537 0.26024 0.09321 0.30417 0.09445 C 0.31667 0.0997 0.3283 0.10679 0.34253 0.10926 C 0.35278 0.10865 0.36094 0.11976 0.37083 0.1176 C 0.37726 0.11605 0.37899 0.11173 0.38229 0.11513 C 0.38559 0.10865 0.38733 0.13179 0.39132 0.12716 C 0.39618 0.1321 0.40121 0.12161 0.40521 0.12963 C 0.41059 0.13118 0.41892 0.13766 0.42448 0.13735 C 0.42812 0.13581 0.4342 0.13858 0.43906 0.12809 C 0.44253 0.12377 0.44844 0.07716 0.45382 0.075 C 0.45417 0.07346 0.46233 0.04939 0.46285 0.04815 C 0.46493 0.04568 0.4684 0.03858 0.4684 0.03889 C 0.47066 0.03426 0.47378 0.02624 0.47691 0.02037 C 0.47691 0.01297 0.48264 0.00772 0.48715 0.00433 C 0.4934 -0.00061 0.50295 -0.00771 0.50885 -0.01265 C 0.51389 -0.01605 0.5283 -0.0253 0.53316 -0.03117 C 0.53976 -0.04074 0.53976 -0.04413 0.55399 -0.05339 C 0.55642 -0.05401 0.59115 -0.09166 0.61649 -0.08981 " pathEditMode="relative" rAng="0" ptsTypes="AAAAAAAAAAAAAAAAAAAAAAAAAAA">
                                      <p:cBhvr>
                                        <p:cTn id="4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16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327 C 0.00139 0.01265 0.0033 0.01142 0.00486 0.01173 C 0.00608 0.01204 0.00694 0.0142 0.00799 0.01481 C 0.01337 0.01883 0.01805 0.02099 0.02326 0.02623 C 0.0283 0.03827 0.03177 0.0392 0.04062 0.04105 C 0.05399 0.05494 0.06788 0.0537 0.08281 0.05895 C 0.08594 0.06018 0.08854 0.06389 0.09201 0.06543 C 0.10521 0.07006 0.11753 0.07747 0.13125 0.07994 C 0.14462 0.08518 0.16302 0.09321 0.17274 0.0963 C 0.17621 0.09753 0.18993 0.09907 0.19149 0.09938 C 0.23646 0.09537 0.26024 0.09321 0.30399 0.09444 C 0.31649 0.09969 0.32812 0.10679 0.34236 0.10926 C 0.3526 0.10864 0.36076 0.11975 0.37083 0.11759 C 0.37708 0.11605 0.37882 0.11173 0.38212 0.11512 C 0.38559 0.10864 0.38715 0.13179 0.39115 0.12716 C 0.39601 0.1321 0.40121 0.1216 0.40521 0.12963 C 0.41059 0.13117 0.41892 0.13765 0.4243 0.13734 C 0.42812 0.1358 0.43403 0.13858 0.43889 0.12809 C 0.44236 0.12376 0.44844 0.07716 0.45365 0.075 C 0.45399 0.07346 0.46215 0.04938 0.46267 0.04815 C 0.46493 0.04568 0.46823 0.03858 0.46823 0.03889 C 0.47066 0.03426 0.47378 0.02623 0.47674 0.02037 C 0.47674 0.01296 0.48264 0.00771 0.48715 0.00432 C 0.49323 -0.00062 0.50278 -0.00772 0.50885 -0.01266 C 0.51371 -0.01605 0.52812 -0.02531 0.53299 -0.03117 C 0.53958 -0.04074 0.53194 -0.03364 0.55382 -0.0534 C 0.57569 -0.07315 0.64132 -0.12963 0.66424 -0.14969 " pathEditMode="relative" rAng="0" ptsTypes="aaaaaaaaaaaaaaaaaaaaaaaaaaa"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12" y="-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1327 C 0.00139 0.01265 0.00313 0.01141 0.00486 0.01172 C 0.00608 0.01203 0.00695 0.01419 0.00799 0.01481 C 0.01337 0.01882 0.01806 0.02098 0.02326 0.02623 C 0.0283 0.03827 0.03195 0.03919 0.0408 0.04104 C 0.05399 0.05493 0.06823 0.0537 0.08281 0.05895 C 0.08611 0.06018 0.08872 0.06388 0.09219 0.06543 C 0.10538 0.07006 0.11771 0.07746 0.13125 0.07993 C 0.14479 0.08518 0.16302 0.09321 0.17292 0.09629 C 0.17622 0.09753 0.18993 0.09907 0.19167 0.09938 C 0.23663 0.09537 0.26024 0.09321 0.30451 0.09444 C 0.31771 0.09969 0.32899 0.10679 0.34236 0.10925 C 0.35261 0.10864 0.36094 0.11975 0.37083 0.11759 C 0.37726 0.11604 0.37882 0.11172 0.38229 0.11512 C 0.38542 0.10864 0.38733 0.13179 0.39167 0.12716 C 0.39618 0.13209 0.40122 0.1216 0.40486 0.12962 C 0.41059 0.13117 0.41875 0.13765 0.42448 0.13734 C 0.42813 0.1358 0.43403 0.13858 0.43889 0.12808 C 0.44236 0.12376 0.44844 0.07716 0.45382 0.075 C 0.45399 0.07345 0.46233 0.04938 0.46285 0.04814 C 0.46476 0.04567 0.46823 0.03858 0.46823 0.03888 C 0.47031 0.03425 0.47344 0.02623 0.47674 0.02037 C 0.47778 0.01296 0.48229 0.00771 0.48681 0.00432 C 0.49323 -0.00062 0.50278 -0.00772 0.50868 -0.01266 C 0.51354 -0.01605 0.52813 -0.02531 0.53281 -0.03118 C 0.53993 -0.04075 0.52813 -0.0426 0.55382 -0.0534 C 0.57917 -0.0642 0.65868 -0.08673 0.68611 -0.09538 " pathEditMode="relative" rAng="0" ptsTypes="aaaaaaaaaaaaaaaaaaaaaaaaaaa">
                                      <p:cBhvr>
                                        <p:cTn id="7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06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8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8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.01327 C 0.00156 0.01265 0.0033 0.01142 0.00504 0.01173 C 0.00625 0.01204 0.00695 0.0142 0.00816 0.01481 C 0.01354 0.01883 0.01823 0.02099 0.02327 0.02623 C 0.0283 0.03827 0.03195 0.0392 0.0408 0.04105 C 0.05417 0.05494 0.06806 0.0537 0.08299 0.05895 C 0.08646 0.06018 0.08872 0.06389 0.09202 0.06543 C 0.10538 0.07006 0.11771 0.07747 0.13125 0.07994 C 0.14479 0.08518 0.1632 0.09321 0.17309 0.09629 C 0.17639 0.09753 0.18993 0.09907 0.19167 0.09938 C 0.23663 0.09537 0.26024 0.09321 0.30417 0.09444 C 0.31702 0.09969 0.32847 0.10679 0.34254 0.10926 C 0.35278 0.10864 0.36094 0.11975 0.37083 0.11759 C 0.37726 0.11605 0.37899 0.11173 0.38229 0.11512 C 0.38559 0.10864 0.38733 0.13179 0.39132 0.12716 C 0.39618 0.1321 0.40122 0.1216 0.40521 0.12963 C 0.41059 0.13117 0.43125 0.11574 0.43698 0.11543 C 0.44618 0.10648 0.44479 0.07747 0.45122 0.06265 C 0.45625 0.05 0.45417 0.0392 0.45903 0.03025 C 0.46458 0.01852 0.47413 0.00555 0.4809 -0.00309 C 0.48715 -0.00803 0.49983 -0.02685 0.50556 -0.03179 C 0.51129 -0.03519 0.52274 -0.04074 0.52778 -0.04661 C 0.53403 -0.05617 0.52986 -0.04074 0.55399 -0.0534 C 0.57813 -0.06605 0.64809 -0.10895 0.67274 -0.12346 " pathEditMode="relative" rAng="0" ptsTypes="aaaaaaaaaaaaaaaaaaaaaaaa">
                                      <p:cBhvr>
                                        <p:cTn id="9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28" y="-895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01327 C 0.00157 0.01266 0.0033 0.01142 0.00504 0.01173 C 0.00625 0.01204 0.00695 0.0142 0.00816 0.01482 C 0.01355 0.01883 0.01823 0.02099 0.02309 0.02624 C 0.0283 0.03827 0.03177 0.0392 0.0408 0.04105 C 0.05417 0.05494 0.06806 0.05371 0.08299 0.05895 C 0.08629 0.06019 0.08872 0.06389 0.09202 0.06543 C 0.10521 0.07006 0.11771 0.07747 0.13108 0.07994 C 0.1448 0.08519 0.16302 0.09321 0.17292 0.0963 C 0.17639 0.09753 0.18993 0.09908 0.19167 0.09939 C 0.23646 0.09537 0.26025 0.09321 0.30417 0.09445 C 0.31667 0.09969 0.3283 0.10679 0.34236 0.10926 C 0.35278 0.10864 0.36094 0.11976 0.37084 0.1176 C 0.37709 0.11605 0.37882 0.11173 0.3823 0.11513 C 0.38525 0.10864 0.38733 0.13179 0.39132 0.12716 C 0.39601 0.1321 0.40122 0.12161 0.40521 0.12963 C 0.41025 0.13118 0.43125 0.11574 0.43664 0.11543 C 0.44618 0.10648 0.4448 0.07747 0.45122 0.06266 C 0.45625 0.05 0.45417 0.0392 0.45886 0.03025 C 0.46459 0.01852 0.47414 0.00556 0.48091 -0.00308 C 0.48698 -0.00802 0.49983 -0.02685 0.50556 -0.03179 C 0.51094 -0.03518 0.52275 -0.04074 0.52778 -0.0466 C 0.53403 -0.05617 0.53091 -0.04043 0.55382 -0.05339 C 0.57691 -0.06636 0.64653 -0.10987 0.6658 -0.12438 C 0.68473 -0.13889 0.66806 -0.13703 0.66841 -0.14043 " pathEditMode="relative" rAng="0" ptsTypes="aaaaaaaaaaaaaaaaaaaaaaaaa">
                                      <p:cBhvr>
                                        <p:cTn id="10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36" y="-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77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770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5" dur="7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47" dur="77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4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6" presetClass="entr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000"/>
                            </p:stCondLst>
                            <p:childTnLst>
                              <p:par>
                                <p:cTn id="2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10" grpId="0"/>
      <p:bldP spid="17" grpId="0"/>
      <p:bldP spid="17" grpId="1"/>
      <p:bldP spid="18" grpId="0"/>
      <p:bldP spid="18" grpId="1"/>
      <p:bldP spid="19" grpId="0"/>
      <p:bldP spid="19" grpId="1"/>
      <p:bldP spid="26" grpId="0" animBg="1"/>
      <p:bldP spid="26" grpId="1" animBg="1"/>
      <p:bldP spid="48" grpId="0"/>
      <p:bldP spid="48" grpId="1"/>
      <p:bldP spid="48" grpId="2"/>
      <p:bldP spid="48" grpId="3"/>
      <p:bldP spid="49" grpId="0" animBg="1"/>
      <p:bldP spid="49" grpId="1" animBg="1"/>
      <p:bldP spid="49" grpId="2" animBg="1"/>
      <p:bldP spid="50" grpId="0"/>
      <p:bldP spid="50" grpId="1"/>
      <p:bldP spid="50" grpId="2"/>
      <p:bldP spid="50" grpId="3"/>
      <p:bldP spid="51" grpId="0"/>
      <p:bldP spid="51" grpId="1"/>
      <p:bldP spid="51" grpId="2"/>
      <p:bldP spid="51" grpId="3"/>
      <p:bldP spid="52" grpId="0" animBg="1"/>
      <p:bldP spid="52" grpId="1" animBg="1"/>
      <p:bldP spid="52" grpId="2" animBg="1"/>
      <p:bldP spid="53" grpId="0"/>
      <p:bldP spid="53" grpId="1"/>
      <p:bldP spid="53" grpId="2"/>
      <p:bldP spid="54" grpId="0" animBg="1"/>
      <p:bldP spid="54" grpId="1" animBg="1"/>
      <p:bldP spid="54" grpId="2" animBg="1"/>
      <p:bldP spid="55" grpId="0" animBg="1"/>
      <p:bldP spid="55" grpId="1" animBg="1"/>
      <p:bldP spid="56" grpId="0" animBg="1"/>
      <p:bldP spid="57" grpId="0"/>
      <p:bldP spid="57" grpId="1"/>
      <p:bldP spid="57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d drive\MJ WORK\Pooja mam (physics)\State board\9th state board\Sound\IMG_06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00" y="-2762250"/>
            <a:ext cx="14224000" cy="106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867400" y="742950"/>
            <a:ext cx="2718909" cy="1971676"/>
            <a:chOff x="3328080" y="1900766"/>
            <a:chExt cx="2718909" cy="1971676"/>
          </a:xfrm>
        </p:grpSpPr>
        <p:pic>
          <p:nvPicPr>
            <p:cNvPr id="11" name="Picture 3" descr="\\192.168.1.34\mt_school\2016_17\01_ENGLISH MEDIUM\8TH_Std\TAT_2016-17\Physics\03_Atmospheric Pressure\Images\Mj\329706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946" y="1900766"/>
              <a:ext cx="709145" cy="117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/>
            <p:cNvGrpSpPr/>
            <p:nvPr/>
          </p:nvGrpSpPr>
          <p:grpSpPr>
            <a:xfrm>
              <a:off x="3328080" y="3093638"/>
              <a:ext cx="2718909" cy="778804"/>
              <a:chOff x="3328080" y="3093638"/>
              <a:chExt cx="2718909" cy="77880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3328080" y="3093638"/>
                <a:ext cx="2664138" cy="778804"/>
              </a:xfrm>
              <a:prstGeom prst="roundRect">
                <a:avLst/>
              </a:prstGeom>
              <a:solidFill>
                <a:srgbClr val="FFFF00">
                  <a:alpha val="68000"/>
                </a:srgbClr>
              </a:solidFill>
              <a:ln w="12700">
                <a:solidFill>
                  <a:schemeClr val="bg1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white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345353" y="3129097"/>
                <a:ext cx="27016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kern="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0000"/>
                    </a:solidFill>
                    <a:latin typeface="Comic Sans MS" pitchFamily="66" charset="0"/>
                  </a:rPr>
                  <a:t>Why echo is not heard everywhere?</a:t>
                </a:r>
              </a:p>
            </p:txBody>
          </p:sp>
        </p:grpSp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733800" y="971550"/>
            <a:ext cx="4861560" cy="338554"/>
          </a:xfrm>
          <a:prstGeom prst="roundRect">
            <a:avLst/>
          </a:prstGeom>
          <a:solidFill>
            <a:srgbClr val="FF0D0D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>
                <a:solidFill>
                  <a:prstClr val="white"/>
                </a:solidFill>
                <a:latin typeface="Tw Cen MT" panose="020B0602020104020603" pitchFamily="34" charset="0"/>
              </a:rPr>
              <a:t>Echo can only be heard if the surface is rigid.</a:t>
            </a:r>
          </a:p>
        </p:txBody>
      </p:sp>
    </p:spTree>
    <p:extLst>
      <p:ext uri="{BB962C8B-B14F-4D97-AF65-F5344CB8AC3E}">
        <p14:creationId xmlns:p14="http://schemas.microsoft.com/office/powerpoint/2010/main" val="39691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458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019300" y="-1295400"/>
            <a:ext cx="13182600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988800" y="742950"/>
            <a:ext cx="2701636" cy="1971676"/>
            <a:chOff x="3345353" y="1900766"/>
            <a:chExt cx="2701636" cy="1971676"/>
          </a:xfrm>
        </p:grpSpPr>
        <p:pic>
          <p:nvPicPr>
            <p:cNvPr id="6" name="Picture 3" descr="\\192.168.1.34\mt_school\2016_17\01_ENGLISH MEDIUM\8TH_Std\TAT_2016-17\Physics\03_Atmospheric Pressure\Images\Mj\329706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946" y="1900766"/>
              <a:ext cx="709145" cy="117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3345353" y="3093638"/>
              <a:ext cx="2701636" cy="778804"/>
              <a:chOff x="3345353" y="3093638"/>
              <a:chExt cx="2701636" cy="778804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359979" y="3093638"/>
                <a:ext cx="2664138" cy="778804"/>
              </a:xfrm>
              <a:prstGeom prst="roundRect">
                <a:avLst/>
              </a:prstGeom>
              <a:solidFill>
                <a:srgbClr val="66FFFF">
                  <a:alpha val="68000"/>
                </a:srgbClr>
              </a:solidFill>
              <a:ln w="12700">
                <a:solidFill>
                  <a:schemeClr val="bg1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white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345353" y="3132107"/>
                <a:ext cx="270163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kern="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0000"/>
                    </a:solidFill>
                    <a:latin typeface="Comic Sans MS" pitchFamily="66" charset="0"/>
                  </a:rPr>
                  <a:t>Can echo be heard at this place?</a:t>
                </a:r>
              </a:p>
            </p:txBody>
          </p:sp>
        </p:grp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69247" y="257991"/>
            <a:ext cx="6096000" cy="640080"/>
          </a:xfrm>
          <a:prstGeom prst="roundRect">
            <a:avLst/>
          </a:prstGeom>
          <a:solidFill>
            <a:srgbClr val="FF0D0D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>
                <a:solidFill>
                  <a:prstClr val="white"/>
                </a:solidFill>
                <a:latin typeface="Tw Cen MT" panose="020B0602020104020603" pitchFamily="34" charset="0"/>
              </a:rPr>
              <a:t>Echo cannot be heard if the mountains are covered with trees, because trees absorb sound.  </a:t>
            </a:r>
          </a:p>
        </p:txBody>
      </p:sp>
    </p:spTree>
    <p:extLst>
      <p:ext uri="{BB962C8B-B14F-4D97-AF65-F5344CB8AC3E}">
        <p14:creationId xmlns:p14="http://schemas.microsoft.com/office/powerpoint/2010/main" val="40867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Tat for Apps 2013\English Medium\Std 9th\Physics\15. Sound of the music\A-Busy-Street-Old-Delhi.jpg"/>
          <p:cNvPicPr>
            <a:picLocks noChangeAspect="1" noChangeArrowheads="1"/>
          </p:cNvPicPr>
          <p:nvPr/>
        </p:nvPicPr>
        <p:blipFill>
          <a:blip r:embed="rId2"/>
          <a:srcRect r="11111"/>
          <a:stretch>
            <a:fillRect/>
          </a:stretch>
        </p:blipFill>
        <p:spPr bwMode="auto">
          <a:xfrm>
            <a:off x="80010" y="68580"/>
            <a:ext cx="8938259" cy="496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96711" y="251885"/>
            <a:ext cx="6052945" cy="369332"/>
          </a:xfrm>
          <a:prstGeom prst="rect">
            <a:avLst/>
          </a:prstGeom>
          <a:solidFill>
            <a:schemeClr val="tx1">
              <a:alpha val="68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solidFill>
                  <a:prstClr val="white"/>
                </a:solidFill>
                <a:latin typeface="Tw Cen MT" panose="020B06020201040206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Echo cannot be heard because there is too much disturbance.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11730" y="2233817"/>
            <a:ext cx="5113020" cy="510767"/>
            <a:chOff x="2411730" y="2233817"/>
            <a:chExt cx="5113020" cy="510767"/>
          </a:xfrm>
        </p:grpSpPr>
        <p:sp>
          <p:nvSpPr>
            <p:cNvPr id="5" name="Rounded Rectangle 4"/>
            <p:cNvSpPr/>
            <p:nvPr/>
          </p:nvSpPr>
          <p:spPr>
            <a:xfrm>
              <a:off x="2411730" y="2233817"/>
              <a:ext cx="5113020" cy="51076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44655" y="2258368"/>
              <a:ext cx="4647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latin typeface="Tw Cen MT" panose="020B0602020104020603" pitchFamily="34" charset="0"/>
                </a:rPr>
                <a:t>Can echo be heard at this place???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2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057400" y="-1188720"/>
            <a:ext cx="13182600" cy="761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691793" y="361950"/>
            <a:ext cx="3223607" cy="1971676"/>
            <a:chOff x="3048346" y="1900766"/>
            <a:chExt cx="3223607" cy="1971676"/>
          </a:xfrm>
        </p:grpSpPr>
        <p:pic>
          <p:nvPicPr>
            <p:cNvPr id="6" name="Picture 3" descr="\\192.168.1.34\mt_school\2016_17\01_ENGLISH MEDIUM\8TH_Std\TAT_2016-17\Physics\03_Atmospheric Pressure\Images\Mj\329706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946" y="1900766"/>
              <a:ext cx="709145" cy="1177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3048346" y="3093638"/>
              <a:ext cx="3223607" cy="778804"/>
              <a:chOff x="3048346" y="3093638"/>
              <a:chExt cx="3223607" cy="778804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048346" y="3093638"/>
                <a:ext cx="3223607" cy="778804"/>
              </a:xfrm>
              <a:prstGeom prst="roundRect">
                <a:avLst/>
              </a:prstGeom>
              <a:solidFill>
                <a:srgbClr val="66FFFF">
                  <a:alpha val="68000"/>
                </a:srgbClr>
              </a:solidFill>
              <a:ln w="12700">
                <a:solidFill>
                  <a:schemeClr val="bg1"/>
                </a:solidFill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white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197110" y="3132107"/>
                <a:ext cx="299864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kern="0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0D0D"/>
                    </a:solidFill>
                    <a:latin typeface="Comic Sans MS" pitchFamily="66" charset="0"/>
                  </a:rPr>
                  <a:t>Can echo be heard in a furnished house?</a:t>
                </a:r>
              </a:p>
            </p:txBody>
          </p:sp>
        </p:grp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69247" y="257991"/>
            <a:ext cx="4683753" cy="640080"/>
          </a:xfrm>
          <a:prstGeom prst="roundRect">
            <a:avLst/>
          </a:prstGeom>
          <a:solidFill>
            <a:srgbClr val="FFFF00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>
                <a:solidFill>
                  <a:prstClr val="black"/>
                </a:solidFill>
                <a:latin typeface="Tw Cen MT" panose="020B0602020104020603" pitchFamily="34" charset="0"/>
              </a:rPr>
              <a:t>Furniture in the house absorbs the sound hence, echo is not heard.</a:t>
            </a:r>
          </a:p>
        </p:txBody>
      </p:sp>
    </p:spTree>
    <p:extLst>
      <p:ext uri="{BB962C8B-B14F-4D97-AF65-F5344CB8AC3E}">
        <p14:creationId xmlns:p14="http://schemas.microsoft.com/office/powerpoint/2010/main" val="14921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279400"/>
            <a:ext cx="6858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If the distance d between the source and the sound is increased to 4d and the velocity v  of the sound is doubled, then what will be the time t, after which the echo could be heard?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1334306"/>
            <a:ext cx="2294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For echo to be heard : 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85000" y="1334306"/>
            <a:ext cx="401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schemeClr val="bg1"/>
                </a:solidFill>
                <a:latin typeface="Tw Cen MT" panose="020B0602020104020603" pitchFamily="34" charset="0"/>
              </a:rPr>
              <a:t>v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33850" y="1179024"/>
            <a:ext cx="428323" cy="706926"/>
            <a:chOff x="5704346" y="2897565"/>
            <a:chExt cx="428323" cy="530195"/>
          </a:xfrm>
        </p:grpSpPr>
        <p:sp>
          <p:nvSpPr>
            <p:cNvPr id="11" name="Rectangle 10"/>
            <p:cNvSpPr/>
            <p:nvPr/>
          </p:nvSpPr>
          <p:spPr>
            <a:xfrm>
              <a:off x="5704346" y="2897565"/>
              <a:ext cx="42832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2d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72232" y="3175771"/>
              <a:ext cx="29255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13" name="Rectangle 12"/>
            <p:cNvSpPr/>
            <p:nvPr/>
          </p:nvSpPr>
          <p:spPr>
            <a:xfrm>
              <a:off x="5796519" y="3150761"/>
              <a:ext cx="24397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  <a:sym typeface="Symbol"/>
                </a:rPr>
                <a:t>t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10000" y="133430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1075" y="1915331"/>
            <a:ext cx="2294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>
                <a:solidFill>
                  <a:schemeClr val="bg1"/>
                </a:solidFill>
                <a:latin typeface="Tw Cen MT" panose="020B0602020104020603" pitchFamily="34" charset="0"/>
              </a:rPr>
              <a:t> i.e.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75475" y="1915331"/>
            <a:ext cx="401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24325" y="1760049"/>
            <a:ext cx="428323" cy="706926"/>
            <a:chOff x="5704346" y="2897565"/>
            <a:chExt cx="428323" cy="530195"/>
          </a:xfrm>
        </p:grpSpPr>
        <p:sp>
          <p:nvSpPr>
            <p:cNvPr id="18" name="Rectangle 17"/>
            <p:cNvSpPr/>
            <p:nvPr/>
          </p:nvSpPr>
          <p:spPr>
            <a:xfrm>
              <a:off x="5704346" y="2897565"/>
              <a:ext cx="42832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2d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772232" y="3175771"/>
              <a:ext cx="29255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20" name="Rectangle 19"/>
            <p:cNvSpPr/>
            <p:nvPr/>
          </p:nvSpPr>
          <p:spPr>
            <a:xfrm>
              <a:off x="5765260" y="3150761"/>
              <a:ext cx="306495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3800475" y="191533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19625" y="1926193"/>
            <a:ext cx="1295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………(1)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57400" y="2354818"/>
            <a:ext cx="401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d</a:t>
            </a:r>
            <a:r>
              <a:rPr lang="en-IN" b="1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82400" y="2354818"/>
            <a:ext cx="763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w Cen MT" panose="020B0602020104020603" pitchFamily="34" charset="0"/>
              </a:rPr>
              <a:t>=  </a:t>
            </a:r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4d,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102649" y="2355850"/>
            <a:ext cx="401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v</a:t>
            </a:r>
            <a:r>
              <a:rPr lang="en-IN" b="1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27649" y="2355850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Tw Cen MT" panose="020B0602020104020603" pitchFamily="34" charset="0"/>
              </a:rPr>
              <a:t>=  </a:t>
            </a:r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2v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78375" y="2934506"/>
            <a:ext cx="401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r"/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</a:t>
            </a:r>
            <a:r>
              <a:rPr lang="en-IN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86349" y="2779224"/>
            <a:ext cx="510076" cy="706926"/>
            <a:chOff x="5663470" y="2897565"/>
            <a:chExt cx="510076" cy="530195"/>
          </a:xfrm>
        </p:grpSpPr>
        <p:sp>
          <p:nvSpPr>
            <p:cNvPr id="29" name="Rectangle 28"/>
            <p:cNvSpPr/>
            <p:nvPr/>
          </p:nvSpPr>
          <p:spPr>
            <a:xfrm>
              <a:off x="5663470" y="2897565"/>
              <a:ext cx="51007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2d</a:t>
              </a:r>
              <a:r>
                <a:rPr lang="en-IN" b="1" baseline="-25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7605" y="3175771"/>
              <a:ext cx="32180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31" name="Rectangle 30"/>
            <p:cNvSpPr/>
            <p:nvPr/>
          </p:nvSpPr>
          <p:spPr>
            <a:xfrm>
              <a:off x="5724384" y="3150761"/>
              <a:ext cx="388248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r>
                <a:rPr lang="en-IN" b="1" baseline="-25000" dirty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1603375" y="293450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708864" y="277495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725379" y="3145891"/>
            <a:ext cx="731520" cy="0"/>
          </a:xfrm>
          <a:prstGeom prst="lin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</p:spPr>
      </p:cxnSp>
      <p:sp>
        <p:nvSpPr>
          <p:cNvPr id="36" name="Rectangle 35"/>
          <p:cNvSpPr/>
          <p:nvPr/>
        </p:nvSpPr>
        <p:spPr>
          <a:xfrm>
            <a:off x="2876978" y="3112544"/>
            <a:ext cx="428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  <a:sym typeface="Symbol"/>
              </a:rPr>
              <a:t>2v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74900" y="293023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83335" y="278765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w Cen MT" panose="020B0602020104020603" pitchFamily="34" charset="0"/>
              </a:rPr>
              <a:t>×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082772" y="2800350"/>
            <a:ext cx="428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4d</a:t>
            </a:r>
            <a:endParaRPr lang="en-US" b="1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57400" y="2354818"/>
            <a:ext cx="995212" cy="369332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164342" y="2343150"/>
            <a:ext cx="904738" cy="369332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644402" y="1803690"/>
            <a:ext cx="904738" cy="594813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08275" y="277495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2</a:t>
            </a:r>
            <a:endParaRPr lang="en-US" b="1" baseline="-250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97628" y="3112544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v</a:t>
            </a:r>
            <a:endParaRPr lang="en-US" b="1" baseline="-250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205056" y="280035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d</a:t>
            </a:r>
            <a:endParaRPr lang="en-US" b="1" baseline="-2500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7100" y="292989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55004" y="2763984"/>
            <a:ext cx="321805" cy="706926"/>
            <a:chOff x="5757605" y="2897565"/>
            <a:chExt cx="321805" cy="530195"/>
          </a:xfrm>
        </p:grpSpPr>
        <p:sp>
          <p:nvSpPr>
            <p:cNvPr id="49" name="Rectangle 48"/>
            <p:cNvSpPr/>
            <p:nvPr/>
          </p:nvSpPr>
          <p:spPr>
            <a:xfrm>
              <a:off x="5765261" y="2897565"/>
              <a:ext cx="3064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4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757605" y="3175771"/>
              <a:ext cx="32180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51" name="Rectangle 50"/>
            <p:cNvSpPr/>
            <p:nvPr/>
          </p:nvSpPr>
          <p:spPr>
            <a:xfrm>
              <a:off x="5765261" y="3150761"/>
              <a:ext cx="3064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179057" y="292815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×</a:t>
            </a:r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4478877" y="2762250"/>
            <a:ext cx="428323" cy="706926"/>
            <a:chOff x="5704347" y="2897565"/>
            <a:chExt cx="428323" cy="530195"/>
          </a:xfrm>
        </p:grpSpPr>
        <p:sp>
          <p:nvSpPr>
            <p:cNvPr id="54" name="Rectangle 53"/>
            <p:cNvSpPr/>
            <p:nvPr/>
          </p:nvSpPr>
          <p:spPr>
            <a:xfrm>
              <a:off x="5704347" y="2897565"/>
              <a:ext cx="42832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2d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757605" y="3175771"/>
              <a:ext cx="32180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cxnSp>
        <p:sp>
          <p:nvSpPr>
            <p:cNvPr id="56" name="Rectangle 55"/>
            <p:cNvSpPr/>
            <p:nvPr/>
          </p:nvSpPr>
          <p:spPr>
            <a:xfrm>
              <a:off x="5765261" y="3150761"/>
              <a:ext cx="3064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3893820" y="294155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905586" y="292989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=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332306" y="294155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 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974080" y="2941558"/>
            <a:ext cx="184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…….. [From (1)]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  <p:bldP spid="34" grpId="0"/>
      <p:bldP spid="36" grpId="0"/>
      <p:bldP spid="37" grpId="0"/>
      <p:bldP spid="38" grpId="0"/>
      <p:bldP spid="39" grpId="0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/>
      <p:bldP spid="45" grpId="0"/>
      <p:bldP spid="46" grpId="0"/>
      <p:bldP spid="47" grpId="0"/>
      <p:bldP spid="52" grpId="0"/>
      <p:bldP spid="58" grpId="0"/>
      <p:bldP spid="59" grpId="0"/>
      <p:bldP spid="60" grpId="0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57200" y="343203"/>
            <a:ext cx="6705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If the speed of sound is reduced by 1/3 and time for the echo to be heard is doubled, will the echo be heard?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6608" y="952440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(a)	Yes 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14800" y="952440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(b)</a:t>
            </a:r>
            <a:r>
              <a:rPr lang="en-US" sz="2000" b="1" dirty="0">
                <a:solidFill>
                  <a:schemeClr val="bg1"/>
                </a:solidFill>
                <a:latin typeface="Tw Cen MT" panose="020B0602020104020603" pitchFamily="34" charset="0"/>
              </a:rPr>
              <a:t>	</a:t>
            </a:r>
            <a:r>
              <a:rPr lang="en-US" sz="2000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No</a:t>
            </a:r>
            <a:endParaRPr lang="en-US" sz="2000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094608" y="991331"/>
            <a:ext cx="942802" cy="357599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- 05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 descr="D:\d drive\MJ WORK\Pooja mam (physics)\State board\9th state board\Sound\mX8Rmz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4" y="-2286"/>
            <a:ext cx="9172508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" y="234950"/>
            <a:ext cx="5421484" cy="830997"/>
          </a:xfrm>
          <a:prstGeom prst="rect">
            <a:avLst/>
          </a:prstGeom>
          <a:effectLst>
            <a:glow rad="1409700">
              <a:srgbClr val="FFFF00">
                <a:alpha val="70000"/>
              </a:srgb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 w="28575">
                  <a:solidFill>
                    <a:sysClr val="windowText" lastClr="000000"/>
                  </a:solidFill>
                </a:ln>
                <a:solidFill>
                  <a:prstClr val="white"/>
                </a:solidFill>
                <a:effectLst>
                  <a:glow rad="355600">
                    <a:srgbClr val="FFC000">
                      <a:alpha val="32000"/>
                    </a:srgbClr>
                  </a:glow>
                </a:effectLst>
                <a:latin typeface="Copperplate Gothic Bold" pitchFamily="34" charset="0"/>
              </a:rPr>
              <a:t>Reverberation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739900"/>
            <a:ext cx="6553200" cy="311785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  <a:effectLst>
            <a:glow>
              <a:schemeClr val="bg1">
                <a:lumMod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2" descr="D:\d drive\MJ WORK\Pooja mam (physics)\CBSE(VIII) Physics\Sound\Raw\cartoonCharacterBrian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34" y="3154681"/>
            <a:ext cx="830222" cy="17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D:\d drive\MJ WORK\Pooja mam (physics)\State board\9th state board\Sound\cb26475f9b63061d472be050685600a7-microphone-with-stand-by-vexel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5" r="39356"/>
          <a:stretch/>
        </p:blipFill>
        <p:spPr bwMode="auto">
          <a:xfrm>
            <a:off x="2187552" y="3573380"/>
            <a:ext cx="366647" cy="12852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51178" y="4279194"/>
            <a:ext cx="12555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  <a:sym typeface="Symbol"/>
              </a:rPr>
              <a:t>Singer</a:t>
            </a:r>
            <a:endParaRPr lang="en-US" sz="2200" b="1" dirty="0">
              <a:ln>
                <a:solidFill>
                  <a:prstClr val="black"/>
                </a:solidFill>
              </a:ln>
              <a:solidFill>
                <a:srgbClr val="FF0000"/>
              </a:solidFill>
              <a:latin typeface="Copperplate Gothic Bold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87249" y="4426863"/>
            <a:ext cx="15707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  <a:sym typeface="Symbol"/>
              </a:rPr>
              <a:t>Listener</a:t>
            </a:r>
            <a:endParaRPr lang="en-US" sz="2200" b="1" dirty="0">
              <a:ln>
                <a:solidFill>
                  <a:prstClr val="black"/>
                </a:solidFill>
              </a:ln>
              <a:solidFill>
                <a:srgbClr val="FF0000"/>
              </a:solidFill>
              <a:latin typeface="Copperplate Gothic Bold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 flipV="1">
            <a:off x="304800" y="1077760"/>
            <a:ext cx="8458200" cy="635601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1905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1072395"/>
            <a:ext cx="8488326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Sound waves get reflected from the walls and roof of a room multiple time. This causes a single sound to be heard not once but continuously. This is called </a:t>
            </a:r>
            <a:r>
              <a:rPr lang="en-IN" b="1" kern="0" dirty="0" smtClean="0">
                <a:solidFill>
                  <a:srgbClr val="FFFF00"/>
                </a:solidFill>
                <a:effectLst>
                  <a:glow rad="88900">
                    <a:srgbClr val="C00000"/>
                  </a:glow>
                </a:effectLst>
                <a:latin typeface="Tw Cen MT" panose="020B0602020104020603" pitchFamily="34" charset="0"/>
              </a:rPr>
              <a:t>reverberation</a:t>
            </a:r>
            <a:r>
              <a:rPr lang="en-IN" b="1" kern="0" dirty="0" smtClean="0">
                <a:solidFill>
                  <a:srgbClr val="FFFF00"/>
                </a:solidFill>
                <a:effectLst>
                  <a:glow rad="101600">
                    <a:prstClr val="black">
                      <a:alpha val="54000"/>
                    </a:prstClr>
                  </a:glow>
                </a:effectLst>
                <a:latin typeface="Tw Cen MT" panose="020B0602020104020603" pitchFamily="34" charset="0"/>
              </a:rPr>
              <a:t>.</a:t>
            </a:r>
            <a:r>
              <a:rPr lang="en-IN" b="1" kern="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 </a:t>
            </a:r>
            <a:endParaRPr lang="en-IN" b="1" kern="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317501" y="2679700"/>
            <a:ext cx="1078162" cy="89367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630779" y="2689860"/>
            <a:ext cx="1211981" cy="943680"/>
          </a:xfrm>
          <a:prstGeom prst="line">
            <a:avLst/>
          </a:prstGeom>
          <a:ln w="28575"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17500" y="1754981"/>
            <a:ext cx="3304381" cy="937419"/>
            <a:chOff x="317500" y="1754981"/>
            <a:chExt cx="3304381" cy="937419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317500" y="1754981"/>
              <a:ext cx="3304381" cy="937419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Isosceles Triangle 37"/>
            <p:cNvSpPr/>
            <p:nvPr/>
          </p:nvSpPr>
          <p:spPr>
            <a:xfrm rot="4228403">
              <a:off x="1290907" y="2356889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14738" y="1757363"/>
            <a:ext cx="3228022" cy="932497"/>
            <a:chOff x="3614738" y="1757363"/>
            <a:chExt cx="3228022" cy="93249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614738" y="1757363"/>
              <a:ext cx="3228022" cy="93249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/>
            <p:cNvSpPr/>
            <p:nvPr/>
          </p:nvSpPr>
          <p:spPr>
            <a:xfrm rot="6474901">
              <a:off x="4055602" y="1848979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H="1" flipV="1">
            <a:off x="304800" y="2353469"/>
            <a:ext cx="1114926" cy="97927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04800" y="1744579"/>
            <a:ext cx="1933074" cy="621591"/>
            <a:chOff x="304800" y="1744579"/>
            <a:chExt cx="1933074" cy="621591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304800" y="1744579"/>
              <a:ext cx="1933074" cy="62159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/>
            <p:cNvSpPr/>
            <p:nvPr/>
          </p:nvSpPr>
          <p:spPr>
            <a:xfrm rot="4228403">
              <a:off x="1278207" y="1993859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25675" y="1746250"/>
            <a:ext cx="2322262" cy="1815097"/>
            <a:chOff x="2225675" y="1746250"/>
            <a:chExt cx="2322262" cy="1815097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2225675" y="1746250"/>
              <a:ext cx="2322262" cy="1815097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Isosceles Triangle 61"/>
            <p:cNvSpPr/>
            <p:nvPr/>
          </p:nvSpPr>
          <p:spPr>
            <a:xfrm rot="7247350">
              <a:off x="2835274" y="2212974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44040" y="1743075"/>
            <a:ext cx="1013460" cy="1358265"/>
            <a:chOff x="1844040" y="1743075"/>
            <a:chExt cx="1013460" cy="1358265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1844040" y="1743075"/>
              <a:ext cx="1013460" cy="135826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Isosceles Triangle 73"/>
            <p:cNvSpPr/>
            <p:nvPr/>
          </p:nvSpPr>
          <p:spPr>
            <a:xfrm rot="1693045">
              <a:off x="2030217" y="2750742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47975" y="1743075"/>
            <a:ext cx="1760120" cy="1613736"/>
            <a:chOff x="2847975" y="1743075"/>
            <a:chExt cx="1760120" cy="1613736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2847975" y="1743075"/>
              <a:ext cx="1760120" cy="1613736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Isosceles Triangle 74"/>
            <p:cNvSpPr/>
            <p:nvPr/>
          </p:nvSpPr>
          <p:spPr>
            <a:xfrm rot="7610188">
              <a:off x="3142454" y="2012730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7" name="Straight Connector 86"/>
          <p:cNvCxnSpPr/>
          <p:nvPr/>
        </p:nvCxnSpPr>
        <p:spPr>
          <a:xfrm flipH="1">
            <a:off x="5667376" y="2447925"/>
            <a:ext cx="1188243" cy="97155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927860" y="1744579"/>
            <a:ext cx="3173529" cy="1440581"/>
            <a:chOff x="1927860" y="1744579"/>
            <a:chExt cx="3173529" cy="1440581"/>
          </a:xfrm>
        </p:grpSpPr>
        <p:cxnSp>
          <p:nvCxnSpPr>
            <p:cNvPr id="86" name="Straight Connector 85"/>
            <p:cNvCxnSpPr/>
            <p:nvPr/>
          </p:nvCxnSpPr>
          <p:spPr>
            <a:xfrm flipV="1">
              <a:off x="1927860" y="1744579"/>
              <a:ext cx="3173529" cy="144058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Isosceles Triangle 87"/>
            <p:cNvSpPr/>
            <p:nvPr/>
          </p:nvSpPr>
          <p:spPr>
            <a:xfrm rot="4344557">
              <a:off x="2822622" y="2711192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04" name="Straight Connector 103"/>
          <p:cNvCxnSpPr/>
          <p:nvPr/>
        </p:nvCxnSpPr>
        <p:spPr>
          <a:xfrm flipH="1">
            <a:off x="5890259" y="3161700"/>
            <a:ext cx="967741" cy="662940"/>
          </a:xfrm>
          <a:prstGeom prst="line">
            <a:avLst/>
          </a:prstGeom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049780" y="2957514"/>
            <a:ext cx="4823460" cy="197166"/>
            <a:chOff x="2049780" y="2957514"/>
            <a:chExt cx="4823460" cy="197166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2049780" y="2971800"/>
              <a:ext cx="4823460" cy="18288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Isosceles Triangle 104"/>
            <p:cNvSpPr/>
            <p:nvPr/>
          </p:nvSpPr>
          <p:spPr>
            <a:xfrm rot="5400000">
              <a:off x="2875492" y="2956006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2468326" y="3656807"/>
            <a:ext cx="2484674" cy="0"/>
          </a:xfrm>
          <a:prstGeom prst="line">
            <a:avLst/>
          </a:prstGeom>
          <a:ln w="28575">
            <a:solidFill>
              <a:srgbClr val="FF0D0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 rot="16200000" flipV="1">
            <a:off x="6546988" y="1907775"/>
            <a:ext cx="469897" cy="1040880"/>
            <a:chOff x="462666" y="1150392"/>
            <a:chExt cx="469897" cy="1040880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475363" y="11905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0800000">
              <a:off x="925527" y="1176542"/>
              <a:ext cx="0" cy="101473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 rot="10800000">
              <a:off x="462666" y="1150392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6953643" y="2700564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Reflected sound</a:t>
            </a:r>
            <a:endParaRPr lang="en-IN" sz="20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 flipV="1">
            <a:off x="3532442" y="3671093"/>
            <a:ext cx="82296" cy="740193"/>
            <a:chOff x="749534" y="929056"/>
            <a:chExt cx="82296" cy="740193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790681" y="994826"/>
              <a:ext cx="0" cy="674423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 rot="10800000">
              <a:off x="749534" y="929056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2899390" y="4452692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Direct sound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93494" y="1750219"/>
            <a:ext cx="1759744" cy="700087"/>
            <a:chOff x="5093494" y="1750219"/>
            <a:chExt cx="1759744" cy="700087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5093494" y="1750219"/>
              <a:ext cx="1759744" cy="70008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88"/>
            <p:cNvSpPr/>
            <p:nvPr/>
          </p:nvSpPr>
          <p:spPr>
            <a:xfrm rot="6485089">
              <a:off x="5374130" y="1834325"/>
              <a:ext cx="91440" cy="94456"/>
            </a:xfrm>
            <a:prstGeom prst="triangl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462" name="Picture 6" descr="D:\d drive\MJ WORK\Pooja mam (physics)\State board\9th state board\Sound\car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79" y="3633540"/>
            <a:ext cx="1194316" cy="12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4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94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6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4" grpId="0" animBg="1"/>
          <p:bldP spid="21" grpId="0"/>
          <p:bldP spid="21" grpId="1"/>
          <p:bldP spid="22" grpId="0"/>
          <p:bldP spid="22" grpId="1"/>
          <p:bldP spid="8" grpId="0" animBg="1"/>
          <p:bldP spid="15" grpId="0"/>
          <p:bldP spid="46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6" presetClass="emph" presetSubtype="0" repeatCount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500" tmFilter="0, 0; .2, .5; .8, .5; 1, 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250" autoRev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8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4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94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946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194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xit" presetSubtype="4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2" presetClass="exit" presetSubtype="4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7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3" dur="10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6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1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1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1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3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8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0" presetID="1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14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4" fill="hold">
                          <p:stCondLst>
                            <p:cond delay="indefinite"/>
                          </p:stCondLst>
                          <p:childTnLst>
                            <p:par>
                              <p:cTn id="1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4" grpId="0" animBg="1"/>
          <p:bldP spid="21" grpId="0"/>
          <p:bldP spid="21" grpId="1"/>
          <p:bldP spid="22" grpId="0"/>
          <p:bldP spid="22" grpId="1"/>
          <p:bldP spid="8" grpId="0" animBg="1"/>
          <p:bldP spid="15" grpId="0"/>
          <p:bldP spid="46" grpId="0"/>
          <p:bldP spid="53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8537" y="2173871"/>
            <a:ext cx="2210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What are waves?</a:t>
            </a:r>
          </a:p>
        </p:txBody>
      </p:sp>
      <p:pic>
        <p:nvPicPr>
          <p:cNvPr id="5" name="Picture 6" descr="D:\d drive\MJ WORK\Pooja mam (physics)\State board\9th state board\3_Current Electricity\Raw\XojKdyD_zQ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9" y="1006941"/>
            <a:ext cx="867809" cy="11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rot="10800000" flipV="1">
            <a:off x="4632442" y="2087098"/>
            <a:ext cx="469897" cy="1040880"/>
            <a:chOff x="462666" y="1150392"/>
            <a:chExt cx="469897" cy="104088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75363" y="1190552"/>
              <a:ext cx="457200" cy="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925527" y="1176542"/>
              <a:ext cx="0" cy="101473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 rot="10800000">
              <a:off x="462666" y="1150392"/>
              <a:ext cx="82296" cy="822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98271" y="1875406"/>
            <a:ext cx="1996161" cy="475684"/>
            <a:chOff x="2875079" y="2462283"/>
            <a:chExt cx="1996161" cy="475684"/>
          </a:xfrm>
        </p:grpSpPr>
        <p:sp>
          <p:nvSpPr>
            <p:cNvPr id="11" name="Rounded Rectangle 10"/>
            <p:cNvSpPr/>
            <p:nvPr/>
          </p:nvSpPr>
          <p:spPr>
            <a:xfrm>
              <a:off x="2881453" y="2477979"/>
              <a:ext cx="1989787" cy="45998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75079" y="2462283"/>
              <a:ext cx="19520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  <a:sym typeface="Symbol"/>
                </a:rPr>
                <a:t>Sea waves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299055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000066"/>
                </a:solidFill>
                <a:latin typeface="Narkisim" pitchFamily="34" charset="-79"/>
                <a:cs typeface="Narkisim" pitchFamily="34" charset="-79"/>
              </a:rPr>
              <a:t>Sound travels in the form of wave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00250" y="1428750"/>
            <a:ext cx="3333750" cy="1143000"/>
          </a:xfrm>
          <a:prstGeom prst="rect">
            <a:avLst/>
          </a:prstGeom>
          <a:solidFill>
            <a:schemeClr val="bg1">
              <a:lumMod val="75000"/>
              <a:alpha val="87000"/>
            </a:schemeClr>
          </a:solidFill>
          <a:ln>
            <a:solidFill>
              <a:srgbClr val="0000FF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208201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971800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3736803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4494288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9" name="Oval 18"/>
          <p:cNvSpPr/>
          <p:nvPr/>
        </p:nvSpPr>
        <p:spPr>
          <a:xfrm>
            <a:off x="2208201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0" name="Oval 19"/>
          <p:cNvSpPr/>
          <p:nvPr/>
        </p:nvSpPr>
        <p:spPr>
          <a:xfrm>
            <a:off x="2971800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736803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22" name="Oval 21"/>
          <p:cNvSpPr/>
          <p:nvPr/>
        </p:nvSpPr>
        <p:spPr>
          <a:xfrm>
            <a:off x="4494288" y="1759674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2100" y="928008"/>
            <a:ext cx="1082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>
                  <a:solidFill>
                    <a:prstClr val="black"/>
                  </a:solidFill>
                </a:ln>
                <a:solidFill>
                  <a:srgbClr val="C00000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PULSE: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703622" y="942522"/>
            <a:ext cx="75927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single disturbance travelling through a medium is a PULSE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03720" y="2887634"/>
            <a:ext cx="3333750" cy="1143000"/>
          </a:xfrm>
          <a:prstGeom prst="rect">
            <a:avLst/>
          </a:prstGeom>
          <a:solidFill>
            <a:schemeClr val="bg1">
              <a:lumMod val="75000"/>
              <a:alpha val="87000"/>
            </a:schemeClr>
          </a:solidFill>
          <a:ln>
            <a:solidFill>
              <a:srgbClr val="0000FF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10073" y="3221755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2975270" y="3218558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8" name="Oval 27"/>
          <p:cNvSpPr/>
          <p:nvPr/>
        </p:nvSpPr>
        <p:spPr>
          <a:xfrm>
            <a:off x="3740273" y="3218558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4497758" y="3218558"/>
            <a:ext cx="480060" cy="48006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5425091" y="1823955"/>
            <a:ext cx="2880709" cy="983962"/>
          </a:xfrm>
          <a:prstGeom prst="wedgeRoundRectCallout">
            <a:avLst>
              <a:gd name="adj1" fmla="val -65231"/>
              <a:gd name="adj2" fmla="val 99299"/>
              <a:gd name="adj3" fmla="val 16667"/>
            </a:avLst>
          </a:prstGeom>
          <a:solidFill>
            <a:srgbClr val="C00000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If continuous disturbance is produced, the particles vibrate continuously</a:t>
            </a:r>
          </a:p>
        </p:txBody>
      </p:sp>
      <p:sp>
        <p:nvSpPr>
          <p:cNvPr id="31" name="Rounded Rectangular Callout 30"/>
          <p:cNvSpPr/>
          <p:nvPr/>
        </p:nvSpPr>
        <p:spPr>
          <a:xfrm>
            <a:off x="5567672" y="2356891"/>
            <a:ext cx="2357128" cy="672059"/>
          </a:xfrm>
          <a:prstGeom prst="wedgeRoundRectCallout">
            <a:avLst>
              <a:gd name="adj1" fmla="val -72300"/>
              <a:gd name="adj2" fmla="val 53006"/>
              <a:gd name="adj3" fmla="val 16667"/>
            </a:avLst>
          </a:prstGeom>
          <a:solidFill>
            <a:srgbClr val="C00000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This continuous motion forms a 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</a:rPr>
              <a:t>WAVE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777346" y="2938237"/>
            <a:ext cx="2770909" cy="929616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8890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A wave motion is a mode of transmission of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energy through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a medium.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02400" y="2419350"/>
            <a:ext cx="120635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</a:rPr>
              <a:t>WAVE</a:t>
            </a:r>
          </a:p>
        </p:txBody>
      </p:sp>
      <p:pic>
        <p:nvPicPr>
          <p:cNvPr id="34" name="Picture 2" descr="D:\d drive\MJ WORK\Pooja mam (physics)\CBSE(VIII) Physics\Sound\Raw\ha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13762" r="13146" b="10682"/>
          <a:stretch/>
        </p:blipFill>
        <p:spPr bwMode="auto">
          <a:xfrm rot="20949804">
            <a:off x="262837" y="2277108"/>
            <a:ext cx="1828475" cy="1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D:\d drive\MJ WORK\Pooja mam (physics)\CBSE(VIII) Physics\Sound\Raw\hand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13762" r="13146" b="10682"/>
          <a:stretch/>
        </p:blipFill>
        <p:spPr bwMode="auto">
          <a:xfrm rot="20949804">
            <a:off x="384786" y="3744149"/>
            <a:ext cx="1828475" cy="1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ular Callout 35"/>
          <p:cNvSpPr/>
          <p:nvPr/>
        </p:nvSpPr>
        <p:spPr>
          <a:xfrm>
            <a:off x="2027802" y="4108261"/>
            <a:ext cx="3148760" cy="889433"/>
          </a:xfrm>
          <a:prstGeom prst="wedgeRoundRectCallout">
            <a:avLst>
              <a:gd name="adj1" fmla="val -13792"/>
              <a:gd name="adj2" fmla="val -47873"/>
              <a:gd name="adj3" fmla="val 16667"/>
            </a:avLst>
          </a:prstGeom>
          <a:solidFill>
            <a:srgbClr val="000066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The particle do not move from one place to another. They just 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</a:rPr>
              <a:t>vibrate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about their </a:t>
            </a:r>
            <a:r>
              <a:rPr lang="en-US" sz="1600" b="1" dirty="0">
                <a:solidFill>
                  <a:srgbClr val="FFFF00"/>
                </a:solidFill>
                <a:latin typeface="Tw Cen MT" panose="020B0602020104020603" pitchFamily="34" charset="0"/>
              </a:rPr>
              <a:t>mean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29167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0000" fill="hold" grpId="0" nodeType="withEffect" p14:presetBounceEnd="66000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49" presetClass="path" presetSubtype="0" accel="12000" fill="hold" nodeType="with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532 0.02346 L 0.02847 -0.05709 " pathEditMode="relative" rAng="0" ptsTypes="AA" p14:bounceEnd="17000">
                                          <p:cBhvr>
                                            <p:cTn id="7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1" y="-40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2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91 -0.00124 L 0.03177 1.11111E-6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4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5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11111E-6 L 0.03177 1.11111E-6 " pathEditMode="relative" rAng="0" ptsTypes="AA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1.11111E-6 L 0.03177 1.11111E-6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63" presetClass="pat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66667E-6 1.11111E-6 L 0.03177 1.11111E-6 " pathEditMode="relative" rAng="0" ptsTypes="AA">
                                          <p:cBhvr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63" presetClass="path" presetSubtype="0" autoRev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9 -0.00124 L 0.03178 2.46914E-6 " pathEditMode="relative" rAng="0" ptsTypes="AA">
                                          <p:cBhvr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4" y="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2222E-6 -2.46914E-7 L 0.03177 -2.46914E-7 " pathEditMode="relative" rAng="0" ptsTypes="AA">
                                          <p:cBhvr>
                                            <p:cTn id="10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3" presetClass="pat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46914E-7 L 0.03177 -2.46914E-7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66667E-6 -2.46914E-7 L 0.03177 -2.46914E-7 " pathEditMode="relative" rAng="0" ptsTypes="AA">
                                          <p:cBhvr>
                                            <p:cTn id="10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49" presetClass="path" presetSubtype="0" accel="12000" fill="hold" nodeType="clickEffect" p14:presetBounceEnd="1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532 0.02346 L 0.02847 -0.05709 " pathEditMode="relative" rAng="0" ptsTypes="AA" p14:bounceEnd="17000">
                                          <p:cBhvr>
                                            <p:cTn id="153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1" y="-4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4" presetID="63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94444E-6 -0.00062 L 0.05469 -0.00031 " pathEditMode="relative" rAng="0" ptsTypes="AA">
                                          <p:cBhvr>
                                            <p:cTn id="1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6" presetID="63" presetClass="path" presetSubtype="0" repeatCount="indefinite" autoRev="1" fill="hold" grpId="1" nodeType="withEffect">
                                      <p:stCondLst>
                                        <p:cond delay="1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2.5E-6 -2.22222E-6 L 0.04844 -2.22222E-6 " pathEditMode="relative" rAng="0" ptsTypes="AA">
                                          <p:cBhvr>
                                            <p:cTn id="1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8" presetID="63" presetClass="path" presetSubtype="0" repeatCount="indefinite" autoRev="1" fill="hold" grpId="1" nodeType="withEffect">
                                      <p:stCondLst>
                                        <p:cond delay="21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3.05556E-6 -2.22222E-6 L 0.04809 -2.22222E-6 " pathEditMode="relative" rAng="0" ptsTypes="AA">
                                          <p:cBhvr>
                                            <p:cTn id="1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63" presetClass="path" presetSubtype="0" repeatCount="indefinite" autoRev="1" fill="hold" grpId="1" nodeType="withEffect">
                                      <p:stCondLst>
                                        <p:cond delay="24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44444E-6 -2.22222E-6 L 0.03194 -2.22222E-6 " pathEditMode="relative" rAng="0" ptsTypes="AA">
                                          <p:cBhvr>
                                            <p:cTn id="1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4" grpId="2"/>
          <p:bldP spid="4" grpId="3"/>
          <p:bldP spid="13" grpId="0"/>
          <p:bldP spid="14" grpId="0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4" grpId="0"/>
          <p:bldP spid="25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6" grpId="0" animBg="1"/>
          <p:bldP spid="3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52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63" presetClass="path" presetSubtype="0" accel="1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49" presetClass="path" presetSubtype="0" accel="1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532 0.02346 L 0.02847 -0.05709 " pathEditMode="relative" rAng="0" ptsTypes="AA">
                                          <p:cBhvr>
                                            <p:cTn id="70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1" y="-40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2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91 -0.00124 L 0.03177 1.11111E-6 " pathEditMode="relative" rAng="0" ptsTypes="AA">
                                          <p:cBhvr>
                                            <p:cTn id="7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4" y="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5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1.11111E-6 L 0.03177 1.11111E-6 " pathEditMode="relative" rAng="0" ptsTypes="AA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63" presetClass="path" presetSubtype="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1.11111E-6 L 0.03177 1.11111E-6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63" presetClass="pat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1.66667E-6 1.11111E-6 L 0.03177 1.11111E-6 " pathEditMode="relative" rAng="0" ptsTypes="AA">
                                          <p:cBhvr>
                                            <p:cTn id="8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63" presetClass="path" presetSubtype="0" autoRev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9 -0.00124 L 0.03178 2.46914E-6 " pathEditMode="relative" rAng="0" ptsTypes="AA">
                                          <p:cBhvr>
                                            <p:cTn id="10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84" y="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63" presetClass="pat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4.72222E-6 -2.46914E-7 L 0.03177 -2.46914E-7 " pathEditMode="relative" rAng="0" ptsTypes="AA">
                                          <p:cBhvr>
                                            <p:cTn id="10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63" presetClass="path" presetSubtype="0" autoRev="1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4.16667E-6 -2.46914E-7 L 0.03177 -2.46914E-7 " pathEditMode="relative" rAng="0" ptsTypes="AA">
                                          <p:cBhvr>
                                            <p:cTn id="10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1.66667E-6 -2.46914E-7 L 0.03177 -2.46914E-7 " pathEditMode="relative" rAng="0" ptsTypes="AA">
                                          <p:cBhvr>
                                            <p:cTn id="10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0" dur="2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5" fill="hold">
                          <p:stCondLst>
                            <p:cond delay="indefinite"/>
                          </p:stCondLst>
                          <p:childTnLst>
                            <p:par>
                              <p:cTn id="1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0" fill="hold">
                          <p:stCondLst>
                            <p:cond delay="indefinite"/>
                          </p:stCondLst>
                          <p:childTnLst>
                            <p:par>
                              <p:cTn id="1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2" presetID="49" presetClass="path" presetSubtype="0" accel="12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4532 0.02346 L 0.02847 -0.05709 " pathEditMode="relative" rAng="0" ptsTypes="AA">
                                          <p:cBhvr>
                                            <p:cTn id="153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1" y="-404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4" presetID="63" presetClass="path" presetSubtype="0" repeatCount="indefinite" autoRev="1" fill="hold" grpId="1" nodeType="withEffect">
                                      <p:stCondLst>
                                        <p:cond delay="15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1.94444E-6 -0.00062 L 0.05469 -0.00031 " pathEditMode="relative" rAng="0" ptsTypes="AA">
                                          <p:cBhvr>
                                            <p:cTn id="15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6" presetID="63" presetClass="path" presetSubtype="0" repeatCount="indefinite" autoRev="1" fill="hold" grpId="1" nodeType="withEffect">
                                      <p:stCondLst>
                                        <p:cond delay="18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2.5E-6 -2.22222E-6 L 0.04844 -2.22222E-6 " pathEditMode="relative" rAng="0" ptsTypes="AA">
                                          <p:cBhvr>
                                            <p:cTn id="1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41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8" presetID="63" presetClass="path" presetSubtype="0" repeatCount="indefinite" autoRev="1" fill="hold" grpId="1" nodeType="withEffect">
                                      <p:stCondLst>
                                        <p:cond delay="21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-3.05556E-6 -2.22222E-6 L 0.04809 -2.22222E-6 " pathEditMode="relative" rAng="0" ptsTypes="AA">
                                          <p:cBhvr>
                                            <p:cTn id="15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9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0" presetID="63" presetClass="path" presetSubtype="0" repeatCount="indefinite" autoRev="1" fill="hold" grpId="1" nodeType="withEffect">
                                      <p:stCondLst>
                                        <p:cond delay="240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Motion origin="layout" path="M 4.44444E-6 -2.22222E-6 L 0.03194 -2.22222E-6 " pathEditMode="relative" rAng="0" ptsTypes="AA">
                                          <p:cBhvr>
                                            <p:cTn id="1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7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2" fill="hold">
                          <p:stCondLst>
                            <p:cond delay="indefinite"/>
                          </p:stCondLst>
                          <p:childTnLst>
                            <p:par>
                              <p:cTn id="1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4" presetID="23" presetClass="entr" presetSubtype="52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4" fill="hold">
                          <p:stCondLst>
                            <p:cond delay="indefinite"/>
                          </p:stCondLst>
                          <p:childTnLst>
                            <p:par>
                              <p:cTn id="1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" grpId="1"/>
          <p:bldP spid="4" grpId="2"/>
          <p:bldP spid="4" grpId="3"/>
          <p:bldP spid="13" grpId="0"/>
          <p:bldP spid="14" grpId="0" animBg="1"/>
          <p:bldP spid="15" grpId="0" animBg="1"/>
          <p:bldP spid="15" grpId="1" animBg="1"/>
          <p:bldP spid="15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4" grpId="0"/>
          <p:bldP spid="25" grpId="0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6" grpId="0" animBg="1"/>
          <p:bldP spid="36" grpId="1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9th state board\Sound\1m_Transform-AcousticBanner-medium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-1993900"/>
            <a:ext cx="15163799" cy="913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d drive\MJ WORK\Pooja mam (physics)\CBSE(VIII) Physics\Sound\Raw\cartoonCharacterBrian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627" y="3049897"/>
            <a:ext cx="437908" cy="135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d drive\MJ WORK\Pooja mam (physics)\State board\9th state board\Sound\cb26475f9b63061d472be050685600a7-microphone-with-stand-by-vexel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5" r="39356"/>
          <a:stretch/>
        </p:blipFill>
        <p:spPr bwMode="auto">
          <a:xfrm>
            <a:off x="3661754" y="3346267"/>
            <a:ext cx="224446" cy="105428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7859751">
            <a:off x="1756907" y="3843769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130527">
            <a:off x="1551226" y="2587174"/>
            <a:ext cx="1784140" cy="50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9354384">
            <a:off x="3395410" y="2324697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815326">
            <a:off x="3395410" y="3843769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072072">
            <a:off x="3692496" y="2933827"/>
            <a:ext cx="1784140" cy="50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20"/>
          <p:cNvSpPr/>
          <p:nvPr/>
        </p:nvSpPr>
        <p:spPr>
          <a:xfrm>
            <a:off x="304800" y="1768897"/>
            <a:ext cx="2979420" cy="476726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Reflected sound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00800" y="1768897"/>
            <a:ext cx="2438400" cy="476726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b="1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Actual sound</a:t>
            </a:r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8337033" flipH="1" flipV="1">
            <a:off x="1652195" y="3853585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2689068" flipH="1" flipV="1">
            <a:off x="1548737" y="2502818"/>
            <a:ext cx="1784140" cy="50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337470" flipH="1" flipV="1">
            <a:off x="3351736" y="2247666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815326" flipH="1" flipV="1">
            <a:off x="3351736" y="4027423"/>
            <a:ext cx="1784134" cy="50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015706" flipH="1" flipV="1">
            <a:off x="3926885" y="2903189"/>
            <a:ext cx="1784140" cy="50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/>
          <p:cNvSpPr/>
          <p:nvPr/>
        </p:nvSpPr>
        <p:spPr>
          <a:xfrm>
            <a:off x="304800" y="234950"/>
            <a:ext cx="5421484" cy="830997"/>
          </a:xfrm>
          <a:prstGeom prst="rect">
            <a:avLst/>
          </a:prstGeom>
          <a:effectLst>
            <a:glow rad="1409700">
              <a:srgbClr val="FFFF00">
                <a:alpha val="70000"/>
              </a:srgb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glow rad="355600">
                    <a:srgbClr val="FFC000">
                      <a:alpha val="32000"/>
                    </a:srgbClr>
                  </a:glow>
                </a:effectLst>
                <a:latin typeface="Copperplate Gothic Bold" pitchFamily="34" charset="0"/>
              </a:rPr>
              <a:t>Reverberation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477042" y="4395907"/>
            <a:ext cx="4589576" cy="510778"/>
          </a:xfrm>
          <a:prstGeom prst="round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FF"/>
                </a:solidFill>
                <a:latin typeface="Tw Cen MT" panose="020B0602020104020603" pitchFamily="34" charset="0"/>
              </a:rPr>
              <a:t>It produces bad quality of </a:t>
            </a:r>
            <a:r>
              <a:rPr lang="en-US" sz="2400" b="1" dirty="0" smtClean="0">
                <a:solidFill>
                  <a:srgbClr val="0000FF"/>
                </a:solidFill>
                <a:latin typeface="Tw Cen MT" panose="020B0602020104020603" pitchFamily="34" charset="0"/>
              </a:rPr>
              <a:t>sound</a:t>
            </a:r>
            <a:endParaRPr lang="en-US" sz="2400" b="1" dirty="0">
              <a:solidFill>
                <a:srgbClr val="0000FF"/>
              </a:solidFill>
              <a:latin typeface="Tw Cen MT" panose="020B06020201040206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304800" y="1077760"/>
            <a:ext cx="8458200" cy="635601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 w="1905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1072395"/>
            <a:ext cx="8488326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Sound waves get reflected from the walls and roof of a room multiple time. This causes a single sound to be heard not once but continuously. This is called </a:t>
            </a:r>
            <a:r>
              <a:rPr lang="en-IN" b="1" kern="0" dirty="0" smtClean="0">
                <a:solidFill>
                  <a:srgbClr val="FFFF00"/>
                </a:solidFill>
                <a:effectLst>
                  <a:glow rad="88900">
                    <a:srgbClr val="C00000"/>
                  </a:glow>
                </a:effectLst>
                <a:latin typeface="Tw Cen MT" panose="020B0602020104020603" pitchFamily="34" charset="0"/>
              </a:rPr>
              <a:t>reverberation</a:t>
            </a:r>
            <a:r>
              <a:rPr lang="en-IN" b="1" kern="0" dirty="0" smtClean="0">
                <a:solidFill>
                  <a:srgbClr val="FFFF00"/>
                </a:solidFill>
                <a:effectLst>
                  <a:glow rad="101600">
                    <a:prstClr val="black">
                      <a:alpha val="54000"/>
                    </a:prstClr>
                  </a:glow>
                </a:effectLst>
                <a:latin typeface="Tw Cen MT" panose="020B0602020104020603" pitchFamily="34" charset="0"/>
              </a:rPr>
              <a:t>.</a:t>
            </a:r>
            <a:r>
              <a:rPr lang="en-IN" b="1" kern="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 </a:t>
            </a:r>
            <a:endParaRPr lang="en-IN" b="1" kern="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65000" y="6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9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4" grpId="0" animBg="1"/>
          <p:bldP spid="24" grpId="1" animBg="1"/>
          <p:bldP spid="24" grpId="2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65000" y="6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2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3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2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2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7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4" grpId="0" animBg="1"/>
          <p:bldP spid="24" grpId="1" animBg="1"/>
          <p:bldP spid="24" grpId="2" animBg="1"/>
          <p:bldP spid="28" grpId="0" animBg="1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79522" y="0"/>
            <a:ext cx="9372599" cy="550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1276350"/>
            <a:ext cx="7467600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anose="020B0602020104020603" pitchFamily="34" charset="0"/>
              </a:rPr>
              <a:t>The roof of a movie theatre and a conference hall is curved. </a:t>
            </a:r>
          </a:p>
        </p:txBody>
      </p:sp>
      <p:sp>
        <p:nvSpPr>
          <p:cNvPr id="5" name="Rounded Rectangle 4"/>
          <p:cNvSpPr/>
          <p:nvPr/>
        </p:nvSpPr>
        <p:spPr>
          <a:xfrm rot="10800000" flipV="1">
            <a:off x="304800" y="1733550"/>
            <a:ext cx="8610600" cy="833170"/>
          </a:xfrm>
          <a:prstGeom prst="roundRect">
            <a:avLst/>
          </a:prstGeom>
          <a:solidFill>
            <a:srgbClr val="66FFFF">
              <a:alpha val="90000"/>
            </a:srgbClr>
          </a:solidFill>
          <a:ln w="1905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738484"/>
            <a:ext cx="8321040" cy="82330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ts val="1900"/>
              </a:lnSpc>
            </a:pP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(i) 	Sound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waves get reflected from the walls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and roof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of a room multiple times. This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causes a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single sound to be heard not once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but continuously. This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is called reverberation.</a:t>
            </a:r>
            <a:endParaRPr lang="en-IN" b="1" kern="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rot="10800000" flipV="1">
            <a:off x="317500" y="2675158"/>
            <a:ext cx="8597900" cy="635601"/>
          </a:xfrm>
          <a:prstGeom prst="roundRect">
            <a:avLst/>
          </a:prstGeom>
          <a:solidFill>
            <a:srgbClr val="66FFFF">
              <a:alpha val="90000"/>
            </a:srgbClr>
          </a:solidFill>
          <a:ln w="1905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2700571"/>
            <a:ext cx="832104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1900"/>
              </a:lnSpc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(ii)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	Due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to reverberation some auditoriums or some particular seats in an auditorium have inferior sound reception which can be compensated with curtains.</a:t>
            </a:r>
            <a:endParaRPr lang="en-IN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 rot="10800000" flipV="1">
            <a:off x="330200" y="3422989"/>
            <a:ext cx="8585200" cy="635601"/>
          </a:xfrm>
          <a:prstGeom prst="roundRect">
            <a:avLst/>
          </a:prstGeom>
          <a:solidFill>
            <a:srgbClr val="66FFFF">
              <a:alpha val="90000"/>
            </a:srgbClr>
          </a:solidFill>
          <a:ln w="1905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448402"/>
            <a:ext cx="832104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1900"/>
              </a:lnSpc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(iii) </a:t>
            </a:r>
            <a:r>
              <a:rPr lang="en-US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	Ceilings </a:t>
            </a: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of these halls are made curved so that sound after reflecting from the ceiling, reaches all parts of the hall and the quality of sound improves.</a:t>
            </a:r>
            <a:endParaRPr lang="en-IN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943600" y="386644"/>
            <a:ext cx="1828800" cy="523220"/>
            <a:chOff x="5010497" y="3093013"/>
            <a:chExt cx="1979113" cy="523220"/>
          </a:xfrm>
        </p:grpSpPr>
        <p:sp>
          <p:nvSpPr>
            <p:cNvPr id="12" name="Rounded Rectangle 11"/>
            <p:cNvSpPr/>
            <p:nvPr/>
          </p:nvSpPr>
          <p:spPr>
            <a:xfrm>
              <a:off x="5010497" y="3129738"/>
              <a:ext cx="1979113" cy="473142"/>
            </a:xfrm>
            <a:prstGeom prst="roundRect">
              <a:avLst/>
            </a:prstGeom>
            <a:solidFill>
              <a:srgbClr val="FF0D0D">
                <a:alpha val="68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15996" y="3093013"/>
              <a:ext cx="19667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</a:rPr>
                <a:t>2 marks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02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d drive\MJ WORK\Pooja mam (physics)\State board\9th state board\Sound\65_exteri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49108"/>
            <a:ext cx="9124950" cy="54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19200" y="-939258"/>
            <a:ext cx="11887199" cy="7022016"/>
          </a:xfrm>
          <a:prstGeom prst="rect">
            <a:avLst/>
          </a:prstGeom>
          <a:solidFill>
            <a:srgbClr val="00CCFF">
              <a:alpha val="98000"/>
            </a:srgbClr>
          </a:solidFill>
          <a:extLst/>
        </p:spPr>
      </p:pic>
      <p:sp>
        <p:nvSpPr>
          <p:cNvPr id="6" name="TextBox 5"/>
          <p:cNvSpPr txBox="1"/>
          <p:nvPr/>
        </p:nvSpPr>
        <p:spPr>
          <a:xfrm>
            <a:off x="533400" y="971550"/>
            <a:ext cx="7696200" cy="430887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prstClr val="black"/>
                </a:solidFill>
                <a:latin typeface="Tw Cen MT" panose="020B0602020104020603" pitchFamily="34" charset="0"/>
              </a:rPr>
              <a:t>How will you reduce reverberation in public halls or buildings?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1504950"/>
            <a:ext cx="4038600" cy="762000"/>
            <a:chOff x="5003625" y="3004400"/>
            <a:chExt cx="4370541" cy="762000"/>
          </a:xfrm>
          <a:solidFill>
            <a:srgbClr val="66FFFF"/>
          </a:solidFill>
        </p:grpSpPr>
        <p:sp>
          <p:nvSpPr>
            <p:cNvPr id="8" name="Rounded Rectangle 7"/>
            <p:cNvSpPr/>
            <p:nvPr/>
          </p:nvSpPr>
          <p:spPr>
            <a:xfrm>
              <a:off x="5003625" y="3004400"/>
              <a:ext cx="4370541" cy="762000"/>
            </a:xfrm>
            <a:prstGeom prst="roundRect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15994" y="3093013"/>
              <a:ext cx="4358170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By using sound absorbing materials like</a:t>
              </a:r>
            </a:p>
            <a:p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curtains on wall, carpets on the floor.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76800" y="2419350"/>
            <a:ext cx="4038600" cy="762000"/>
            <a:chOff x="5003625" y="3004400"/>
            <a:chExt cx="4370541" cy="762000"/>
          </a:xfrm>
          <a:solidFill>
            <a:srgbClr val="66FFFF"/>
          </a:solidFill>
        </p:grpSpPr>
        <p:sp>
          <p:nvSpPr>
            <p:cNvPr id="11" name="Rounded Rectangle 10"/>
            <p:cNvSpPr/>
            <p:nvPr/>
          </p:nvSpPr>
          <p:spPr>
            <a:xfrm>
              <a:off x="5003625" y="3004400"/>
              <a:ext cx="4370541" cy="762000"/>
            </a:xfrm>
            <a:prstGeom prst="roundRect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5996" y="3093013"/>
              <a:ext cx="4275709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By keeping the windows open, as sound will not get reflected.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29000" y="281214"/>
            <a:ext cx="1828800" cy="523220"/>
            <a:chOff x="5010497" y="3093013"/>
            <a:chExt cx="1979113" cy="523220"/>
          </a:xfrm>
        </p:grpSpPr>
        <p:sp>
          <p:nvSpPr>
            <p:cNvPr id="14" name="Rounded Rectangle 13"/>
            <p:cNvSpPr/>
            <p:nvPr/>
          </p:nvSpPr>
          <p:spPr>
            <a:xfrm>
              <a:off x="5010497" y="3129738"/>
              <a:ext cx="1979113" cy="473142"/>
            </a:xfrm>
            <a:prstGeom prst="roundRect">
              <a:avLst/>
            </a:prstGeom>
            <a:solidFill>
              <a:srgbClr val="FF0D0D">
                <a:alpha val="68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15996" y="3093013"/>
              <a:ext cx="19667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</a:rPr>
                <a:t>2 marks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3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55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8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355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19200" y="-933450"/>
            <a:ext cx="11887199" cy="70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400" y="971550"/>
            <a:ext cx="4648200" cy="400110"/>
          </a:xfrm>
          <a:prstGeom prst="rect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anose="020B0602020104020603" pitchFamily="34" charset="0"/>
              </a:rPr>
              <a:t>When is the reflection of sound harmful? </a:t>
            </a:r>
            <a:endParaRPr lang="en-US" sz="2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23999" y="1560853"/>
            <a:ext cx="4696047" cy="692727"/>
            <a:chOff x="4785097" y="3060303"/>
            <a:chExt cx="5082025" cy="692727"/>
          </a:xfrm>
          <a:solidFill>
            <a:srgbClr val="66FFFF"/>
          </a:solidFill>
        </p:grpSpPr>
        <p:sp>
          <p:nvSpPr>
            <p:cNvPr id="8" name="Rounded Rectangle 7"/>
            <p:cNvSpPr/>
            <p:nvPr/>
          </p:nvSpPr>
          <p:spPr>
            <a:xfrm>
              <a:off x="4785097" y="3060303"/>
              <a:ext cx="5082025" cy="692727"/>
            </a:xfrm>
            <a:prstGeom prst="roundRect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98085" y="3093013"/>
              <a:ext cx="50690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9725" indent="-339725"/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(i) </a:t>
              </a:r>
              <a:r>
                <a:rPr lang="en-US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	Reflected </a:t>
              </a:r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sound of high intensity called as noise is disturbing and harmful to the ears.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41411" y="2475253"/>
            <a:ext cx="5539871" cy="692727"/>
            <a:chOff x="5003625" y="3060303"/>
            <a:chExt cx="4504286" cy="692727"/>
          </a:xfrm>
          <a:solidFill>
            <a:srgbClr val="66FFFF"/>
          </a:solidFill>
        </p:grpSpPr>
        <p:sp>
          <p:nvSpPr>
            <p:cNvPr id="11" name="Rounded Rectangle 10"/>
            <p:cNvSpPr/>
            <p:nvPr/>
          </p:nvSpPr>
          <p:spPr>
            <a:xfrm>
              <a:off x="5003625" y="3060303"/>
              <a:ext cx="4370541" cy="692727"/>
            </a:xfrm>
            <a:prstGeom prst="roundRect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15995" y="3093013"/>
              <a:ext cx="44919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9725" indent="-339725"/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(ii) </a:t>
              </a:r>
              <a:r>
                <a:rPr lang="en-US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	When </a:t>
              </a:r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sound reverberates </a:t>
              </a:r>
              <a:r>
                <a:rPr lang="en-US" b="1" dirty="0" err="1">
                  <a:solidFill>
                    <a:prstClr val="black"/>
                  </a:solidFill>
                  <a:latin typeface="Tw Cen MT" panose="020B0602020104020603" pitchFamily="34" charset="0"/>
                </a:rPr>
                <a:t>i.e</a:t>
              </a:r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 it undergoes multiple reflection, poor quality of sound is produced.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29000" y="281214"/>
            <a:ext cx="1828800" cy="523220"/>
            <a:chOff x="5010497" y="3093013"/>
            <a:chExt cx="1979113" cy="523220"/>
          </a:xfrm>
        </p:grpSpPr>
        <p:sp>
          <p:nvSpPr>
            <p:cNvPr id="14" name="Rounded Rectangle 13"/>
            <p:cNvSpPr/>
            <p:nvPr/>
          </p:nvSpPr>
          <p:spPr>
            <a:xfrm>
              <a:off x="5010497" y="3129738"/>
              <a:ext cx="1979113" cy="473142"/>
            </a:xfrm>
            <a:prstGeom prst="roundRect">
              <a:avLst/>
            </a:prstGeom>
            <a:solidFill>
              <a:srgbClr val="FF0D0D">
                <a:alpha val="68000"/>
              </a:srgb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15996" y="3093013"/>
              <a:ext cx="196674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latin typeface="Copperplate Gothic Bold" pitchFamily="34" charset="0"/>
                </a:rPr>
                <a:t>2 marks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6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d drive\MJ WORK\Pooja mam (physics)\State board\9th state board\Sound\Gray-plain-website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36243" y="285750"/>
            <a:ext cx="677076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pperplate Gothic Bold" pitchFamily="34" charset="0"/>
              </a:rPr>
              <a:t>USES OF MULTIPLE REFLECTION</a:t>
            </a:r>
          </a:p>
          <a:p>
            <a:pPr algn="ctr"/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pperplate Gothic Bold" pitchFamily="34" charset="0"/>
              </a:rPr>
              <a:t>OF SOUND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1" y="1276350"/>
            <a:ext cx="7239000" cy="876441"/>
            <a:chOff x="4838699" y="3051455"/>
            <a:chExt cx="5347730" cy="876441"/>
          </a:xfrm>
        </p:grpSpPr>
        <p:sp>
          <p:nvSpPr>
            <p:cNvPr id="7" name="Rectangle 6"/>
            <p:cNvSpPr/>
            <p:nvPr/>
          </p:nvSpPr>
          <p:spPr>
            <a:xfrm>
              <a:off x="4838699" y="3051455"/>
              <a:ext cx="5347730" cy="860331"/>
            </a:xfrm>
            <a:prstGeom prst="rect">
              <a:avLst/>
            </a:prstGeom>
            <a:solidFill>
              <a:schemeClr val="accent5">
                <a:lumMod val="75000"/>
                <a:alpha val="68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69873" y="3066122"/>
              <a:ext cx="503509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Megaphones or loudhailers, 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horns,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musical </a:t>
              </a: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instruments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such as 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trumpets and </a:t>
              </a: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shehanais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, are all designed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to send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sound in a particular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direction without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spreading it in all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directions.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4800" y="2299247"/>
            <a:ext cx="7239000" cy="621753"/>
            <a:chOff x="4838698" y="3051455"/>
            <a:chExt cx="5347730" cy="621753"/>
          </a:xfrm>
        </p:grpSpPr>
        <p:sp>
          <p:nvSpPr>
            <p:cNvPr id="10" name="Rectangle 9"/>
            <p:cNvSpPr/>
            <p:nvPr/>
          </p:nvSpPr>
          <p:spPr>
            <a:xfrm>
              <a:off x="4838698" y="3051455"/>
              <a:ext cx="5347730" cy="621753"/>
            </a:xfrm>
            <a:prstGeom prst="rect">
              <a:avLst/>
            </a:prstGeom>
            <a:solidFill>
              <a:schemeClr val="accent5">
                <a:lumMod val="75000"/>
                <a:alpha val="68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69873" y="3059311"/>
              <a:ext cx="5235636" cy="579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Doctors listen to sound from the human body through stethoscope. The 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sound of heartbeat reaches the doctor’s ears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by multiple reflection.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4800" y="3083019"/>
            <a:ext cx="7239000" cy="1162410"/>
            <a:chOff x="4838699" y="3051455"/>
            <a:chExt cx="5347730" cy="1162410"/>
          </a:xfrm>
        </p:grpSpPr>
        <p:sp>
          <p:nvSpPr>
            <p:cNvPr id="14" name="Rectangle 13"/>
            <p:cNvSpPr/>
            <p:nvPr/>
          </p:nvSpPr>
          <p:spPr>
            <a:xfrm>
              <a:off x="4838699" y="3051455"/>
              <a:ext cx="5347730" cy="1162410"/>
            </a:xfrm>
            <a:prstGeom prst="rect">
              <a:avLst/>
            </a:prstGeom>
            <a:solidFill>
              <a:schemeClr val="accent5">
                <a:lumMod val="75000"/>
                <a:alpha val="68000"/>
              </a:schemeClr>
            </a:solidFill>
            <a:ln w="12700">
              <a:solidFill>
                <a:schemeClr val="bg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69873" y="3087388"/>
              <a:ext cx="5091389" cy="106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Generally the </a:t>
              </a: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ceilings of cinema halls and conference halls </a:t>
              </a: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are </a:t>
              </a: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curved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so that sound after reflection reaches all corners of the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hall, sometimes a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curved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sound board is placed behind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the stage so that the sound,</a:t>
              </a:r>
            </a:p>
            <a:p>
              <a:pPr>
                <a:lnSpc>
                  <a:spcPts val="1900"/>
                </a:lnSpc>
              </a:pP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after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multiple reflection spreads </a:t>
              </a:r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evenly across the </a:t>
              </a:r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hall.</a:t>
              </a:r>
              <a:endPara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172" name="Picture 4" descr="D:\d drive\MJ WORK\Pooja mam (physics)\CBSE (IX)\giphy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73" y="433105"/>
            <a:ext cx="2423650" cy="24236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:\d drive\MJ WORK\Pooja mam (physics)\CBSE (IX)\giphy (3)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355" y="419380"/>
            <a:ext cx="2639645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d drive\MJ WORK\Pooja mam (physics)\CBSE (IX)\unname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5" b="10974"/>
          <a:stretch/>
        </p:blipFill>
        <p:spPr bwMode="auto">
          <a:xfrm flipH="1">
            <a:off x="5943600" y="743196"/>
            <a:ext cx="2597727" cy="182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04800" y="2855388"/>
            <a:ext cx="2711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MEGAPHONES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11683" y="2855388"/>
            <a:ext cx="2086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TRUMPETS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28354" y="2855388"/>
            <a:ext cx="1228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HORN</a:t>
            </a:r>
            <a:endParaRPr lang="en-US" sz="2400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</a:endParaRPr>
          </a:p>
        </p:txBody>
      </p:sp>
      <p:pic>
        <p:nvPicPr>
          <p:cNvPr id="7173" name="Picture 5" descr="D:\d drive\MJ WORK\Pooja mam (physics)\CBSE (IX)\aid30911-v4-900px-Use-a-Stethoscope-Step-9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4"/>
          <a:stretch/>
        </p:blipFill>
        <p:spPr bwMode="auto">
          <a:xfrm>
            <a:off x="-1" y="1"/>
            <a:ext cx="9144001" cy="515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>
            <a:off x="346999" y="866775"/>
            <a:ext cx="2743200" cy="1724026"/>
          </a:xfrm>
          <a:prstGeom prst="wedgeRectCallout">
            <a:avLst>
              <a:gd name="adj1" fmla="val 57639"/>
              <a:gd name="adj2" fmla="val 127693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174" name="Picture 6" descr="D:\d drive\MJ WORK\Pooja mam (physics)\CBSE (IX)\heart-1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880562"/>
            <a:ext cx="2715578" cy="170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/>
          <p:cNvCxnSpPr/>
          <p:nvPr/>
        </p:nvCxnSpPr>
        <p:spPr>
          <a:xfrm flipV="1">
            <a:off x="6422755" y="4295775"/>
            <a:ext cx="156639" cy="14166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677025" y="3964782"/>
            <a:ext cx="116681" cy="190499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822281" y="3605214"/>
            <a:ext cx="33338" cy="226217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848475" y="3195638"/>
            <a:ext cx="0" cy="235743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834188" y="2778919"/>
            <a:ext cx="11906" cy="242888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898481" y="2364581"/>
            <a:ext cx="78582" cy="223838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321551" y="2152650"/>
            <a:ext cx="225424" cy="95252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907007" y="1730972"/>
            <a:ext cx="150018" cy="13335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8353425" y="1326356"/>
            <a:ext cx="138113" cy="154783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8605839" y="928688"/>
            <a:ext cx="19049" cy="171450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6896100" y="1809750"/>
            <a:ext cx="23814" cy="238126"/>
          </a:xfrm>
          <a:prstGeom prst="straightConnector1">
            <a:avLst/>
          </a:prstGeom>
          <a:ln w="190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10660" y="275738"/>
            <a:ext cx="5353133" cy="461665"/>
          </a:xfrm>
          <a:prstGeom prst="rect">
            <a:avLst/>
          </a:prstGeom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glow rad="279400">
                    <a:srgbClr val="FFFF00">
                      <a:alpha val="6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rPr>
              <a:t>listening to sounds produced</a:t>
            </a:r>
          </a:p>
        </p:txBody>
      </p:sp>
    </p:spTree>
    <p:extLst>
      <p:ext uri="{BB962C8B-B14F-4D97-AF65-F5344CB8AC3E}">
        <p14:creationId xmlns:p14="http://schemas.microsoft.com/office/powerpoint/2010/main" val="27262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7" dur="5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8" fill="hold" grpId="0" nodeType="with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5" fill="hold">
                          <p:stCondLst>
                            <p:cond delay="indefinite"/>
                          </p:stCondLst>
                          <p:childTnLst>
                            <p:par>
                              <p:cTn id="1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4" grpId="0" animBg="1"/>
          <p:bldP spid="4" grpId="1" animBg="1"/>
          <p:bldP spid="17" grpId="0"/>
          <p:bldP spid="17" grpId="1"/>
          <p:bldP spid="19" grpId="0"/>
          <p:bldP spid="19" grpId="1"/>
          <p:bldP spid="20" grpId="0"/>
          <p:bldP spid="20" grpId="1"/>
          <p:bldP spid="16" grpId="0" animBg="1"/>
          <p:bldP spid="16" grpId="1" animBg="1"/>
          <p:bldP spid="105" grpId="0"/>
          <p:bldP spid="105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6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717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717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7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4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7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3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11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17" dur="500"/>
                                            <p:tgtEl>
                                              <p:spTgt spid="7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2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5" fill="hold">
                          <p:stCondLst>
                            <p:cond delay="indefinite"/>
                          </p:stCondLst>
                          <p:childTnLst>
                            <p:par>
                              <p:cTn id="1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7" fill="hold">
                          <p:stCondLst>
                            <p:cond delay="indefinite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6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4" grpId="0" animBg="1"/>
          <p:bldP spid="4" grpId="1" animBg="1"/>
          <p:bldP spid="17" grpId="0"/>
          <p:bldP spid="17" grpId="1"/>
          <p:bldP spid="19" grpId="0"/>
          <p:bldP spid="19" grpId="1"/>
          <p:bldP spid="20" grpId="0"/>
          <p:bldP spid="20" grpId="1"/>
          <p:bldP spid="16" grpId="0" animBg="1"/>
          <p:bldP spid="16" grpId="1" animBg="1"/>
          <p:bldP spid="105" grpId="0"/>
          <p:bldP spid="105" grpId="1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- 06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98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D:\d drive\MJ WORK\Pooja mam (physics)\State board\9th state board\Sound\Gray-plain-website-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Straight Connector 1"/>
          <p:cNvCxnSpPr/>
          <p:nvPr/>
        </p:nvCxnSpPr>
        <p:spPr>
          <a:xfrm>
            <a:off x="1143003" y="2793147"/>
            <a:ext cx="4937760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187464"/>
            <a:ext cx="4086375" cy="707886"/>
          </a:xfrm>
          <a:prstGeom prst="rect">
            <a:avLst/>
          </a:prstGeom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glow rad="279400">
                    <a:srgbClr val="FFFF00">
                      <a:alpha val="6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defRPr>
            </a:lvl1pPr>
          </a:lstStyle>
          <a:p>
            <a:r>
              <a:rPr lang="en-US" sz="2000" dirty="0"/>
              <a:t>REFLECTION  OF  SOUND </a:t>
            </a:r>
            <a:endParaRPr lang="en-US" sz="2000" dirty="0" smtClean="0"/>
          </a:p>
          <a:p>
            <a:r>
              <a:rPr lang="en-US" sz="2000" dirty="0" smtClean="0"/>
              <a:t>  </a:t>
            </a:r>
            <a:r>
              <a:rPr lang="en-US" sz="2000" dirty="0"/>
              <a:t>FROM CURVED SURFACES</a:t>
            </a:r>
          </a:p>
        </p:txBody>
      </p:sp>
      <p:sp>
        <p:nvSpPr>
          <p:cNvPr id="4" name="Arc 3"/>
          <p:cNvSpPr/>
          <p:nvPr/>
        </p:nvSpPr>
        <p:spPr>
          <a:xfrm rot="10800000">
            <a:off x="1143001" y="1116745"/>
            <a:ext cx="1447801" cy="3226589"/>
          </a:xfrm>
          <a:prstGeom prst="arc">
            <a:avLst>
              <a:gd name="adj1" fmla="val 16091593"/>
              <a:gd name="adj2" fmla="val 5359425"/>
            </a:avLst>
          </a:prstGeom>
          <a:ln w="76200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4648203" y="1161800"/>
            <a:ext cx="1418993" cy="3200400"/>
          </a:xfrm>
          <a:prstGeom prst="arc">
            <a:avLst>
              <a:gd name="adj1" fmla="val 16159146"/>
              <a:gd name="adj2" fmla="val 5359425"/>
            </a:avLst>
          </a:prstGeom>
          <a:ln w="76200">
            <a:solidFill>
              <a:srgbClr val="00B0F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325883" y="1580296"/>
            <a:ext cx="4503420" cy="12703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1131100" y="3228918"/>
            <a:ext cx="1181099" cy="481010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1496063" y="4044097"/>
            <a:ext cx="4206240" cy="6352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nalo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3" y="2488347"/>
            <a:ext cx="606366" cy="5861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1174753" y="2767747"/>
            <a:ext cx="623570" cy="25401"/>
          </a:xfrm>
          <a:prstGeom prst="straightConnector1">
            <a:avLst/>
          </a:prstGeom>
          <a:ln w="76200" cap="rnd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K:\sound\ear 1.bmp"/>
          <p:cNvPicPr>
            <a:picLocks noChangeAspect="1" noChangeArrowheads="1"/>
          </p:cNvPicPr>
          <p:nvPr/>
        </p:nvPicPr>
        <p:blipFill>
          <a:blip r:embed="rId4" cstate="print"/>
          <a:srcRect b="5547"/>
          <a:stretch>
            <a:fillRect/>
          </a:stretch>
        </p:blipFill>
        <p:spPr bwMode="auto">
          <a:xfrm>
            <a:off x="4495803" y="2335947"/>
            <a:ext cx="762000" cy="959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4781553" y="1716823"/>
            <a:ext cx="1095378" cy="771527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748215" y="3150334"/>
            <a:ext cx="1047754" cy="790577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 flipV="1">
            <a:off x="2190753" y="2793147"/>
            <a:ext cx="2667000" cy="12700"/>
          </a:xfrm>
          <a:prstGeom prst="straightConnector1">
            <a:avLst/>
          </a:prstGeom>
          <a:ln w="7620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1149353" y="2780447"/>
            <a:ext cx="4925062" cy="11109"/>
          </a:xfrm>
          <a:prstGeom prst="straightConnector1">
            <a:avLst/>
          </a:prstGeom>
          <a:ln w="76200" cap="rnd">
            <a:solidFill>
              <a:srgbClr val="C0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1095381" y="1802547"/>
            <a:ext cx="1057271" cy="600076"/>
          </a:xfrm>
          <a:prstGeom prst="straightConnector1">
            <a:avLst/>
          </a:prstGeom>
          <a:ln w="57150" cap="rnd">
            <a:solidFill>
              <a:schemeClr val="bg1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924433" y="2778858"/>
            <a:ext cx="1081088" cy="1588"/>
          </a:xfrm>
          <a:prstGeom prst="straightConnector1">
            <a:avLst/>
          </a:prstGeom>
          <a:ln w="76200" cap="rnd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9800" y="1082467"/>
            <a:ext cx="2923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The sound is heard clearly when the listener and the source both are at focus.  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3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80315" y="373454"/>
            <a:ext cx="2307170" cy="400110"/>
          </a:xfrm>
          <a:prstGeom prst="rect">
            <a:avLst/>
          </a:prstGeom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glow rad="279400">
                    <a:srgbClr val="FFFF00">
                      <a:alpha val="6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defRPr>
            </a:lvl1pPr>
          </a:lstStyle>
          <a:p>
            <a:r>
              <a:rPr lang="en-US" b="1" dirty="0"/>
              <a:t>VATICAN  </a:t>
            </a:r>
            <a:r>
              <a:rPr lang="en-US" b="1" dirty="0" smtClean="0"/>
              <a:t> CITY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38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006600" y="3673013"/>
            <a:ext cx="5232401" cy="72217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43100" y="4108450"/>
            <a:ext cx="565150" cy="349250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962150" y="4464050"/>
            <a:ext cx="5130800" cy="88900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82747" y="4091132"/>
            <a:ext cx="1016003" cy="0"/>
          </a:xfrm>
          <a:prstGeom prst="straightConnector1">
            <a:avLst/>
          </a:prstGeom>
          <a:ln w="38100" cap="rnd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568440" y="3649981"/>
            <a:ext cx="655320" cy="449579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53200" y="4073881"/>
            <a:ext cx="508000" cy="472719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941321" y="4071739"/>
            <a:ext cx="1783081" cy="12581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720850" y="4067175"/>
            <a:ext cx="5851525" cy="23957"/>
          </a:xfrm>
          <a:prstGeom prst="straightConnector1">
            <a:avLst/>
          </a:prstGeom>
          <a:ln w="38100" cap="rnd">
            <a:solidFill>
              <a:srgbClr val="F325BD"/>
            </a:solidFill>
            <a:headEnd type="stealth" w="lg" len="lg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62150" y="3740150"/>
            <a:ext cx="457197" cy="298447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309360" y="4054829"/>
            <a:ext cx="1202690" cy="29491"/>
          </a:xfrm>
          <a:prstGeom prst="straightConnector1">
            <a:avLst/>
          </a:prstGeom>
          <a:ln w="28575" cap="rnd">
            <a:solidFill>
              <a:srgbClr val="FF0000"/>
            </a:solidFill>
            <a:headEnd type="stealth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984502" y="3870960"/>
            <a:ext cx="1671318" cy="217170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956560" y="4091940"/>
            <a:ext cx="1691641" cy="404852"/>
          </a:xfrm>
          <a:prstGeom prst="straightConnector1">
            <a:avLst/>
          </a:prstGeom>
          <a:ln w="28575" cap="rnd">
            <a:solidFill>
              <a:srgbClr val="FFFF00"/>
            </a:solidFill>
            <a:headEnd type="stealth" w="lg" len="lg"/>
            <a:tailEnd type="none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7361" y="361950"/>
            <a:ext cx="2736839" cy="461665"/>
          </a:xfrm>
          <a:prstGeom prst="rect">
            <a:avLst/>
          </a:prstGeom>
          <a:effectLst>
            <a:glow rad="127000">
              <a:srgbClr val="FFFF00"/>
            </a:glow>
          </a:effec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glow rad="279400">
                    <a:srgbClr val="FFFF00">
                      <a:alpha val="6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</a:defRPr>
            </a:lvl1pPr>
          </a:lstStyle>
          <a:p>
            <a:r>
              <a:rPr lang="en-US" sz="2400" b="1" dirty="0"/>
              <a:t>VATICAN  </a:t>
            </a:r>
            <a:r>
              <a:rPr lang="en-US" sz="2400" b="1" dirty="0" smtClean="0"/>
              <a:t> CITY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38164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- 07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2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59765" y="2281991"/>
            <a:ext cx="57054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SONAR system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6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- 02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9th state board\Sound\HD\Titanic-Ship-Images-Wallpapers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5400" y="-1458663"/>
            <a:ext cx="11734800" cy="806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99745" y="1635264"/>
            <a:ext cx="2210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Comic Sans MS" pitchFamily="66" charset="0"/>
              </a:rPr>
              <a:t>Why did the TITANIC sink?</a:t>
            </a:r>
          </a:p>
        </p:txBody>
      </p:sp>
      <p:pic>
        <p:nvPicPr>
          <p:cNvPr id="8" name="Picture 6" descr="D:\d drive\MJ WORK\Pooja mam (physics)\State board\9th state board\3_Current Electricity\Raw\XojKdyD_zQ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891" y="438150"/>
            <a:ext cx="867809" cy="115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8600" y="4211419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haroni" pitchFamily="2" charset="-79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5800" y="2450691"/>
            <a:ext cx="2438400" cy="654459"/>
            <a:chOff x="4124341" y="-1831095"/>
            <a:chExt cx="1545451" cy="654459"/>
          </a:xfrm>
        </p:grpSpPr>
        <p:sp>
          <p:nvSpPr>
            <p:cNvPr id="11" name="Rounded Rectangle 10"/>
            <p:cNvSpPr/>
            <p:nvPr/>
          </p:nvSpPr>
          <p:spPr>
            <a:xfrm>
              <a:off x="4124341" y="-1831095"/>
              <a:ext cx="1545451" cy="654459"/>
            </a:xfrm>
            <a:prstGeom prst="roundRect">
              <a:avLst/>
            </a:prstGeom>
            <a:solidFill>
              <a:srgbClr val="FF0D0D">
                <a:alpha val="65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44918" y="-1796253"/>
              <a:ext cx="15042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Book Antiqua" pitchFamily="18" charset="0"/>
                </a:rPr>
                <a:t>Titanic did not have a SONAR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89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accel="10000" fill="hold" grpId="0" nodeType="withEffect" p14:presetBounceEnd="66000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63" presetClass="path" presetSubtype="0" accel="1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d drive\MJ WORK\Pooja mam (physics)\State board\9th state board\Sound\0m3iwvp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1450" y="-3063948"/>
            <a:ext cx="18059399" cy="1372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d drive\MJ WORK\Pooja mam (physics)\State board\9th state board\Sound\ship-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7" y="819150"/>
            <a:ext cx="4143596" cy="19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42900" y="361950"/>
            <a:ext cx="1581442" cy="381000"/>
          </a:xfrm>
          <a:prstGeom prst="roundRect">
            <a:avLst/>
          </a:prstGeom>
          <a:solidFill>
            <a:srgbClr val="FF00FF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295930"/>
            <a:ext cx="3376245" cy="523220"/>
          </a:xfrm>
          <a:prstGeom prst="rect">
            <a:avLst/>
          </a:prstGeom>
          <a:effectLst>
            <a:glow rad="1409700">
              <a:srgbClr val="FFFF00">
                <a:alpha val="70000"/>
              </a:srgbClr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>
                  <a:solidFill>
                    <a:prstClr val="black"/>
                  </a:solidFill>
                </a:ln>
                <a:solidFill>
                  <a:srgbClr val="FFC000"/>
                </a:solidFill>
                <a:latin typeface="Copperplate Gothic Bold" pitchFamily="34" charset="0"/>
              </a:rPr>
              <a:t>SONAR SYSTEM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4800" y="895350"/>
            <a:ext cx="3624158" cy="408623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0D0D"/>
                </a:solidFill>
                <a:latin typeface="Book Antiqua" pitchFamily="18" charset="0"/>
              </a:rPr>
              <a:t>So</a:t>
            </a:r>
            <a:r>
              <a:rPr lang="en-US" b="1" kern="0" dirty="0">
                <a:solidFill>
                  <a:prstClr val="black"/>
                </a:solidFill>
                <a:latin typeface="Book Antiqua" pitchFamily="18" charset="0"/>
              </a:rPr>
              <a:t>und </a:t>
            </a:r>
            <a:r>
              <a:rPr lang="en-US" b="1" kern="0" dirty="0">
                <a:solidFill>
                  <a:srgbClr val="FF0D0D"/>
                </a:solidFill>
                <a:latin typeface="Book Antiqua" pitchFamily="18" charset="0"/>
              </a:rPr>
              <a:t>N</a:t>
            </a:r>
            <a:r>
              <a:rPr lang="en-US" b="1" kern="0" dirty="0">
                <a:solidFill>
                  <a:prstClr val="black"/>
                </a:solidFill>
                <a:latin typeface="Book Antiqua" pitchFamily="18" charset="0"/>
              </a:rPr>
              <a:t>avigation </a:t>
            </a:r>
            <a:r>
              <a:rPr lang="en-US" b="1" kern="0" dirty="0">
                <a:solidFill>
                  <a:srgbClr val="FF0D0D"/>
                </a:solidFill>
                <a:latin typeface="Book Antiqua" pitchFamily="18" charset="0"/>
              </a:rPr>
              <a:t>A</a:t>
            </a:r>
            <a:r>
              <a:rPr lang="en-US" b="1" kern="0" dirty="0">
                <a:solidFill>
                  <a:prstClr val="black"/>
                </a:solidFill>
                <a:latin typeface="Book Antiqua" pitchFamily="18" charset="0"/>
              </a:rPr>
              <a:t>nd </a:t>
            </a:r>
            <a:r>
              <a:rPr lang="en-US" b="1" kern="0" dirty="0">
                <a:solidFill>
                  <a:srgbClr val="FF0D0D"/>
                </a:solidFill>
                <a:latin typeface="Book Antiqua" pitchFamily="18" charset="0"/>
              </a:rPr>
              <a:t>R</a:t>
            </a:r>
            <a:r>
              <a:rPr lang="en-US" b="1" kern="0" dirty="0">
                <a:solidFill>
                  <a:prstClr val="black"/>
                </a:solidFill>
                <a:latin typeface="Book Antiqua" pitchFamily="18" charset="0"/>
              </a:rPr>
              <a:t>anging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33621" y="1166613"/>
            <a:ext cx="3589586" cy="1112479"/>
          </a:xfrm>
          <a:prstGeom prst="wedgeRoundRectCallout">
            <a:avLst>
              <a:gd name="adj1" fmla="val -45900"/>
              <a:gd name="adj2" fmla="val -80104"/>
              <a:gd name="adj3" fmla="val 16667"/>
            </a:avLst>
          </a:prstGeom>
          <a:solidFill>
            <a:srgbClr val="C00000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white"/>
                </a:solidFill>
                <a:latin typeface="Book Antiqua" pitchFamily="18" charset="0"/>
              </a:rPr>
              <a:t>SONAR is used to determine the 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direction, distance </a:t>
            </a:r>
            <a:r>
              <a:rPr lang="en-US" sz="1600" b="1" dirty="0">
                <a:solidFill>
                  <a:prstClr val="white"/>
                </a:solidFill>
                <a:latin typeface="Book Antiqua" pitchFamily="18" charset="0"/>
              </a:rPr>
              <a:t>and</a:t>
            </a:r>
            <a:r>
              <a:rPr lang="en-US" sz="1600" b="1" dirty="0">
                <a:solidFill>
                  <a:srgbClr val="FFFF00"/>
                </a:solidFill>
                <a:latin typeface="Book Antiqua" pitchFamily="18" charset="0"/>
              </a:rPr>
              <a:t> speed </a:t>
            </a:r>
            <a:r>
              <a:rPr lang="en-US" sz="1600" b="1" dirty="0">
                <a:solidFill>
                  <a:prstClr val="white"/>
                </a:solidFill>
                <a:latin typeface="Book Antiqua" pitchFamily="18" charset="0"/>
              </a:rPr>
              <a:t>of an underwater object with the help of ultrasonic sound waves.</a:t>
            </a:r>
            <a:endParaRPr lang="en-US" sz="1600" b="1" dirty="0">
              <a:solidFill>
                <a:srgbClr val="FFFF00"/>
              </a:solidFill>
              <a:latin typeface="Book Antiqua" pitchFamily="18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63491" y="1350238"/>
            <a:ext cx="2027936" cy="442674"/>
          </a:xfrm>
          <a:prstGeom prst="roundRect">
            <a:avLst/>
          </a:prstGeom>
          <a:solidFill>
            <a:srgbClr val="C6D9F1">
              <a:alpha val="50196"/>
            </a:srgbClr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Transmitter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6400" y="2009160"/>
            <a:ext cx="2900492" cy="442674"/>
          </a:xfrm>
          <a:prstGeom prst="roundRect">
            <a:avLst/>
          </a:prstGeom>
          <a:solidFill>
            <a:srgbClr val="C6D9F1">
              <a:alpha val="50196"/>
            </a:srgbClr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Transmitted pulse</a:t>
            </a:r>
          </a:p>
        </p:txBody>
      </p:sp>
      <p:sp>
        <p:nvSpPr>
          <p:cNvPr id="18" name="Rectangle 17"/>
          <p:cNvSpPr/>
          <p:nvPr/>
        </p:nvSpPr>
        <p:spPr>
          <a:xfrm flipV="1">
            <a:off x="795412" y="4254723"/>
            <a:ext cx="2331234" cy="666751"/>
          </a:xfrm>
          <a:prstGeom prst="rect">
            <a:avLst/>
          </a:prstGeom>
          <a:solidFill>
            <a:srgbClr val="FF0000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 bwMode="auto">
              <a:xfrm>
                <a:off x="848752" y="4254724"/>
                <a:ext cx="2233304" cy="63408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 b="1" kern="0" dirty="0" smtClean="0">
                    <a:solidFill>
                      <a:prstClr val="white"/>
                    </a:solidFill>
                    <a:latin typeface="Book Antiqua" pitchFamily="18" charset="0"/>
                  </a:rPr>
                  <a:t>Velocity (v)</a:t>
                </a:r>
                <a:r>
                  <a:rPr lang="en-US" sz="1600" b="1" kern="0" dirty="0" smtClean="0">
                    <a:solidFill>
                      <a:prstClr val="white"/>
                    </a:solidFill>
                    <a:latin typeface="Book Antiqua" pitchFamily="18" charset="0"/>
                  </a:rPr>
                  <a:t>   </a:t>
                </a:r>
                <a:r>
                  <a:rPr lang="en-US" sz="1600" b="1" kern="0" dirty="0" smtClean="0">
                    <a:solidFill>
                      <a:prstClr val="white"/>
                    </a:solidFill>
                    <a:latin typeface="Book Antiqua" pitchFamily="18" charset="0"/>
                    <a:sym typeface="Symbol"/>
                  </a:rPr>
                  <a:t>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kern="0" smtClean="0">
                            <a:solidFill>
                              <a:prstClr val="white"/>
                            </a:solidFill>
                            <a:latin typeface="Cambria Math"/>
                            <a:sym typeface="Symbol"/>
                          </a:rPr>
                        </m:ctrlPr>
                      </m:fPr>
                      <m:num>
                        <m:r>
                          <a:rPr lang="en-US" sz="2400" kern="0" smtClean="0">
                            <a:solidFill>
                              <a:prstClr val="white"/>
                            </a:solidFill>
                            <a:latin typeface="Cambria Math"/>
                            <a:sym typeface="Symbol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 kern="0" smtClean="0">
                            <a:solidFill>
                              <a:prstClr val="white"/>
                            </a:solidFill>
                            <a:latin typeface="Cambria Math"/>
                            <a:sym typeface="Symbol"/>
                          </a:rPr>
                          <m:t>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kern="0" smtClean="0">
                            <a:solidFill>
                              <a:prstClr val="white"/>
                            </a:solidFill>
                            <a:latin typeface="Cambria Math"/>
                            <a:sym typeface="Symbol"/>
                          </a:rPr>
                          <m:t>t</m:t>
                        </m:r>
                      </m:den>
                    </m:f>
                  </m:oMath>
                </a14:m>
                <a:endParaRPr lang="en-US" sz="2400" kern="0" dirty="0">
                  <a:solidFill>
                    <a:prstClr val="white"/>
                  </a:solidFill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8752" y="4254724"/>
                <a:ext cx="2233304" cy="6340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81000" y="2724150"/>
            <a:ext cx="4665980" cy="584775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44500"/>
                  <a:satMod val="160000"/>
                </a:srgbClr>
              </a:gs>
              <a:gs pos="100000">
                <a:schemeClr val="bg1"/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dirty="0">
                <a:solidFill>
                  <a:prstClr val="black"/>
                </a:solidFill>
              </a:rPr>
              <a:t>This method is used to locate underwater hills, valleys, submarines, icebergs, sunken ships.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7244" y="3409950"/>
            <a:ext cx="3789648" cy="8309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prstClr val="black"/>
                </a:solidFill>
                <a:latin typeface="Book Antiqua" pitchFamily="18" charset="0"/>
              </a:rPr>
              <a:t>The depth of the sea or the distance of the object that reflected the sound can be calculated with the formula 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296096" y="1195388"/>
            <a:ext cx="1621291" cy="2839583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911850" y="1181100"/>
            <a:ext cx="1109348" cy="285115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038600" y="1131570"/>
            <a:ext cx="452758" cy="91440"/>
          </a:xfrm>
          <a:prstGeom prst="roundRect">
            <a:avLst>
              <a:gd name="adj" fmla="val 13542"/>
            </a:avLst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77358" y="1123950"/>
            <a:ext cx="452758" cy="91440"/>
          </a:xfrm>
          <a:prstGeom prst="roundRect">
            <a:avLst>
              <a:gd name="adj" fmla="val 13542"/>
            </a:avLst>
          </a:prstGeom>
          <a:solidFill>
            <a:srgbClr val="00B050"/>
          </a:solidFill>
          <a:ln>
            <a:noFill/>
          </a:ln>
          <a:effectLst>
            <a:glow rad="101600">
              <a:srgbClr val="00B050">
                <a:alpha val="40000"/>
              </a:srgb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019271" y="1350238"/>
            <a:ext cx="1591329" cy="442674"/>
          </a:xfrm>
          <a:prstGeom prst="roundRect">
            <a:avLst/>
          </a:prstGeom>
          <a:solidFill>
            <a:srgbClr val="C6D9F1">
              <a:alpha val="50196"/>
            </a:srgbClr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Detector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084371" y="2038350"/>
            <a:ext cx="2602429" cy="442674"/>
          </a:xfrm>
          <a:prstGeom prst="roundRect">
            <a:avLst/>
          </a:prstGeom>
          <a:solidFill>
            <a:srgbClr val="C6D9F1">
              <a:alpha val="50196"/>
            </a:srgbClr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Reflected pulse</a:t>
            </a:r>
          </a:p>
        </p:txBody>
      </p:sp>
    </p:spTree>
    <p:extLst>
      <p:ext uri="{BB962C8B-B14F-4D97-AF65-F5344CB8AC3E}">
        <p14:creationId xmlns:p14="http://schemas.microsoft.com/office/powerpoint/2010/main" val="2311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55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52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3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60642E-6 L -0.13004 0.00032 " pathEditMode="relative" ptsTypes="AA">
                                      <p:cBhvr>
                                        <p:cTn id="54" dur="8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81925E-6 L 0.37448 0.00061 " pathEditMode="relative" rAng="0" ptsTypes="AA">
                                      <p:cBhvr>
                                        <p:cTn id="56" dur="1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-0.25 E" pathEditMode="fixed" ptsTypes="">
                                      <p:cBhvr>
                                        <p:cTn id="60" dur="2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48 0.00061 L 0.37483 -0.2492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4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 animBg="1"/>
      <p:bldP spid="9" grpId="1" animBg="1"/>
      <p:bldP spid="13" grpId="0" animBg="1"/>
      <p:bldP spid="15" grpId="0" animBg="1"/>
      <p:bldP spid="18" grpId="0" animBg="1"/>
      <p:bldP spid="23" grpId="0"/>
      <p:bldP spid="25" grpId="0" animBg="1"/>
      <p:bldP spid="26" grpId="0" animBg="1"/>
      <p:bldP spid="10" grpId="0" animBg="1"/>
      <p:bldP spid="10" grpId="1" animBg="1"/>
      <p:bldP spid="11" grpId="0" animBg="1"/>
      <p:bldP spid="11" grpId="1" animBg="1"/>
      <p:bldP spid="14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59765" y="2281991"/>
            <a:ext cx="57054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Uses of Ultrasound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7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d drive\MJ WORK\Pooja mam (physics)\State board\9th state board\Sound\HD\ocean-pictures-wallpaper-4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15200" y="-2019300"/>
            <a:ext cx="204216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d drive\MJ WORK\Pooja mam (physics)\State board\9th state board\Sound\ship-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2391" y="3486150"/>
            <a:ext cx="4143596" cy="19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6752" y="940118"/>
            <a:ext cx="6657927" cy="646986"/>
          </a:xfrm>
          <a:prstGeom prst="roundRect">
            <a:avLst/>
          </a:prstGeom>
          <a:gradFill>
            <a:gsLst>
              <a:gs pos="0">
                <a:srgbClr val="FFFF00">
                  <a:alpha val="68000"/>
                </a:srgbClr>
              </a:gs>
              <a:gs pos="100000">
                <a:schemeClr val="bg1"/>
              </a:gs>
            </a:gsLst>
            <a:path path="circle">
              <a:fillToRect r="100000" b="100000"/>
            </a:path>
          </a:gra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>
                <a:solidFill>
                  <a:prstClr val="black"/>
                </a:solidFill>
                <a:latin typeface="Tw Cen MT" panose="020B0602020104020603" pitchFamily="34" charset="0"/>
              </a:rPr>
              <a:t>The special property of ultrasound is that they are able to travel along well defined path even in presence of obstacles.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809750"/>
            <a:ext cx="6659880" cy="408623"/>
          </a:xfrm>
          <a:prstGeom prst="roundRect">
            <a:avLst/>
          </a:prstGeom>
          <a:gradFill>
            <a:gsLst>
              <a:gs pos="0">
                <a:srgbClr val="FF0000">
                  <a:alpha val="67000"/>
                </a:srgbClr>
              </a:gs>
              <a:gs pos="100000">
                <a:schemeClr val="bg1"/>
              </a:gs>
            </a:gsLst>
            <a:path path="circle">
              <a:fillToRect r="100000" b="100000"/>
            </a:path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Ultrasound are used to establish Ship to ship communication.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85750"/>
            <a:ext cx="5038016" cy="578882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USES OF ULTRA SOUND</a:t>
            </a:r>
          </a:p>
        </p:txBody>
      </p:sp>
      <p:pic>
        <p:nvPicPr>
          <p:cNvPr id="19460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26620">
            <a:off x="2115156" y="3872950"/>
            <a:ext cx="541634" cy="5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83409">
            <a:off x="1712374" y="3652353"/>
            <a:ext cx="361186" cy="36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01969">
            <a:off x="1347766" y="3360739"/>
            <a:ext cx="275244" cy="27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28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458"/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0.15833 3.7037E-6 " pathEditMode="fixed" rAng="0" ptsTypes="AA">
                                      <p:cBhvr>
                                        <p:cTn id="8" dur="12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13788 L -0.30312 -0.13819 " pathEditMode="relative" rAng="0" ptsTypes="AA">
                                      <p:cBhvr>
                                        <p:cTn id="1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4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://warringah-plastics.com.au/root-wplastics/wp-content/uploads/2011/09/ultrasonic-welding-plas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743" y="0"/>
            <a:ext cx="9328652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3914" y="476250"/>
            <a:ext cx="3439885" cy="715089"/>
          </a:xfrm>
          <a:prstGeom prst="roundRect">
            <a:avLst/>
          </a:prstGeom>
          <a:solidFill>
            <a:srgbClr val="0000FF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Book Antiqua" pitchFamily="18" charset="0"/>
              </a:rPr>
              <a:t>They are used for welding plastic surfaces.</a:t>
            </a:r>
          </a:p>
        </p:txBody>
      </p:sp>
      <p:sp>
        <p:nvSpPr>
          <p:cNvPr id="6" name="Oval 5"/>
          <p:cNvSpPr/>
          <p:nvPr/>
        </p:nvSpPr>
        <p:spPr>
          <a:xfrm>
            <a:off x="6934200" y="25781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27000">
              <a:schemeClr val="accent2">
                <a:satMod val="175000"/>
                <a:alpha val="99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918996"/>
            <a:ext cx="1417260" cy="338554"/>
          </a:xfrm>
          <a:prstGeom prst="roundRect">
            <a:avLst/>
          </a:prstGeom>
          <a:solidFill>
            <a:srgbClr val="00CCFF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Transducer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00036" y="3597739"/>
            <a:ext cx="2754365" cy="687142"/>
            <a:chOff x="4884028" y="3074305"/>
            <a:chExt cx="2754365" cy="687142"/>
          </a:xfrm>
        </p:grpSpPr>
        <p:sp>
          <p:nvSpPr>
            <p:cNvPr id="13" name="Rounded Rectangular Callout 12"/>
            <p:cNvSpPr/>
            <p:nvPr/>
          </p:nvSpPr>
          <p:spPr>
            <a:xfrm flipV="1">
              <a:off x="4884028" y="3074305"/>
              <a:ext cx="2754365" cy="642905"/>
            </a:xfrm>
            <a:prstGeom prst="wedgeRoundRectCallout">
              <a:avLst>
                <a:gd name="adj1" fmla="val -43195"/>
                <a:gd name="adj2" fmla="val 92131"/>
                <a:gd name="adj3" fmla="val 16667"/>
              </a:avLst>
            </a:prstGeom>
            <a:solidFill>
              <a:srgbClr val="FFFF00">
                <a:alpha val="65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932869" y="3115116"/>
              <a:ext cx="265668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latin typeface="Tw Cen MT" panose="020B0602020104020603" pitchFamily="34" charset="0"/>
                </a:rPr>
                <a:t>Converts electrical energy into ultrasonic vibrations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372350" y="2647950"/>
            <a:ext cx="1714500" cy="399409"/>
          </a:xfrm>
          <a:prstGeom prst="roundRect">
            <a:avLst/>
          </a:prstGeom>
          <a:solidFill>
            <a:srgbClr val="00CCFF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Electrical signal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3915" y="1279010"/>
            <a:ext cx="3439885" cy="2639454"/>
          </a:xfrm>
          <a:prstGeom prst="roundRect">
            <a:avLst>
              <a:gd name="adj" fmla="val 4351"/>
            </a:avLst>
          </a:prstGeom>
          <a:solidFill>
            <a:srgbClr val="57CFFF">
              <a:alpha val="91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013" y="1379974"/>
            <a:ext cx="3306996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ln>
                  <a:solidFill>
                    <a:prstClr val="black"/>
                  </a:solidFill>
                </a:ln>
                <a:solidFill>
                  <a:srgbClr val="FF0000"/>
                </a:solidFill>
                <a:latin typeface="Copperplate Gothic Bold" pitchFamily="34" charset="0"/>
              </a:rPr>
              <a:t>Ultrasonic sound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2757" y="1914096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( 20000 – 40000 Hz )</a:t>
            </a:r>
          </a:p>
        </p:txBody>
      </p:sp>
      <p:sp>
        <p:nvSpPr>
          <p:cNvPr id="19" name="Right Arrow 18"/>
          <p:cNvSpPr/>
          <p:nvPr/>
        </p:nvSpPr>
        <p:spPr>
          <a:xfrm rot="5400000">
            <a:off x="1791173" y="2307853"/>
            <a:ext cx="304800" cy="304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2000" y="2667857"/>
            <a:ext cx="2382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High energy vibrations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44503" y="3421618"/>
            <a:ext cx="1426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Produce heat</a:t>
            </a:r>
          </a:p>
        </p:txBody>
      </p:sp>
      <p:pic>
        <p:nvPicPr>
          <p:cNvPr id="22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6200000">
            <a:off x="4032818" y="2863298"/>
            <a:ext cx="380972" cy="4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/>
          <p:cNvSpPr/>
          <p:nvPr/>
        </p:nvSpPr>
        <p:spPr>
          <a:xfrm>
            <a:off x="4190994" y="399732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glow rad="127000">
              <a:schemeClr val="accent2">
                <a:satMod val="175000"/>
                <a:alpha val="8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1791173" y="3061614"/>
            <a:ext cx="304800" cy="3048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5" name="Picture 2180" descr="http://inwallspeakers1.com/wp-content/uploads/2013/11/sound-waves-clipar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16200000">
            <a:off x="3980662" y="3432732"/>
            <a:ext cx="573064" cy="47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316103" y="3975249"/>
            <a:ext cx="3417696" cy="923330"/>
            <a:chOff x="4884026" y="2957741"/>
            <a:chExt cx="3417696" cy="923330"/>
          </a:xfrm>
        </p:grpSpPr>
        <p:sp>
          <p:nvSpPr>
            <p:cNvPr id="27" name="Rounded Rectangle 26"/>
            <p:cNvSpPr/>
            <p:nvPr/>
          </p:nvSpPr>
          <p:spPr>
            <a:xfrm flipH="1" flipV="1">
              <a:off x="4884026" y="2958024"/>
              <a:ext cx="3417696" cy="900865"/>
            </a:xfrm>
            <a:prstGeom prst="roundRect">
              <a:avLst>
                <a:gd name="adj" fmla="val 20235"/>
              </a:avLst>
            </a:prstGeom>
            <a:gradFill flip="none" rotWithShape="1">
              <a:gsLst>
                <a:gs pos="100000">
                  <a:srgbClr val="FFFF00">
                    <a:alpha val="70000"/>
                  </a:srgbClr>
                </a:gs>
                <a:gs pos="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Text Box 6"/>
            <p:cNvSpPr txBox="1">
              <a:spLocks noChangeArrowheads="1"/>
            </p:cNvSpPr>
            <p:nvPr/>
          </p:nvSpPr>
          <p:spPr bwMode="auto">
            <a:xfrm>
              <a:off x="4932868" y="2957741"/>
              <a:ext cx="3306064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latin typeface="Tw Cen MT" panose="020B0602020104020603" pitchFamily="34" charset="0"/>
                </a:rPr>
                <a:t>Heat is produced hence plastic melts which leads to joining of plastics.</a:t>
              </a: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4648200" y="3873025"/>
            <a:ext cx="1787916" cy="338554"/>
          </a:xfrm>
          <a:prstGeom prst="roundRect">
            <a:avLst/>
          </a:prstGeom>
          <a:solidFill>
            <a:srgbClr val="00CCFF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Heat produced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769054" y="3384550"/>
            <a:ext cx="3165833" cy="1130691"/>
          </a:xfrm>
          <a:prstGeom prst="roundRect">
            <a:avLst>
              <a:gd name="adj" fmla="val 12146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628333" y="3165219"/>
            <a:ext cx="1447274" cy="374571"/>
          </a:xfrm>
          <a:prstGeom prst="roundRect">
            <a:avLst/>
          </a:prstGeom>
          <a:solidFill>
            <a:srgbClr val="00CCFF"/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Advantages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79789" y="3576827"/>
            <a:ext cx="2901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No usage of bolts, nails, soldering materials or adhesive to join the material</a:t>
            </a:r>
          </a:p>
        </p:txBody>
      </p:sp>
    </p:spTree>
    <p:extLst>
      <p:ext uri="{BB962C8B-B14F-4D97-AF65-F5344CB8AC3E}">
        <p14:creationId xmlns:p14="http://schemas.microsoft.com/office/powerpoint/2010/main" val="32268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0" presetClass="pat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2 C 3.33333E-6 0.00031 0.03402 -0.07901 0.03107 -0.13673 C 0.0408 -0.18117 -0.0441 -0.55154 -0.27084 -0.36667 C -0.32414 -0.25093 -0.30157 -0.23086 -0.30973 -0.19506 " pathEditMode="relative" rAng="0" ptsTypes="ffff">
                                      <p:cBhvr>
                                        <p:cTn id="23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14" grpId="0" animBg="1"/>
      <p:bldP spid="14" grpId="1" animBg="1"/>
      <p:bldP spid="16" grpId="0" animBg="1"/>
      <p:bldP spid="17" grpId="0"/>
      <p:bldP spid="18" grpId="0"/>
      <p:bldP spid="19" grpId="0" animBg="1"/>
      <p:bldP spid="20" grpId="0"/>
      <p:bldP spid="21" grpId="0"/>
      <p:bldP spid="23" grpId="0" animBg="1"/>
      <p:bldP spid="24" grpId="0" animBg="1"/>
      <p:bldP spid="29" grpId="0" animBg="1"/>
      <p:bldP spid="29" grpId="1" animBg="1"/>
      <p:bldP spid="31" grpId="0" animBg="1"/>
      <p:bldP spid="32" grpId="0" animBg="1"/>
      <p:bldP spid="3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 drive\MJ WORK\Pooja mam (physics)\State board\9th state board\3_Current Electricity\Raw\backgroun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457" b="7085"/>
          <a:stretch/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D:\d drive\MJ WORK\Pooja mam (physics)\State board\9th state board\Sound\milk-435295_64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1" t="7511" r="33949" b="6573"/>
          <a:stretch/>
        </p:blipFill>
        <p:spPr bwMode="auto">
          <a:xfrm>
            <a:off x="6341524" y="2434739"/>
            <a:ext cx="1354591" cy="240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30994"/>
            <a:ext cx="5410200" cy="646986"/>
          </a:xfrm>
          <a:prstGeom prst="roundRect">
            <a:avLst/>
          </a:prstGeom>
          <a:gradFill flip="none" rotWithShape="1">
            <a:gsLst>
              <a:gs pos="0">
                <a:srgbClr val="66FFFF">
                  <a:tint val="66000"/>
                  <a:satMod val="160000"/>
                </a:srgbClr>
              </a:gs>
              <a:gs pos="50000">
                <a:srgbClr val="66FFFF">
                  <a:tint val="44500"/>
                  <a:satMod val="160000"/>
                </a:srgbClr>
              </a:gs>
              <a:gs pos="100000">
                <a:srgbClr val="66FF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tx1"/>
                </a:solidFill>
                <a:latin typeface="Book Antiqua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800" dirty="0">
                <a:solidFill>
                  <a:prstClr val="black"/>
                </a:solidFill>
                <a:latin typeface="Tw Cen MT" panose="020B0602020104020603" pitchFamily="34" charset="0"/>
              </a:rPr>
              <a:t>Ultrasonic waves are used to kill bacteria in liquids like milk to preserve them for a longer period of time.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1060813"/>
            <a:ext cx="54102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Ultrasonic waves are used to kill bacteria to zero level which spoil the milk.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4361" y="2114550"/>
            <a:ext cx="2964138" cy="1457076"/>
            <a:chOff x="-1236517" y="5567838"/>
            <a:chExt cx="2964138" cy="1457076"/>
          </a:xfrm>
        </p:grpSpPr>
        <p:sp>
          <p:nvSpPr>
            <p:cNvPr id="21" name="Rounded Rectangle 20"/>
            <p:cNvSpPr/>
            <p:nvPr/>
          </p:nvSpPr>
          <p:spPr>
            <a:xfrm>
              <a:off x="-1236517" y="5772150"/>
              <a:ext cx="2964138" cy="1252764"/>
            </a:xfrm>
            <a:prstGeom prst="roundRect">
              <a:avLst>
                <a:gd name="adj" fmla="val 1214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-574491" y="5567838"/>
              <a:ext cx="1447274" cy="374571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Advantages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-1073462" y="6036745"/>
              <a:ext cx="263802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There is no decrease in level of protein or lactose content of milk.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343585" y="2164774"/>
            <a:ext cx="2625367" cy="1406852"/>
            <a:chOff x="2286000" y="5618062"/>
            <a:chExt cx="2625367" cy="1406852"/>
          </a:xfrm>
        </p:grpSpPr>
        <p:sp>
          <p:nvSpPr>
            <p:cNvPr id="25" name="Rounded Rectangle 24"/>
            <p:cNvSpPr/>
            <p:nvPr/>
          </p:nvSpPr>
          <p:spPr>
            <a:xfrm>
              <a:off x="2286001" y="5772150"/>
              <a:ext cx="2625366" cy="1252764"/>
            </a:xfrm>
            <a:prstGeom prst="roundRect">
              <a:avLst>
                <a:gd name="adj" fmla="val 1214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78641" y="5618062"/>
              <a:ext cx="1447274" cy="374571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Advantages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86000" y="5983034"/>
              <a:ext cx="244761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Tw Cen MT" panose="020B0602020104020603" pitchFamily="34" charset="0"/>
                </a:rPr>
                <a:t>On the other hand leads to increase in the fat concentration.</a:t>
              </a:r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217869" y="2512967"/>
            <a:ext cx="2438400" cy="1676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25106" y="2971712"/>
            <a:ext cx="1037776" cy="1037776"/>
            <a:chOff x="2445342" y="5608204"/>
            <a:chExt cx="762002" cy="762002"/>
          </a:xfrm>
        </p:grpSpPr>
        <p:sp>
          <p:nvSpPr>
            <p:cNvPr id="30" name="Oval 29"/>
            <p:cNvSpPr/>
            <p:nvPr/>
          </p:nvSpPr>
          <p:spPr>
            <a:xfrm>
              <a:off x="2445342" y="5608204"/>
              <a:ext cx="762002" cy="76200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2747291" y="6116913"/>
              <a:ext cx="158105" cy="205012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468612">
              <a:off x="2691357" y="5889821"/>
              <a:ext cx="133584" cy="173216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5901" y="5844517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55669" y="5685599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2961023" y="6159120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H="1">
              <a:off x="2816590" y="5958875"/>
              <a:ext cx="158105" cy="205012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3031925" y="5950073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814419" y="5800002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624627" y="6090879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H="1">
              <a:off x="2519485" y="5927119"/>
              <a:ext cx="158105" cy="205012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820116">
              <a:off x="2574303" y="5757909"/>
              <a:ext cx="133584" cy="173216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968766" y="6033533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910443" y="5856674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903823" y="5661346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2925106" y="2971712"/>
            <a:ext cx="1037776" cy="1037776"/>
            <a:chOff x="2445342" y="5608204"/>
            <a:chExt cx="762002" cy="762002"/>
          </a:xfrm>
        </p:grpSpPr>
        <p:sp>
          <p:nvSpPr>
            <p:cNvPr id="46" name="Oval 45"/>
            <p:cNvSpPr/>
            <p:nvPr/>
          </p:nvSpPr>
          <p:spPr>
            <a:xfrm>
              <a:off x="2445342" y="5608204"/>
              <a:ext cx="762002" cy="76200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2771527" y="6057570"/>
              <a:ext cx="158105" cy="205012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5901" y="5844517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89017" y="5697568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2973686" y="6088246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3031925" y="5950073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840818" y="5856674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624627" y="6090879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578238" y="5780980"/>
              <a:ext cx="133584" cy="173216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734172" y="5833273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2925106" y="2971712"/>
            <a:ext cx="1037776" cy="1037776"/>
            <a:chOff x="2445342" y="5608204"/>
            <a:chExt cx="762002" cy="762002"/>
          </a:xfrm>
        </p:grpSpPr>
        <p:sp>
          <p:nvSpPr>
            <p:cNvPr id="57" name="Oval 56"/>
            <p:cNvSpPr/>
            <p:nvPr/>
          </p:nvSpPr>
          <p:spPr>
            <a:xfrm>
              <a:off x="2445342" y="5608204"/>
              <a:ext cx="762002" cy="76200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35901" y="5844517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89017" y="5697568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3031925" y="5950073"/>
              <a:ext cx="87210" cy="113084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>
              <a:off x="2844630" y="6026000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624627" y="6090879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4987792" flipV="1">
              <a:off x="2665557" y="5913245"/>
              <a:ext cx="101160" cy="131173"/>
            </a:xfrm>
            <a:prstGeom prst="ellipse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Oval 63"/>
          <p:cNvSpPr/>
          <p:nvPr/>
        </p:nvSpPr>
        <p:spPr>
          <a:xfrm>
            <a:off x="2925106" y="2971712"/>
            <a:ext cx="1037776" cy="103777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608761" y="2059616"/>
            <a:ext cx="1186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Ultrasonic waves</a:t>
            </a:r>
          </a:p>
        </p:txBody>
      </p:sp>
      <p:sp>
        <p:nvSpPr>
          <p:cNvPr id="69" name="Left Arrow 68"/>
          <p:cNvSpPr/>
          <p:nvPr/>
        </p:nvSpPr>
        <p:spPr>
          <a:xfrm>
            <a:off x="7251910" y="2262691"/>
            <a:ext cx="368090" cy="228600"/>
          </a:xfrm>
          <a:prstGeom prst="leftArrow">
            <a:avLst/>
          </a:prstGeom>
          <a:solidFill>
            <a:srgbClr val="FF0D0D"/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2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38851" y="2220474"/>
            <a:ext cx="541634" cy="5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6677025" y="666750"/>
            <a:ext cx="882650" cy="1596598"/>
            <a:chOff x="7924800" y="450962"/>
            <a:chExt cx="882650" cy="1596598"/>
          </a:xfrm>
        </p:grpSpPr>
        <p:sp>
          <p:nvSpPr>
            <p:cNvPr id="74" name="Can 73"/>
            <p:cNvSpPr/>
            <p:nvPr/>
          </p:nvSpPr>
          <p:spPr>
            <a:xfrm flipH="1" flipV="1">
              <a:off x="8161497" y="1594281"/>
              <a:ext cx="206694" cy="453279"/>
            </a:xfrm>
            <a:prstGeom prst="can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7924800" y="1028700"/>
              <a:ext cx="685800" cy="596537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616950" y="1184230"/>
              <a:ext cx="190500" cy="2854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007350" y="1123950"/>
              <a:ext cx="5334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 rot="16200000">
              <a:off x="8225421" y="1716165"/>
              <a:ext cx="78369" cy="20621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7924800" y="450962"/>
              <a:ext cx="685800" cy="5965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FF0D0D"/>
              </a:solidFill>
            </a:ln>
            <a:scene3d>
              <a:camera prst="perspectiveBelow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020050" y="1210581"/>
              <a:ext cx="511970" cy="14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034337" y="1413225"/>
              <a:ext cx="132385" cy="59432"/>
            </a:xfrm>
            <a:prstGeom prst="rect">
              <a:avLst/>
            </a:prstGeom>
            <a:solidFill>
              <a:srgbClr val="FF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217345" y="1413225"/>
              <a:ext cx="103766" cy="59432"/>
            </a:xfrm>
            <a:prstGeom prst="rect">
              <a:avLst/>
            </a:prstGeom>
            <a:solidFill>
              <a:srgbClr val="FF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371734" y="1413225"/>
              <a:ext cx="150764" cy="59432"/>
            </a:xfrm>
            <a:prstGeom prst="rect">
              <a:avLst/>
            </a:prstGeom>
            <a:solidFill>
              <a:srgbClr val="FF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4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30013">
            <a:off x="2238832" y="2332268"/>
            <a:ext cx="541634" cy="54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D:\d drive\MJ WORK\Pooja mam (physics)\State board\9th state board\Sound\poor-wifi-signal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52287">
            <a:off x="2678266" y="2665586"/>
            <a:ext cx="469094" cy="46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78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04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8" grpId="0" animBg="1"/>
      <p:bldP spid="28" grpId="1" animBg="1"/>
      <p:bldP spid="64" grpId="0" animBg="1"/>
      <p:bldP spid="64" grpId="1" animBg="1"/>
      <p:bldP spid="68" grpId="0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439" name="Picture 7" descr="D:\d drive\MJ WORK\Pooja mam (physics)\State board\9th state board\Sound\ahaw_0038a_640x4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7150"/>
            <a:ext cx="6705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99027" y="285750"/>
            <a:ext cx="3879273" cy="715089"/>
          </a:xfrm>
          <a:prstGeom prst="roundRect">
            <a:avLst/>
          </a:prstGeom>
          <a:solidFill>
            <a:srgbClr val="0000FF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The echocardiography technique is based on ultrasonic waves</a:t>
            </a:r>
          </a:p>
        </p:txBody>
      </p:sp>
      <p:pic>
        <p:nvPicPr>
          <p:cNvPr id="18440" name="Picture 8" descr="D:\d drive\MJ WORK\Pooja mam (physics)\State board\9th state board\Sound\heartbeat_by_domice-crop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2395614"/>
            <a:ext cx="2300994" cy="16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8"/>
          <p:cNvSpPr/>
          <p:nvPr/>
        </p:nvSpPr>
        <p:spPr>
          <a:xfrm rot="16200000">
            <a:off x="3745839" y="2598125"/>
            <a:ext cx="640080" cy="1280160"/>
          </a:xfrm>
          <a:prstGeom prst="triangle">
            <a:avLst/>
          </a:prstGeom>
          <a:solidFill>
            <a:srgbClr val="FF0000">
              <a:alpha val="34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86750" y="4325183"/>
            <a:ext cx="1403940" cy="408623"/>
          </a:xfrm>
          <a:prstGeom prst="round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Transducer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139840" y="4342715"/>
            <a:ext cx="474858" cy="3048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58134" y="4171950"/>
            <a:ext cx="2271336" cy="715089"/>
          </a:xfrm>
          <a:prstGeom prst="round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High frequency sound waves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908964" y="4171950"/>
            <a:ext cx="2355273" cy="715089"/>
          </a:xfrm>
          <a:prstGeom prst="roundRect">
            <a:avLst/>
          </a:prstGeom>
          <a:solidFill>
            <a:srgbClr val="FFFF00">
              <a:alpha val="80000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Reflect the internal body parts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277153" y="4342715"/>
            <a:ext cx="474858" cy="304800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55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d drive\MJ WORK\Pooja mam (physics)\State board\9th state board\Sound\d3b2367a-059f-43ef-920e-a93f643b185d_image_jpe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1701" y="-2505626"/>
            <a:ext cx="16121653" cy="101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83030" y="438150"/>
            <a:ext cx="4146096" cy="715089"/>
          </a:xfrm>
          <a:prstGeom prst="roundRect">
            <a:avLst/>
          </a:prstGeom>
          <a:solidFill>
            <a:srgbClr val="FFFF00">
              <a:alpha val="80000"/>
            </a:srgb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Cracks and flaws in metal blocks can also be detected by ultrasounds.</a:t>
            </a:r>
          </a:p>
        </p:txBody>
      </p:sp>
    </p:spTree>
    <p:extLst>
      <p:ext uri="{BB962C8B-B14F-4D97-AF65-F5344CB8AC3E}">
        <p14:creationId xmlns:p14="http://schemas.microsoft.com/office/powerpoint/2010/main" val="280937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530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d drive\MJ WORK\Pooja mam (physics)\State board\9th state board\Sound\SDT200SteamTrap_DSC025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-1970414"/>
            <a:ext cx="13944600" cy="90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312127"/>
            <a:ext cx="5867400" cy="369332"/>
          </a:xfrm>
          <a:prstGeom prst="rect">
            <a:avLst/>
          </a:prstGeom>
          <a:solidFill>
            <a:srgbClr val="FFFF00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Ultrasounds are also useful in industries.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819150"/>
            <a:ext cx="5867400" cy="646331"/>
          </a:xfrm>
          <a:prstGeom prst="rect">
            <a:avLst/>
          </a:prstGeom>
          <a:solidFill>
            <a:srgbClr val="FFFF00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They are used to clean parts located in places which are difficult to reach.</a:t>
            </a:r>
          </a:p>
        </p:txBody>
      </p:sp>
      <p:sp>
        <p:nvSpPr>
          <p:cNvPr id="8" name="Right Arrow 7"/>
          <p:cNvSpPr/>
          <p:nvPr/>
        </p:nvSpPr>
        <p:spPr>
          <a:xfrm rot="5400000">
            <a:off x="1955588" y="2337841"/>
            <a:ext cx="311941" cy="3048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1955588" y="3356866"/>
            <a:ext cx="311940" cy="304800"/>
          </a:xfrm>
          <a:prstGeom prst="rightArrow">
            <a:avLst/>
          </a:prstGeom>
          <a:solidFill>
            <a:srgbClr val="FF0000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98418" y="3727647"/>
            <a:ext cx="1826281" cy="646986"/>
          </a:xfrm>
          <a:prstGeom prst="roundRect">
            <a:avLst/>
          </a:prstGeom>
          <a:solidFill>
            <a:srgbClr val="000099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And clean these areas.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46517" y="1683242"/>
            <a:ext cx="2330083" cy="646986"/>
          </a:xfrm>
          <a:prstGeom prst="roundRect">
            <a:avLst/>
          </a:prstGeom>
          <a:solidFill>
            <a:srgbClr val="000099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Ultrasounds are high frequency waves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198418" y="2705444"/>
            <a:ext cx="1826281" cy="646986"/>
          </a:xfrm>
          <a:prstGeom prst="roundRect">
            <a:avLst/>
          </a:prstGeom>
          <a:solidFill>
            <a:srgbClr val="000099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They enter the difficult parts</a:t>
            </a:r>
          </a:p>
        </p:txBody>
      </p:sp>
    </p:spTree>
    <p:extLst>
      <p:ext uri="{BB962C8B-B14F-4D97-AF65-F5344CB8AC3E}">
        <p14:creationId xmlns:p14="http://schemas.microsoft.com/office/powerpoint/2010/main" val="139473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55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7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00" y="209550"/>
            <a:ext cx="77724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Three different vibrating objects produce three different sounds X, Y and Z. Sounds X and Y cannot be heard by a man having normal range of hearing but sound Z can be heard easily. Sound X can be used in hospitals to break kidney stones of a patient into fine grains which then gets flushed out with urine. The sound Y is produced during an earthquake before the main shock waves is generated.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180082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arenBoth"/>
              <a:tabLst>
                <a:tab pos="2628900" algn="l"/>
                <a:tab pos="3035300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What type of sound is	(i) 	X    </a:t>
            </a:r>
          </a:p>
          <a:p>
            <a:pPr marL="457200" indent="-457200">
              <a:tabLst>
                <a:tab pos="2628900" algn="l"/>
                <a:tab pos="3035300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		(ii) 	Y</a:t>
            </a:r>
          </a:p>
          <a:p>
            <a:pPr marL="457200" indent="-457200">
              <a:tabLst>
                <a:tab pos="2628900" algn="l"/>
                <a:tab pos="3035300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		(iii)	Z</a:t>
            </a:r>
            <a:endParaRPr lang="en-US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0600" y="2706985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pPr marL="457200" indent="-457200"/>
            <a:r>
              <a:rPr lang="en-US" b="1" dirty="0"/>
              <a:t>(b</a:t>
            </a:r>
            <a:r>
              <a:rPr lang="en-US" b="1" dirty="0" smtClean="0"/>
              <a:t>)	State </a:t>
            </a:r>
            <a:r>
              <a:rPr lang="en-US" b="1" dirty="0"/>
              <a:t>the frequency range of sound X.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599" y="3077686"/>
            <a:ext cx="7820025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1900"/>
              </a:lnSpc>
            </a:pPr>
            <a:r>
              <a:rPr lang="en-US" b="1" dirty="0" smtClean="0">
                <a:solidFill>
                  <a:schemeClr val="bg1"/>
                </a:solidFill>
                <a:latin typeface="Tw Cen MT" pitchFamily="34" charset="0"/>
              </a:rPr>
              <a:t>(c) 	Name one device used in science laboratory that can produce sound like Y.</a:t>
            </a:r>
            <a:endParaRPr lang="en-US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0600" y="3627219"/>
            <a:ext cx="6858000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ts val="1900"/>
              </a:lnSpc>
              <a:defRPr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pPr marL="457200" indent="-457200"/>
            <a:r>
              <a:rPr lang="en-US" b="1" dirty="0"/>
              <a:t>(d) 	Name one device in our home that can produce sound like Z.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600" y="413281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bg1"/>
                </a:solidFill>
                <a:latin typeface="Tw Cen MT" pitchFamily="34" charset="0"/>
              </a:defRPr>
            </a:lvl1pPr>
          </a:lstStyle>
          <a:p>
            <a:pPr marL="457200" indent="-457200"/>
            <a:r>
              <a:rPr lang="en-US" b="1" dirty="0"/>
              <a:t>(e) </a:t>
            </a:r>
            <a:r>
              <a:rPr lang="en-US" b="1" dirty="0" smtClean="0"/>
              <a:t>	What </a:t>
            </a:r>
            <a:r>
              <a:rPr lang="en-US" b="1" dirty="0"/>
              <a:t>is the frequency range of sound like Z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9600" y="235481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- Audible sound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207781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- infrasonic sound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19600" y="180082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- ultrasonic sound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7800" y="27167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More than 20 kHz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7325" y="333375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Simple pendulum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7325" y="38597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itchFamily="34" charset="0"/>
              </a:rPr>
              <a:t>Television</a:t>
            </a:r>
            <a:endParaRPr lang="en-US" b="1" dirty="0">
              <a:solidFill>
                <a:srgbClr val="FFFF00"/>
              </a:solidFill>
              <a:latin typeface="Tw Cen M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7325" y="442174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FFFF00"/>
                </a:solidFill>
                <a:latin typeface="Tw Cen MT" pitchFamily="34" charset="0"/>
              </a:rPr>
              <a:t>20 Hz to 20 kHz</a:t>
            </a:r>
          </a:p>
        </p:txBody>
      </p:sp>
    </p:spTree>
    <p:extLst>
      <p:ext uri="{BB962C8B-B14F-4D97-AF65-F5344CB8AC3E}">
        <p14:creationId xmlns:p14="http://schemas.microsoft.com/office/powerpoint/2010/main" val="88331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d drive\MJ WORK\Pooja mam (physics)\State board\9th state board\Sound\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015342" y="299055"/>
            <a:ext cx="2981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FF0D0D"/>
                </a:solidFill>
                <a:latin typeface="Narkisim" pitchFamily="34" charset="-79"/>
                <a:cs typeface="Narkisim" pitchFamily="34" charset="-79"/>
              </a:rPr>
              <a:t>Types of Waves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4495800" y="819150"/>
            <a:ext cx="354967" cy="381000"/>
          </a:xfrm>
          <a:prstGeom prst="downArrow">
            <a:avLst/>
          </a:prstGeom>
          <a:solidFill>
            <a:schemeClr val="tx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80678" y="1185636"/>
            <a:ext cx="4776961" cy="677150"/>
            <a:chOff x="2691546" y="970234"/>
            <a:chExt cx="4342688" cy="382236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>
            <a:xfrm>
              <a:off x="2755404" y="970234"/>
              <a:ext cx="4215148" cy="76200"/>
            </a:xfrm>
            <a:prstGeom prst="rect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2691546" y="1047668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Down Arrow 26"/>
            <p:cNvSpPr/>
            <p:nvPr/>
          </p:nvSpPr>
          <p:spPr>
            <a:xfrm>
              <a:off x="6775856" y="1047670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973180" y="1846038"/>
            <a:ext cx="389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Narkisim" pitchFamily="34" charset="-79"/>
                <a:cs typeface="Narkisim" pitchFamily="34" charset="-79"/>
              </a:rPr>
              <a:t>Mechanical Or Elastic </a:t>
            </a:r>
            <a:r>
              <a:rPr lang="en-US" sz="2400" b="1" dirty="0">
                <a:solidFill>
                  <a:prstClr val="black"/>
                </a:solidFill>
                <a:latin typeface="Narkisim" pitchFamily="34" charset="-79"/>
                <a:cs typeface="Narkisim" pitchFamily="34" charset="-79"/>
              </a:rPr>
              <a:t>Waves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1456" y="1885950"/>
            <a:ext cx="3788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Narkisim" pitchFamily="34" charset="-79"/>
                <a:cs typeface="Narkisim" pitchFamily="34" charset="-79"/>
              </a:rPr>
              <a:t>Electromagnetic Wave</a:t>
            </a:r>
            <a:endParaRPr lang="en-US" sz="2400" b="1" dirty="0">
              <a:solidFill>
                <a:prstClr val="black"/>
              </a:solidFill>
              <a:latin typeface="Narkisim" pitchFamily="34" charset="-79"/>
              <a:cs typeface="Narkisim" pitchFamily="34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4800" y="97155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ook Antiqua" pitchFamily="18" charset="0"/>
              <a:cs typeface="Aharoni" pitchFamily="2" charset="-79"/>
            </a:endParaRPr>
          </a:p>
        </p:txBody>
      </p:sp>
      <p:grpSp>
        <p:nvGrpSpPr>
          <p:cNvPr id="37" name="Group 36" hidden="1"/>
          <p:cNvGrpSpPr/>
          <p:nvPr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pic>
          <p:nvPicPr>
            <p:cNvPr id="38" name="Picture 37"/>
            <p:cNvPicPr>
              <a:picLocks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7"/>
            <a:stretch/>
          </p:blipFill>
          <p:spPr>
            <a:xfrm>
              <a:off x="0" y="-2286"/>
              <a:ext cx="9144000" cy="514807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57" y="1145763"/>
              <a:ext cx="3864387" cy="386438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6141" y="2383687"/>
              <a:ext cx="1555218" cy="155966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17775" y="361950"/>
              <a:ext cx="6616425" cy="70788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spc="20" dirty="0">
                  <a:solidFill>
                    <a:schemeClr val="bg1"/>
                  </a:solidFill>
                  <a:latin typeface="Hobo BT" panose="04040505020C02020802" pitchFamily="82" charset="0"/>
                </a:rPr>
                <a:t>The rays of light that travel from the sun to the earth are electromagnetic waves </a:t>
              </a:r>
              <a:r>
                <a:rPr lang="en-US" sz="2000" u="sng" spc="20" dirty="0">
                  <a:solidFill>
                    <a:schemeClr val="bg1"/>
                  </a:solidFill>
                  <a:latin typeface="Hobo BT" panose="04040505020C02020802" pitchFamily="82" charset="0"/>
                </a:rPr>
                <a:t>as they travel through vacuum</a:t>
              </a:r>
              <a:r>
                <a:rPr lang="en-US" sz="2000" spc="20" dirty="0">
                  <a:solidFill>
                    <a:schemeClr val="bg1"/>
                  </a:solidFill>
                  <a:latin typeface="Hobo BT" panose="04040505020C02020802" pitchFamily="82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00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1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fill="hold" grpId="0" nodeType="withEffect" nodePh="1" p14:presetBounceEnd="66000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childTnLst>
                                        <p:animMotion origin="layout" path="M -0.525 -2.96296E-6 L 0 -2.96296E-6 " pathEditMode="relative" rAng="0" ptsTypes="AA" p14:bounceEnd="66000">
                                          <p:cBhvr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 animBg="1"/>
          <p:bldP spid="28" grpId="0"/>
          <p:bldP spid="29" grpId="0"/>
          <p:bldP spid="36" grpId="0"/>
          <p:bldP spid="3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1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63" presetClass="path" presetSubtype="0" fill="hold" grpId="0" nodeType="withEffect" nodePh="1">
                                      <p:stCondLst>
                                        <p:cond delay="1000"/>
                                      </p:stCondLst>
                                      <p:endCondLst>
                                        <p:cond evt="begin" delay="0">
                                          <p:tn val="35"/>
                                        </p:cond>
                                      </p:end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 animBg="1"/>
          <p:bldP spid="28" grpId="0"/>
          <p:bldP spid="29" grpId="0"/>
          <p:bldP spid="36" grpId="0"/>
          <p:bldP spid="36" grpId="1"/>
        </p:bldLst>
      </p:timing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307965"/>
            <a:ext cx="7772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If an explosion occurs at the bottom of the lake, what type of shock waves will be produced in water?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8914" y="873264"/>
            <a:ext cx="7300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FFCC"/>
                </a:solidFill>
                <a:latin typeface="Tw Cen MT" pitchFamily="34" charset="0"/>
              </a:rPr>
              <a:t>If </a:t>
            </a:r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an explosion occurs at the bottom of the lake, </a:t>
            </a:r>
            <a:r>
              <a:rPr lang="en-IN" sz="2000" b="1" dirty="0" smtClean="0">
                <a:solidFill>
                  <a:srgbClr val="FFFFCC"/>
                </a:solidFill>
                <a:latin typeface="Tw Cen MT" pitchFamily="34" charset="0"/>
              </a:rPr>
              <a:t>infrasonic </a:t>
            </a:r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type of shock waves will be produced in water?</a:t>
            </a:r>
            <a:endParaRPr lang="en-US" sz="2000" b="1" dirty="0">
              <a:solidFill>
                <a:srgbClr val="FFFFCC"/>
              </a:solidFill>
              <a:latin typeface="Tw Cen MT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2268" y="841365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err="1" smtClean="0">
                <a:solidFill>
                  <a:schemeClr val="bg1"/>
                </a:solidFill>
                <a:latin typeface="Tw Cen MT" pitchFamily="34" charset="0"/>
              </a:rPr>
              <a:t>Ans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 :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2017008"/>
            <a:ext cx="77724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Which among the following is an infrasonic wave?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61571" y="2375365"/>
            <a:ext cx="493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(a)	Waves </a:t>
            </a:r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generated through quartz crystals</a:t>
            </a:r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.  </a:t>
            </a:r>
            <a:endParaRPr lang="en-US" b="1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1571" y="2725212"/>
            <a:ext cx="493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(b)	Waves </a:t>
            </a:r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emitted by pest controllers.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61571" y="3424907"/>
            <a:ext cx="493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(d)</a:t>
            </a:r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	Waves emitted by a dog’s whistle.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1571" y="3075059"/>
            <a:ext cx="4937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indent="-465138"/>
            <a:r>
              <a:rPr lang="en-US" b="1" dirty="0" smtClean="0">
                <a:solidFill>
                  <a:schemeClr val="bg1"/>
                </a:solidFill>
                <a:latin typeface="Tw Cen MT" panose="020B0602020104020603" pitchFamily="34" charset="0"/>
              </a:rPr>
              <a:t>(c)</a:t>
            </a:r>
            <a:r>
              <a:rPr lang="en-US" b="1" dirty="0">
                <a:solidFill>
                  <a:schemeClr val="bg1"/>
                </a:solidFill>
                <a:latin typeface="Tw Cen MT" panose="020B0602020104020603" pitchFamily="34" charset="0"/>
              </a:rPr>
              <a:t>	Waves generated during earthquake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99321" y="3112548"/>
            <a:ext cx="4106079" cy="33023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401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- 08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7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95325" y="2321361"/>
            <a:ext cx="6046440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Characteristics </a:t>
            </a: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of a wave</a:t>
            </a:r>
          </a:p>
        </p:txBody>
      </p:sp>
    </p:spTree>
    <p:extLst>
      <p:ext uri="{BB962C8B-B14F-4D97-AF65-F5344CB8AC3E}">
        <p14:creationId xmlns:p14="http://schemas.microsoft.com/office/powerpoint/2010/main" val="25673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 drive\MJ WORK\Pooja mam (physics)\State board\9th state board\Sound\Gray-plain-website-background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4" y="-2286"/>
            <a:ext cx="9152129" cy="51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56942" y="122717"/>
            <a:ext cx="6377259" cy="523220"/>
          </a:xfrm>
          <a:prstGeom prst="rect">
            <a:avLst/>
          </a:prstGeom>
          <a:ln>
            <a:noFill/>
          </a:ln>
          <a:effectLst>
            <a:outerShdw sx="42000" sy="42000" algn="ctr" rotWithShape="0">
              <a:srgbClr val="000000"/>
            </a:outerShdw>
            <a:reflection endPos="0" dir="5400000" sy="-100000" algn="bl" rotWithShape="0"/>
          </a:effectLst>
        </p:spPr>
        <p:txBody>
          <a:bodyPr wrap="none">
            <a:spAutoFit/>
          </a:bodyPr>
          <a:lstStyle/>
          <a:p>
            <a:r>
              <a:rPr lang="en-US" sz="2800" b="1" dirty="0" smtClean="0">
                <a:ln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  <a:sym typeface="Symbol"/>
              </a:rPr>
              <a:t>CHARACTERISTICS OF A WAVE</a:t>
            </a:r>
            <a:endParaRPr lang="en-US" sz="2800" b="1" dirty="0">
              <a:ln>
                <a:solidFill>
                  <a:prstClr val="black"/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itchFamily="34" charset="0"/>
              <a:sym typeface="Symbo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56150" y="2430813"/>
            <a:ext cx="1374005" cy="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24400" y="3244064"/>
            <a:ext cx="143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Compression</a:t>
            </a:r>
            <a:endParaRPr lang="en-US" sz="1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31235" y="218115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Rarefaction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05350" y="797884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Crest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1914085"/>
            <a:ext cx="85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Trough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" y="865545"/>
            <a:ext cx="4140771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between two consecutive compressions or two consecutive rarefactions is called wavelength.</a:t>
            </a:r>
          </a:p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It is measured in meters (m).</a:t>
            </a:r>
            <a:endParaRPr lang="en-US" b="1" dirty="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3137" y="2143322"/>
            <a:ext cx="28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l</a:t>
            </a: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9173" y="874737"/>
            <a:ext cx="28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l</a:t>
            </a: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24600" y="819150"/>
            <a:ext cx="2571748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1 wave = 1 oscillation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800" y="178183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2) Amplitude (A)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2088730"/>
            <a:ext cx="39751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maximum value of pressure or density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is called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amplitude.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38776" y="807409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Crest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800604" y="1533524"/>
            <a:ext cx="731520" cy="1588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800" y="2561823"/>
            <a:ext cx="176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3) Frequency (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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29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5181600" y="3047998"/>
            <a:ext cx="563762" cy="742950"/>
          </a:xfrm>
          <a:prstGeom prst="rect">
            <a:avLst/>
          </a:prstGeom>
          <a:noFill/>
        </p:spPr>
      </p:pic>
      <p:pic>
        <p:nvPicPr>
          <p:cNvPr id="30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7620000" y="3009898"/>
            <a:ext cx="621583" cy="819150"/>
          </a:xfrm>
          <a:prstGeom prst="rect">
            <a:avLst/>
          </a:prstGeom>
          <a:noFill/>
        </p:spPr>
      </p:pic>
      <p:pic>
        <p:nvPicPr>
          <p:cNvPr id="31" name="Picture 30" descr="received_sound_wave.gif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rcRect r="40293"/>
          <a:stretch>
            <a:fillRect/>
          </a:stretch>
        </p:blipFill>
        <p:spPr>
          <a:xfrm>
            <a:off x="6477000" y="3169171"/>
            <a:ext cx="1371600" cy="500604"/>
          </a:xfrm>
          <a:prstGeom prst="rect">
            <a:avLst/>
          </a:prstGeom>
          <a:ln w="38100">
            <a:noFill/>
          </a:ln>
        </p:spPr>
      </p:pic>
      <p:pic>
        <p:nvPicPr>
          <p:cNvPr id="32" name="Picture 31" descr="received_sound_wave.gif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rcRect l="636" t="1250" r="80115" b="1250"/>
          <a:stretch>
            <a:fillRect/>
          </a:stretch>
        </p:blipFill>
        <p:spPr>
          <a:xfrm>
            <a:off x="4876801" y="3198133"/>
            <a:ext cx="496670" cy="442685"/>
          </a:xfrm>
          <a:prstGeom prst="rect">
            <a:avLst/>
          </a:prstGeom>
          <a:ln w="38100"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304800" y="2868717"/>
            <a:ext cx="4267200" cy="98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frequency of a sound wave is defined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as the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number of complete oscillations of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density (or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pressure of the medium) per second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</a:t>
            </a:r>
            <a:r>
              <a:rPr lang="en-US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It is measured in hertz (Hz).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3788856"/>
            <a:ext cx="187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4) Time Period (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T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4800" y="4095750"/>
            <a:ext cx="4286956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time taken for one complete oscillation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pressure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or density at a point in the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medium is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called the time period.</a:t>
            </a:r>
          </a:p>
        </p:txBody>
      </p:sp>
      <p:pic>
        <p:nvPicPr>
          <p:cNvPr id="36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5279015" y="4176795"/>
            <a:ext cx="563762" cy="742950"/>
          </a:xfrm>
          <a:prstGeom prst="rect">
            <a:avLst/>
          </a:prstGeom>
          <a:noFill/>
        </p:spPr>
      </p:pic>
      <p:pic>
        <p:nvPicPr>
          <p:cNvPr id="37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7366776" y="4151918"/>
            <a:ext cx="621583" cy="819150"/>
          </a:xfrm>
          <a:prstGeom prst="rect">
            <a:avLst/>
          </a:prstGeom>
          <a:noFill/>
        </p:spPr>
      </p:pic>
      <p:pic>
        <p:nvPicPr>
          <p:cNvPr id="38" name="Picture 37" descr="received_sound_wave.gif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</a:blip>
          <a:srcRect r="40293"/>
          <a:stretch>
            <a:fillRect/>
          </a:stretch>
        </p:blipFill>
        <p:spPr>
          <a:xfrm>
            <a:off x="6223776" y="4311191"/>
            <a:ext cx="1371600" cy="500604"/>
          </a:xfrm>
          <a:prstGeom prst="rect">
            <a:avLst/>
          </a:prstGeom>
          <a:ln w="38100">
            <a:noFill/>
          </a:ln>
        </p:spPr>
      </p:pic>
      <p:sp>
        <p:nvSpPr>
          <p:cNvPr id="43" name="TextBox 42"/>
          <p:cNvSpPr txBox="1"/>
          <p:nvPr/>
        </p:nvSpPr>
        <p:spPr>
          <a:xfrm>
            <a:off x="5159991" y="4171993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2 s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4593214" y="4553211"/>
            <a:ext cx="901700" cy="133150"/>
            <a:chOff x="4495800" y="4400550"/>
            <a:chExt cx="901700" cy="133150"/>
          </a:xfrm>
        </p:grpSpPr>
        <p:sp>
          <p:nvSpPr>
            <p:cNvPr id="45" name="Freeform 44"/>
            <p:cNvSpPr/>
            <p:nvPr/>
          </p:nvSpPr>
          <p:spPr>
            <a:xfrm>
              <a:off x="4495800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791075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092700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834455" y="3987651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5 s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791200" y="2990848"/>
            <a:ext cx="1447800" cy="891772"/>
            <a:chOff x="5003800" y="5383530"/>
            <a:chExt cx="1447800" cy="891772"/>
          </a:xfrm>
        </p:grpSpPr>
        <p:grpSp>
          <p:nvGrpSpPr>
            <p:cNvPr id="54" name="Group 53"/>
            <p:cNvGrpSpPr/>
            <p:nvPr/>
          </p:nvGrpSpPr>
          <p:grpSpPr>
            <a:xfrm>
              <a:off x="5067300" y="5383530"/>
              <a:ext cx="1244600" cy="891772"/>
              <a:chOff x="7899400" y="4113530"/>
              <a:chExt cx="1244600" cy="89177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7899400" y="4282417"/>
                <a:ext cx="76815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b="1" dirty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 </a:t>
                </a:r>
                <a:r>
                  <a:rPr lang="en-US" sz="3000" b="1" dirty="0" smtClean="0">
                    <a:solidFill>
                      <a:srgbClr val="FFFF00"/>
                    </a:solidFill>
                    <a:latin typeface="Bookman Old Style" pitchFamily="18" charset="0"/>
                    <a:sym typeface="Symbol"/>
                  </a:rPr>
                  <a:t>=</a:t>
                </a:r>
                <a:endParaRPr lang="en-US" sz="3000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8610600" y="4113530"/>
                <a:ext cx="533400" cy="891772"/>
                <a:chOff x="8610600" y="4113530"/>
                <a:chExt cx="533400" cy="891772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8717563" y="4113530"/>
                  <a:ext cx="39946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FFFF00"/>
                      </a:solidFill>
                      <a:latin typeface="Bookman Old Style" pitchFamily="18" charset="0"/>
                      <a:sym typeface="Symbol"/>
                    </a:rPr>
                    <a:t>1</a:t>
                  </a:r>
                  <a:endParaRPr lang="en-US" sz="2400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8709943" y="4543637"/>
                  <a:ext cx="40353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FFFF00"/>
                      </a:solidFill>
                      <a:latin typeface="Bookman Old Style" pitchFamily="18" charset="0"/>
                      <a:sym typeface="Symbol"/>
                    </a:rPr>
                    <a:t>T</a:t>
                  </a:r>
                  <a:endParaRPr lang="en-US" sz="2400" dirty="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8610600" y="4552950"/>
                  <a:ext cx="533400" cy="1588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Rectangle 54"/>
            <p:cNvSpPr/>
            <p:nvPr/>
          </p:nvSpPr>
          <p:spPr>
            <a:xfrm>
              <a:off x="5003800" y="5391150"/>
              <a:ext cx="1447800" cy="838200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661659" y="1914085"/>
            <a:ext cx="85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Narkisim" pitchFamily="34" charset="-79"/>
              </a:rPr>
              <a:t>Trough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Narkisim" pitchFamily="34" charset="-79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305436" y="1962145"/>
            <a:ext cx="822960" cy="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84773" y="1596254"/>
            <a:ext cx="28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l</a:t>
            </a: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064025" y="3331681"/>
            <a:ext cx="1174975" cy="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581568" y="3290296"/>
            <a:ext cx="28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</a:rPr>
              <a:t>l</a:t>
            </a:r>
            <a:endParaRPr lang="en-US" sz="1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4800" y="558651"/>
            <a:ext cx="18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1) Wavelength (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796426" y="2513297"/>
            <a:ext cx="3572874" cy="744253"/>
            <a:chOff x="2986086" y="790074"/>
            <a:chExt cx="3572874" cy="744253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298608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10134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21659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33184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44710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356235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67761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79286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90811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02337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413862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425388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436913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448438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459964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471489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483015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494540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06065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517591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529116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40642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552167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563692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75218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586743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598269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6097944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213198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6328452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6443706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6558960" y="790074"/>
              <a:ext cx="0" cy="744253"/>
            </a:xfrm>
            <a:prstGeom prst="line">
              <a:avLst/>
            </a:prstGeom>
            <a:ln w="28575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3062558" y="790074"/>
              <a:ext cx="1152540" cy="744253"/>
              <a:chOff x="5558820" y="819150"/>
              <a:chExt cx="1152540" cy="99060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 flipV="1">
                <a:off x="5558820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5674074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V="1">
                <a:off x="5789328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5904582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V="1">
                <a:off x="6019836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V="1">
                <a:off x="6135090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6250344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6365598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6480852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6596106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V="1">
                <a:off x="6711360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5366725" y="790074"/>
              <a:ext cx="806778" cy="744253"/>
              <a:chOff x="5250528" y="819150"/>
              <a:chExt cx="806778" cy="990600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 flipV="1">
                <a:off x="5250528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flipV="1">
                <a:off x="5365782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5481036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5596290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V="1">
                <a:off x="5711544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5826798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V="1">
                <a:off x="5942052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6057306" y="819150"/>
                <a:ext cx="0" cy="990600"/>
              </a:xfrm>
              <a:prstGeom prst="line">
                <a:avLst/>
              </a:prstGeom>
              <a:ln w="28575">
                <a:solidFill>
                  <a:srgbClr val="00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6" name="Straight Connector 125"/>
          <p:cNvCxnSpPr/>
          <p:nvPr/>
        </p:nvCxnSpPr>
        <p:spPr>
          <a:xfrm>
            <a:off x="6800851" y="4309402"/>
            <a:ext cx="450808" cy="0"/>
          </a:xfrm>
          <a:prstGeom prst="line">
            <a:avLst/>
          </a:prstGeom>
          <a:ln w="127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207598" y="4502941"/>
            <a:ext cx="298532" cy="0"/>
          </a:xfrm>
          <a:prstGeom prst="line">
            <a:avLst/>
          </a:prstGeom>
          <a:ln w="127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4814889" y="1179741"/>
            <a:ext cx="728662" cy="734877"/>
          </a:xfrm>
          <a:custGeom>
            <a:avLst/>
            <a:gdLst>
              <a:gd name="connsiteX0" fmla="*/ 0 w 738187"/>
              <a:gd name="connsiteY0" fmla="*/ 352038 h 737237"/>
              <a:gd name="connsiteX1" fmla="*/ 173831 w 738187"/>
              <a:gd name="connsiteY1" fmla="*/ 11519 h 737237"/>
              <a:gd name="connsiteX2" fmla="*/ 492918 w 738187"/>
              <a:gd name="connsiteY2" fmla="*/ 725894 h 737237"/>
              <a:gd name="connsiteX3" fmla="*/ 738187 w 738187"/>
              <a:gd name="connsiteY3" fmla="*/ 382994 h 737237"/>
              <a:gd name="connsiteX0" fmla="*/ 0 w 738187"/>
              <a:gd name="connsiteY0" fmla="*/ 340677 h 725310"/>
              <a:gd name="connsiteX1" fmla="*/ 209550 w 738187"/>
              <a:gd name="connsiteY1" fmla="*/ 12064 h 725310"/>
              <a:gd name="connsiteX2" fmla="*/ 492918 w 738187"/>
              <a:gd name="connsiteY2" fmla="*/ 714533 h 725310"/>
              <a:gd name="connsiteX3" fmla="*/ 738187 w 738187"/>
              <a:gd name="connsiteY3" fmla="*/ 371633 h 725310"/>
              <a:gd name="connsiteX0" fmla="*/ 0 w 738187"/>
              <a:gd name="connsiteY0" fmla="*/ 340677 h 725310"/>
              <a:gd name="connsiteX1" fmla="*/ 219075 w 738187"/>
              <a:gd name="connsiteY1" fmla="*/ 12064 h 725310"/>
              <a:gd name="connsiteX2" fmla="*/ 492918 w 738187"/>
              <a:gd name="connsiteY2" fmla="*/ 714533 h 725310"/>
              <a:gd name="connsiteX3" fmla="*/ 738187 w 738187"/>
              <a:gd name="connsiteY3" fmla="*/ 371633 h 725310"/>
              <a:gd name="connsiteX0" fmla="*/ 0 w 738187"/>
              <a:gd name="connsiteY0" fmla="*/ 341632 h 744579"/>
              <a:gd name="connsiteX1" fmla="*/ 219075 w 738187"/>
              <a:gd name="connsiteY1" fmla="*/ 13019 h 744579"/>
              <a:gd name="connsiteX2" fmla="*/ 521493 w 738187"/>
              <a:gd name="connsiteY2" fmla="*/ 734538 h 744579"/>
              <a:gd name="connsiteX3" fmla="*/ 738187 w 738187"/>
              <a:gd name="connsiteY3" fmla="*/ 372588 h 744579"/>
              <a:gd name="connsiteX0" fmla="*/ 0 w 738187"/>
              <a:gd name="connsiteY0" fmla="*/ 341632 h 746549"/>
              <a:gd name="connsiteX1" fmla="*/ 219075 w 738187"/>
              <a:gd name="connsiteY1" fmla="*/ 13019 h 746549"/>
              <a:gd name="connsiteX2" fmla="*/ 521493 w 738187"/>
              <a:gd name="connsiteY2" fmla="*/ 734538 h 746549"/>
              <a:gd name="connsiteX3" fmla="*/ 738187 w 738187"/>
              <a:gd name="connsiteY3" fmla="*/ 372588 h 746549"/>
              <a:gd name="connsiteX0" fmla="*/ 0 w 728662"/>
              <a:gd name="connsiteY0" fmla="*/ 343776 h 746312"/>
              <a:gd name="connsiteX1" fmla="*/ 209550 w 728662"/>
              <a:gd name="connsiteY1" fmla="*/ 12782 h 746312"/>
              <a:gd name="connsiteX2" fmla="*/ 511968 w 728662"/>
              <a:gd name="connsiteY2" fmla="*/ 734301 h 746312"/>
              <a:gd name="connsiteX3" fmla="*/ 728662 w 728662"/>
              <a:gd name="connsiteY3" fmla="*/ 372351 h 746312"/>
              <a:gd name="connsiteX0" fmla="*/ 0 w 728662"/>
              <a:gd name="connsiteY0" fmla="*/ 334735 h 734877"/>
              <a:gd name="connsiteX1" fmla="*/ 207168 w 728662"/>
              <a:gd name="connsiteY1" fmla="*/ 13266 h 734877"/>
              <a:gd name="connsiteX2" fmla="*/ 511968 w 728662"/>
              <a:gd name="connsiteY2" fmla="*/ 725260 h 734877"/>
              <a:gd name="connsiteX3" fmla="*/ 728662 w 728662"/>
              <a:gd name="connsiteY3" fmla="*/ 363310 h 73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662" h="734877">
                <a:moveTo>
                  <a:pt x="0" y="334735"/>
                </a:moveTo>
                <a:cubicBezTo>
                  <a:pt x="45839" y="133321"/>
                  <a:pt x="121840" y="-51822"/>
                  <a:pt x="207168" y="13266"/>
                </a:cubicBezTo>
                <a:cubicBezTo>
                  <a:pt x="292496" y="78354"/>
                  <a:pt x="425052" y="666919"/>
                  <a:pt x="511968" y="725260"/>
                </a:cubicBezTo>
                <a:cubicBezTo>
                  <a:pt x="598884" y="783601"/>
                  <a:pt x="653057" y="565716"/>
                  <a:pt x="728662" y="36331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5534026" y="1186177"/>
            <a:ext cx="3036094" cy="752171"/>
          </a:xfrm>
          <a:custGeom>
            <a:avLst/>
            <a:gdLst>
              <a:gd name="connsiteX0" fmla="*/ 0 w 3038475"/>
              <a:gd name="connsiteY0" fmla="*/ 385763 h 765148"/>
              <a:gd name="connsiteX1" fmla="*/ 176212 w 3038475"/>
              <a:gd name="connsiteY1" fmla="*/ 9525 h 765148"/>
              <a:gd name="connsiteX2" fmla="*/ 519112 w 3038475"/>
              <a:gd name="connsiteY2" fmla="*/ 733425 h 765148"/>
              <a:gd name="connsiteX3" fmla="*/ 876300 w 3038475"/>
              <a:gd name="connsiteY3" fmla="*/ 23813 h 765148"/>
              <a:gd name="connsiteX4" fmla="*/ 1271587 w 3038475"/>
              <a:gd name="connsiteY4" fmla="*/ 757238 h 765148"/>
              <a:gd name="connsiteX5" fmla="*/ 1643062 w 3038475"/>
              <a:gd name="connsiteY5" fmla="*/ 0 h 765148"/>
              <a:gd name="connsiteX6" fmla="*/ 2052637 w 3038475"/>
              <a:gd name="connsiteY6" fmla="*/ 762000 h 765148"/>
              <a:gd name="connsiteX7" fmla="*/ 2395537 w 3038475"/>
              <a:gd name="connsiteY7" fmla="*/ 4763 h 765148"/>
              <a:gd name="connsiteX8" fmla="*/ 2781300 w 3038475"/>
              <a:gd name="connsiteY8" fmla="*/ 762000 h 765148"/>
              <a:gd name="connsiteX9" fmla="*/ 3038475 w 3038475"/>
              <a:gd name="connsiteY9" fmla="*/ 223838 h 765148"/>
              <a:gd name="connsiteX0" fmla="*/ 0 w 3038475"/>
              <a:gd name="connsiteY0" fmla="*/ 385763 h 765148"/>
              <a:gd name="connsiteX1" fmla="*/ 240506 w 3038475"/>
              <a:gd name="connsiteY1" fmla="*/ 21432 h 765148"/>
              <a:gd name="connsiteX2" fmla="*/ 519112 w 3038475"/>
              <a:gd name="connsiteY2" fmla="*/ 733425 h 765148"/>
              <a:gd name="connsiteX3" fmla="*/ 876300 w 3038475"/>
              <a:gd name="connsiteY3" fmla="*/ 23813 h 765148"/>
              <a:gd name="connsiteX4" fmla="*/ 1271587 w 3038475"/>
              <a:gd name="connsiteY4" fmla="*/ 757238 h 765148"/>
              <a:gd name="connsiteX5" fmla="*/ 1643062 w 3038475"/>
              <a:gd name="connsiteY5" fmla="*/ 0 h 765148"/>
              <a:gd name="connsiteX6" fmla="*/ 2052637 w 3038475"/>
              <a:gd name="connsiteY6" fmla="*/ 762000 h 765148"/>
              <a:gd name="connsiteX7" fmla="*/ 2395537 w 3038475"/>
              <a:gd name="connsiteY7" fmla="*/ 4763 h 765148"/>
              <a:gd name="connsiteX8" fmla="*/ 2781300 w 3038475"/>
              <a:gd name="connsiteY8" fmla="*/ 762000 h 765148"/>
              <a:gd name="connsiteX9" fmla="*/ 3038475 w 3038475"/>
              <a:gd name="connsiteY9" fmla="*/ 223838 h 765148"/>
              <a:gd name="connsiteX0" fmla="*/ 0 w 3036094"/>
              <a:gd name="connsiteY0" fmla="*/ 392907 h 765148"/>
              <a:gd name="connsiteX1" fmla="*/ 238125 w 3036094"/>
              <a:gd name="connsiteY1" fmla="*/ 21432 h 765148"/>
              <a:gd name="connsiteX2" fmla="*/ 516731 w 3036094"/>
              <a:gd name="connsiteY2" fmla="*/ 733425 h 765148"/>
              <a:gd name="connsiteX3" fmla="*/ 873919 w 3036094"/>
              <a:gd name="connsiteY3" fmla="*/ 23813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38125 w 3036094"/>
              <a:gd name="connsiteY1" fmla="*/ 21432 h 765148"/>
              <a:gd name="connsiteX2" fmla="*/ 516731 w 3036094"/>
              <a:gd name="connsiteY2" fmla="*/ 733425 h 765148"/>
              <a:gd name="connsiteX3" fmla="*/ 873919 w 3036094"/>
              <a:gd name="connsiteY3" fmla="*/ 23813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21456 w 3036094"/>
              <a:gd name="connsiteY1" fmla="*/ 14288 h 765148"/>
              <a:gd name="connsiteX2" fmla="*/ 516731 w 3036094"/>
              <a:gd name="connsiteY2" fmla="*/ 733425 h 765148"/>
              <a:gd name="connsiteX3" fmla="*/ 873919 w 3036094"/>
              <a:gd name="connsiteY3" fmla="*/ 23813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21456 w 3036094"/>
              <a:gd name="connsiteY1" fmla="*/ 14288 h 765148"/>
              <a:gd name="connsiteX2" fmla="*/ 569118 w 3036094"/>
              <a:gd name="connsiteY2" fmla="*/ 747712 h 765148"/>
              <a:gd name="connsiteX3" fmla="*/ 873919 w 3036094"/>
              <a:gd name="connsiteY3" fmla="*/ 23813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21456 w 3036094"/>
              <a:gd name="connsiteY1" fmla="*/ 14288 h 765148"/>
              <a:gd name="connsiteX2" fmla="*/ 569118 w 3036094"/>
              <a:gd name="connsiteY2" fmla="*/ 747712 h 765148"/>
              <a:gd name="connsiteX3" fmla="*/ 873919 w 3036094"/>
              <a:gd name="connsiteY3" fmla="*/ 23813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21456 w 3036094"/>
              <a:gd name="connsiteY1" fmla="*/ 14288 h 765148"/>
              <a:gd name="connsiteX2" fmla="*/ 569118 w 3036094"/>
              <a:gd name="connsiteY2" fmla="*/ 747712 h 765148"/>
              <a:gd name="connsiteX3" fmla="*/ 945357 w 3036094"/>
              <a:gd name="connsiteY3" fmla="*/ 11906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07 h 765148"/>
              <a:gd name="connsiteX1" fmla="*/ 221456 w 3036094"/>
              <a:gd name="connsiteY1" fmla="*/ 14288 h 765148"/>
              <a:gd name="connsiteX2" fmla="*/ 569118 w 3036094"/>
              <a:gd name="connsiteY2" fmla="*/ 747712 h 765148"/>
              <a:gd name="connsiteX3" fmla="*/ 945357 w 3036094"/>
              <a:gd name="connsiteY3" fmla="*/ 11906 h 765148"/>
              <a:gd name="connsiteX4" fmla="*/ 1269206 w 3036094"/>
              <a:gd name="connsiteY4" fmla="*/ 757238 h 765148"/>
              <a:gd name="connsiteX5" fmla="*/ 1640681 w 3036094"/>
              <a:gd name="connsiteY5" fmla="*/ 0 h 765148"/>
              <a:gd name="connsiteX6" fmla="*/ 2050256 w 3036094"/>
              <a:gd name="connsiteY6" fmla="*/ 762000 h 765148"/>
              <a:gd name="connsiteX7" fmla="*/ 2393156 w 3036094"/>
              <a:gd name="connsiteY7" fmla="*/ 4763 h 765148"/>
              <a:gd name="connsiteX8" fmla="*/ 2778919 w 3036094"/>
              <a:gd name="connsiteY8" fmla="*/ 762000 h 765148"/>
              <a:gd name="connsiteX9" fmla="*/ 3036094 w 3036094"/>
              <a:gd name="connsiteY9" fmla="*/ 223838 h 765148"/>
              <a:gd name="connsiteX0" fmla="*/ 0 w 3036094"/>
              <a:gd name="connsiteY0" fmla="*/ 392912 h 765153"/>
              <a:gd name="connsiteX1" fmla="*/ 221456 w 3036094"/>
              <a:gd name="connsiteY1" fmla="*/ 14293 h 765153"/>
              <a:gd name="connsiteX2" fmla="*/ 569118 w 3036094"/>
              <a:gd name="connsiteY2" fmla="*/ 747717 h 765153"/>
              <a:gd name="connsiteX3" fmla="*/ 945357 w 3036094"/>
              <a:gd name="connsiteY3" fmla="*/ 11911 h 765153"/>
              <a:gd name="connsiteX4" fmla="*/ 1316831 w 3036094"/>
              <a:gd name="connsiteY4" fmla="*/ 747718 h 765153"/>
              <a:gd name="connsiteX5" fmla="*/ 1640681 w 3036094"/>
              <a:gd name="connsiteY5" fmla="*/ 5 h 765153"/>
              <a:gd name="connsiteX6" fmla="*/ 2050256 w 3036094"/>
              <a:gd name="connsiteY6" fmla="*/ 762005 h 765153"/>
              <a:gd name="connsiteX7" fmla="*/ 2393156 w 3036094"/>
              <a:gd name="connsiteY7" fmla="*/ 4768 h 765153"/>
              <a:gd name="connsiteX8" fmla="*/ 2778919 w 3036094"/>
              <a:gd name="connsiteY8" fmla="*/ 762005 h 765153"/>
              <a:gd name="connsiteX9" fmla="*/ 3036094 w 3036094"/>
              <a:gd name="connsiteY9" fmla="*/ 223843 h 765153"/>
              <a:gd name="connsiteX0" fmla="*/ 0 w 3036094"/>
              <a:gd name="connsiteY0" fmla="*/ 392912 h 765153"/>
              <a:gd name="connsiteX1" fmla="*/ 221456 w 3036094"/>
              <a:gd name="connsiteY1" fmla="*/ 14293 h 765153"/>
              <a:gd name="connsiteX2" fmla="*/ 569118 w 3036094"/>
              <a:gd name="connsiteY2" fmla="*/ 747717 h 765153"/>
              <a:gd name="connsiteX3" fmla="*/ 931069 w 3036094"/>
              <a:gd name="connsiteY3" fmla="*/ 11911 h 765153"/>
              <a:gd name="connsiteX4" fmla="*/ 1316831 w 3036094"/>
              <a:gd name="connsiteY4" fmla="*/ 747718 h 765153"/>
              <a:gd name="connsiteX5" fmla="*/ 1640681 w 3036094"/>
              <a:gd name="connsiteY5" fmla="*/ 5 h 765153"/>
              <a:gd name="connsiteX6" fmla="*/ 2050256 w 3036094"/>
              <a:gd name="connsiteY6" fmla="*/ 762005 h 765153"/>
              <a:gd name="connsiteX7" fmla="*/ 2393156 w 3036094"/>
              <a:gd name="connsiteY7" fmla="*/ 4768 h 765153"/>
              <a:gd name="connsiteX8" fmla="*/ 2778919 w 3036094"/>
              <a:gd name="connsiteY8" fmla="*/ 762005 h 765153"/>
              <a:gd name="connsiteX9" fmla="*/ 3036094 w 3036094"/>
              <a:gd name="connsiteY9" fmla="*/ 223843 h 765153"/>
              <a:gd name="connsiteX0" fmla="*/ 0 w 3036094"/>
              <a:gd name="connsiteY0" fmla="*/ 392917 h 765158"/>
              <a:gd name="connsiteX1" fmla="*/ 221456 w 3036094"/>
              <a:gd name="connsiteY1" fmla="*/ 14298 h 765158"/>
              <a:gd name="connsiteX2" fmla="*/ 569118 w 3036094"/>
              <a:gd name="connsiteY2" fmla="*/ 747722 h 765158"/>
              <a:gd name="connsiteX3" fmla="*/ 931069 w 3036094"/>
              <a:gd name="connsiteY3" fmla="*/ 11916 h 765158"/>
              <a:gd name="connsiteX4" fmla="*/ 1307306 w 3036094"/>
              <a:gd name="connsiteY4" fmla="*/ 742961 h 765158"/>
              <a:gd name="connsiteX5" fmla="*/ 1640681 w 3036094"/>
              <a:gd name="connsiteY5" fmla="*/ 10 h 765158"/>
              <a:gd name="connsiteX6" fmla="*/ 2050256 w 3036094"/>
              <a:gd name="connsiteY6" fmla="*/ 762010 h 765158"/>
              <a:gd name="connsiteX7" fmla="*/ 2393156 w 3036094"/>
              <a:gd name="connsiteY7" fmla="*/ 4773 h 765158"/>
              <a:gd name="connsiteX8" fmla="*/ 2778919 w 3036094"/>
              <a:gd name="connsiteY8" fmla="*/ 762010 h 765158"/>
              <a:gd name="connsiteX9" fmla="*/ 3036094 w 3036094"/>
              <a:gd name="connsiteY9" fmla="*/ 223848 h 765158"/>
              <a:gd name="connsiteX0" fmla="*/ 0 w 3036094"/>
              <a:gd name="connsiteY0" fmla="*/ 388144 h 760385"/>
              <a:gd name="connsiteX1" fmla="*/ 221456 w 3036094"/>
              <a:gd name="connsiteY1" fmla="*/ 9525 h 760385"/>
              <a:gd name="connsiteX2" fmla="*/ 569118 w 3036094"/>
              <a:gd name="connsiteY2" fmla="*/ 742949 h 760385"/>
              <a:gd name="connsiteX3" fmla="*/ 931069 w 3036094"/>
              <a:gd name="connsiteY3" fmla="*/ 7143 h 760385"/>
              <a:gd name="connsiteX4" fmla="*/ 1307306 w 3036094"/>
              <a:gd name="connsiteY4" fmla="*/ 738188 h 760385"/>
              <a:gd name="connsiteX5" fmla="*/ 1693069 w 3036094"/>
              <a:gd name="connsiteY5" fmla="*/ 7143 h 760385"/>
              <a:gd name="connsiteX6" fmla="*/ 2050256 w 3036094"/>
              <a:gd name="connsiteY6" fmla="*/ 757237 h 760385"/>
              <a:gd name="connsiteX7" fmla="*/ 2393156 w 3036094"/>
              <a:gd name="connsiteY7" fmla="*/ 0 h 760385"/>
              <a:gd name="connsiteX8" fmla="*/ 2778919 w 3036094"/>
              <a:gd name="connsiteY8" fmla="*/ 757237 h 760385"/>
              <a:gd name="connsiteX9" fmla="*/ 3036094 w 3036094"/>
              <a:gd name="connsiteY9" fmla="*/ 219075 h 760385"/>
              <a:gd name="connsiteX0" fmla="*/ 0 w 3036094"/>
              <a:gd name="connsiteY0" fmla="*/ 388144 h 760385"/>
              <a:gd name="connsiteX1" fmla="*/ 221456 w 3036094"/>
              <a:gd name="connsiteY1" fmla="*/ 9525 h 760385"/>
              <a:gd name="connsiteX2" fmla="*/ 569118 w 3036094"/>
              <a:gd name="connsiteY2" fmla="*/ 742949 h 760385"/>
              <a:gd name="connsiteX3" fmla="*/ 931069 w 3036094"/>
              <a:gd name="connsiteY3" fmla="*/ 7143 h 760385"/>
              <a:gd name="connsiteX4" fmla="*/ 1307306 w 3036094"/>
              <a:gd name="connsiteY4" fmla="*/ 738188 h 760385"/>
              <a:gd name="connsiteX5" fmla="*/ 1693069 w 3036094"/>
              <a:gd name="connsiteY5" fmla="*/ 7143 h 760385"/>
              <a:gd name="connsiteX6" fmla="*/ 2050256 w 3036094"/>
              <a:gd name="connsiteY6" fmla="*/ 757237 h 760385"/>
              <a:gd name="connsiteX7" fmla="*/ 2393156 w 3036094"/>
              <a:gd name="connsiteY7" fmla="*/ 0 h 760385"/>
              <a:gd name="connsiteX8" fmla="*/ 2778919 w 3036094"/>
              <a:gd name="connsiteY8" fmla="*/ 757237 h 760385"/>
              <a:gd name="connsiteX9" fmla="*/ 3036094 w 3036094"/>
              <a:gd name="connsiteY9" fmla="*/ 219075 h 760385"/>
              <a:gd name="connsiteX0" fmla="*/ 0 w 3036094"/>
              <a:gd name="connsiteY0" fmla="*/ 388144 h 760385"/>
              <a:gd name="connsiteX1" fmla="*/ 221456 w 3036094"/>
              <a:gd name="connsiteY1" fmla="*/ 9525 h 760385"/>
              <a:gd name="connsiteX2" fmla="*/ 569118 w 3036094"/>
              <a:gd name="connsiteY2" fmla="*/ 742949 h 760385"/>
              <a:gd name="connsiteX3" fmla="*/ 931069 w 3036094"/>
              <a:gd name="connsiteY3" fmla="*/ 7143 h 760385"/>
              <a:gd name="connsiteX4" fmla="*/ 1307306 w 3036094"/>
              <a:gd name="connsiteY4" fmla="*/ 738188 h 760385"/>
              <a:gd name="connsiteX5" fmla="*/ 1693069 w 3036094"/>
              <a:gd name="connsiteY5" fmla="*/ 7143 h 760385"/>
              <a:gd name="connsiteX6" fmla="*/ 2059781 w 3036094"/>
              <a:gd name="connsiteY6" fmla="*/ 752474 h 760385"/>
              <a:gd name="connsiteX7" fmla="*/ 2393156 w 3036094"/>
              <a:gd name="connsiteY7" fmla="*/ 0 h 760385"/>
              <a:gd name="connsiteX8" fmla="*/ 2778919 w 3036094"/>
              <a:gd name="connsiteY8" fmla="*/ 757237 h 760385"/>
              <a:gd name="connsiteX9" fmla="*/ 3036094 w 3036094"/>
              <a:gd name="connsiteY9" fmla="*/ 219075 h 760385"/>
              <a:gd name="connsiteX0" fmla="*/ 0 w 3036094"/>
              <a:gd name="connsiteY0" fmla="*/ 388144 h 760385"/>
              <a:gd name="connsiteX1" fmla="*/ 221456 w 3036094"/>
              <a:gd name="connsiteY1" fmla="*/ 9525 h 760385"/>
              <a:gd name="connsiteX2" fmla="*/ 569118 w 3036094"/>
              <a:gd name="connsiteY2" fmla="*/ 742949 h 760385"/>
              <a:gd name="connsiteX3" fmla="*/ 931069 w 3036094"/>
              <a:gd name="connsiteY3" fmla="*/ 7143 h 760385"/>
              <a:gd name="connsiteX4" fmla="*/ 1307306 w 3036094"/>
              <a:gd name="connsiteY4" fmla="*/ 738188 h 760385"/>
              <a:gd name="connsiteX5" fmla="*/ 1693069 w 3036094"/>
              <a:gd name="connsiteY5" fmla="*/ 7143 h 760385"/>
              <a:gd name="connsiteX6" fmla="*/ 2059781 w 3036094"/>
              <a:gd name="connsiteY6" fmla="*/ 752474 h 760385"/>
              <a:gd name="connsiteX7" fmla="*/ 2393156 w 3036094"/>
              <a:gd name="connsiteY7" fmla="*/ 0 h 760385"/>
              <a:gd name="connsiteX8" fmla="*/ 2778919 w 3036094"/>
              <a:gd name="connsiteY8" fmla="*/ 757237 h 760385"/>
              <a:gd name="connsiteX9" fmla="*/ 3036094 w 3036094"/>
              <a:gd name="connsiteY9" fmla="*/ 219075 h 760385"/>
              <a:gd name="connsiteX0" fmla="*/ 0 w 3036094"/>
              <a:gd name="connsiteY0" fmla="*/ 388144 h 760385"/>
              <a:gd name="connsiteX1" fmla="*/ 221456 w 3036094"/>
              <a:gd name="connsiteY1" fmla="*/ 9525 h 760385"/>
              <a:gd name="connsiteX2" fmla="*/ 569118 w 3036094"/>
              <a:gd name="connsiteY2" fmla="*/ 742949 h 760385"/>
              <a:gd name="connsiteX3" fmla="*/ 931069 w 3036094"/>
              <a:gd name="connsiteY3" fmla="*/ 7143 h 760385"/>
              <a:gd name="connsiteX4" fmla="*/ 1307306 w 3036094"/>
              <a:gd name="connsiteY4" fmla="*/ 738188 h 760385"/>
              <a:gd name="connsiteX5" fmla="*/ 1681162 w 3036094"/>
              <a:gd name="connsiteY5" fmla="*/ 2381 h 760385"/>
              <a:gd name="connsiteX6" fmla="*/ 2059781 w 3036094"/>
              <a:gd name="connsiteY6" fmla="*/ 752474 h 760385"/>
              <a:gd name="connsiteX7" fmla="*/ 2393156 w 3036094"/>
              <a:gd name="connsiteY7" fmla="*/ 0 h 760385"/>
              <a:gd name="connsiteX8" fmla="*/ 2778919 w 3036094"/>
              <a:gd name="connsiteY8" fmla="*/ 757237 h 760385"/>
              <a:gd name="connsiteX9" fmla="*/ 3036094 w 3036094"/>
              <a:gd name="connsiteY9" fmla="*/ 219075 h 760385"/>
              <a:gd name="connsiteX0" fmla="*/ 0 w 3036094"/>
              <a:gd name="connsiteY0" fmla="*/ 387828 h 759827"/>
              <a:gd name="connsiteX1" fmla="*/ 221456 w 3036094"/>
              <a:gd name="connsiteY1" fmla="*/ 9209 h 759827"/>
              <a:gd name="connsiteX2" fmla="*/ 569118 w 3036094"/>
              <a:gd name="connsiteY2" fmla="*/ 742633 h 759827"/>
              <a:gd name="connsiteX3" fmla="*/ 931069 w 3036094"/>
              <a:gd name="connsiteY3" fmla="*/ 6827 h 759827"/>
              <a:gd name="connsiteX4" fmla="*/ 1307306 w 3036094"/>
              <a:gd name="connsiteY4" fmla="*/ 737872 h 759827"/>
              <a:gd name="connsiteX5" fmla="*/ 1681162 w 3036094"/>
              <a:gd name="connsiteY5" fmla="*/ 2065 h 759827"/>
              <a:gd name="connsiteX6" fmla="*/ 2059781 w 3036094"/>
              <a:gd name="connsiteY6" fmla="*/ 752158 h 759827"/>
              <a:gd name="connsiteX7" fmla="*/ 2445543 w 3036094"/>
              <a:gd name="connsiteY7" fmla="*/ 9209 h 759827"/>
              <a:gd name="connsiteX8" fmla="*/ 2778919 w 3036094"/>
              <a:gd name="connsiteY8" fmla="*/ 756921 h 759827"/>
              <a:gd name="connsiteX9" fmla="*/ 3036094 w 3036094"/>
              <a:gd name="connsiteY9" fmla="*/ 218759 h 759827"/>
              <a:gd name="connsiteX0" fmla="*/ 0 w 3036094"/>
              <a:gd name="connsiteY0" fmla="*/ 387828 h 759827"/>
              <a:gd name="connsiteX1" fmla="*/ 221456 w 3036094"/>
              <a:gd name="connsiteY1" fmla="*/ 9209 h 759827"/>
              <a:gd name="connsiteX2" fmla="*/ 569118 w 3036094"/>
              <a:gd name="connsiteY2" fmla="*/ 742633 h 759827"/>
              <a:gd name="connsiteX3" fmla="*/ 931069 w 3036094"/>
              <a:gd name="connsiteY3" fmla="*/ 6827 h 759827"/>
              <a:gd name="connsiteX4" fmla="*/ 1307306 w 3036094"/>
              <a:gd name="connsiteY4" fmla="*/ 737872 h 759827"/>
              <a:gd name="connsiteX5" fmla="*/ 1681162 w 3036094"/>
              <a:gd name="connsiteY5" fmla="*/ 2065 h 759827"/>
              <a:gd name="connsiteX6" fmla="*/ 2059781 w 3036094"/>
              <a:gd name="connsiteY6" fmla="*/ 752158 h 759827"/>
              <a:gd name="connsiteX7" fmla="*/ 2445543 w 3036094"/>
              <a:gd name="connsiteY7" fmla="*/ 9209 h 759827"/>
              <a:gd name="connsiteX8" fmla="*/ 2778919 w 3036094"/>
              <a:gd name="connsiteY8" fmla="*/ 756921 h 759827"/>
              <a:gd name="connsiteX9" fmla="*/ 3036094 w 3036094"/>
              <a:gd name="connsiteY9" fmla="*/ 218759 h 759827"/>
              <a:gd name="connsiteX0" fmla="*/ 0 w 3036094"/>
              <a:gd name="connsiteY0" fmla="*/ 387828 h 755109"/>
              <a:gd name="connsiteX1" fmla="*/ 221456 w 3036094"/>
              <a:gd name="connsiteY1" fmla="*/ 9209 h 755109"/>
              <a:gd name="connsiteX2" fmla="*/ 569118 w 3036094"/>
              <a:gd name="connsiteY2" fmla="*/ 742633 h 755109"/>
              <a:gd name="connsiteX3" fmla="*/ 931069 w 3036094"/>
              <a:gd name="connsiteY3" fmla="*/ 6827 h 755109"/>
              <a:gd name="connsiteX4" fmla="*/ 1307306 w 3036094"/>
              <a:gd name="connsiteY4" fmla="*/ 737872 h 755109"/>
              <a:gd name="connsiteX5" fmla="*/ 1681162 w 3036094"/>
              <a:gd name="connsiteY5" fmla="*/ 2065 h 755109"/>
              <a:gd name="connsiteX6" fmla="*/ 2059781 w 3036094"/>
              <a:gd name="connsiteY6" fmla="*/ 752158 h 755109"/>
              <a:gd name="connsiteX7" fmla="*/ 2445543 w 3036094"/>
              <a:gd name="connsiteY7" fmla="*/ 9209 h 755109"/>
              <a:gd name="connsiteX8" fmla="*/ 2790825 w 3036094"/>
              <a:gd name="connsiteY8" fmla="*/ 752159 h 755109"/>
              <a:gd name="connsiteX9" fmla="*/ 3036094 w 3036094"/>
              <a:gd name="connsiteY9" fmla="*/ 218759 h 755109"/>
              <a:gd name="connsiteX0" fmla="*/ 0 w 3036094"/>
              <a:gd name="connsiteY0" fmla="*/ 387828 h 755049"/>
              <a:gd name="connsiteX1" fmla="*/ 221456 w 3036094"/>
              <a:gd name="connsiteY1" fmla="*/ 9209 h 755049"/>
              <a:gd name="connsiteX2" fmla="*/ 569118 w 3036094"/>
              <a:gd name="connsiteY2" fmla="*/ 742633 h 755049"/>
              <a:gd name="connsiteX3" fmla="*/ 931069 w 3036094"/>
              <a:gd name="connsiteY3" fmla="*/ 6827 h 755049"/>
              <a:gd name="connsiteX4" fmla="*/ 1307306 w 3036094"/>
              <a:gd name="connsiteY4" fmla="*/ 737872 h 755049"/>
              <a:gd name="connsiteX5" fmla="*/ 1681162 w 3036094"/>
              <a:gd name="connsiteY5" fmla="*/ 2065 h 755049"/>
              <a:gd name="connsiteX6" fmla="*/ 2059781 w 3036094"/>
              <a:gd name="connsiteY6" fmla="*/ 752158 h 755049"/>
              <a:gd name="connsiteX7" fmla="*/ 2433636 w 3036094"/>
              <a:gd name="connsiteY7" fmla="*/ 11590 h 755049"/>
              <a:gd name="connsiteX8" fmla="*/ 2790825 w 3036094"/>
              <a:gd name="connsiteY8" fmla="*/ 752159 h 755049"/>
              <a:gd name="connsiteX9" fmla="*/ 3036094 w 3036094"/>
              <a:gd name="connsiteY9" fmla="*/ 218759 h 755049"/>
              <a:gd name="connsiteX0" fmla="*/ 0 w 3036094"/>
              <a:gd name="connsiteY0" fmla="*/ 387828 h 752482"/>
              <a:gd name="connsiteX1" fmla="*/ 221456 w 3036094"/>
              <a:gd name="connsiteY1" fmla="*/ 9209 h 752482"/>
              <a:gd name="connsiteX2" fmla="*/ 569118 w 3036094"/>
              <a:gd name="connsiteY2" fmla="*/ 742633 h 752482"/>
              <a:gd name="connsiteX3" fmla="*/ 931069 w 3036094"/>
              <a:gd name="connsiteY3" fmla="*/ 6827 h 752482"/>
              <a:gd name="connsiteX4" fmla="*/ 1307306 w 3036094"/>
              <a:gd name="connsiteY4" fmla="*/ 737872 h 752482"/>
              <a:gd name="connsiteX5" fmla="*/ 1681162 w 3036094"/>
              <a:gd name="connsiteY5" fmla="*/ 2065 h 752482"/>
              <a:gd name="connsiteX6" fmla="*/ 2059781 w 3036094"/>
              <a:gd name="connsiteY6" fmla="*/ 752158 h 752482"/>
              <a:gd name="connsiteX7" fmla="*/ 2433636 w 3036094"/>
              <a:gd name="connsiteY7" fmla="*/ 11590 h 752482"/>
              <a:gd name="connsiteX8" fmla="*/ 2790825 w 3036094"/>
              <a:gd name="connsiteY8" fmla="*/ 752159 h 752482"/>
              <a:gd name="connsiteX9" fmla="*/ 3036094 w 3036094"/>
              <a:gd name="connsiteY9" fmla="*/ 218759 h 752482"/>
              <a:gd name="connsiteX0" fmla="*/ 0 w 3036094"/>
              <a:gd name="connsiteY0" fmla="*/ 387828 h 753016"/>
              <a:gd name="connsiteX1" fmla="*/ 221456 w 3036094"/>
              <a:gd name="connsiteY1" fmla="*/ 9209 h 753016"/>
              <a:gd name="connsiteX2" fmla="*/ 569118 w 3036094"/>
              <a:gd name="connsiteY2" fmla="*/ 742633 h 753016"/>
              <a:gd name="connsiteX3" fmla="*/ 931069 w 3036094"/>
              <a:gd name="connsiteY3" fmla="*/ 6827 h 753016"/>
              <a:gd name="connsiteX4" fmla="*/ 1307306 w 3036094"/>
              <a:gd name="connsiteY4" fmla="*/ 737872 h 753016"/>
              <a:gd name="connsiteX5" fmla="*/ 1681162 w 3036094"/>
              <a:gd name="connsiteY5" fmla="*/ 2065 h 753016"/>
              <a:gd name="connsiteX6" fmla="*/ 2059781 w 3036094"/>
              <a:gd name="connsiteY6" fmla="*/ 752158 h 753016"/>
              <a:gd name="connsiteX7" fmla="*/ 2433636 w 3036094"/>
              <a:gd name="connsiteY7" fmla="*/ 11590 h 753016"/>
              <a:gd name="connsiteX8" fmla="*/ 2790825 w 3036094"/>
              <a:gd name="connsiteY8" fmla="*/ 752159 h 753016"/>
              <a:gd name="connsiteX9" fmla="*/ 3036094 w 3036094"/>
              <a:gd name="connsiteY9" fmla="*/ 218759 h 753016"/>
              <a:gd name="connsiteX0" fmla="*/ 0 w 3036094"/>
              <a:gd name="connsiteY0" fmla="*/ 387828 h 752171"/>
              <a:gd name="connsiteX1" fmla="*/ 221456 w 3036094"/>
              <a:gd name="connsiteY1" fmla="*/ 9209 h 752171"/>
              <a:gd name="connsiteX2" fmla="*/ 569118 w 3036094"/>
              <a:gd name="connsiteY2" fmla="*/ 742633 h 752171"/>
              <a:gd name="connsiteX3" fmla="*/ 931069 w 3036094"/>
              <a:gd name="connsiteY3" fmla="*/ 6827 h 752171"/>
              <a:gd name="connsiteX4" fmla="*/ 1307306 w 3036094"/>
              <a:gd name="connsiteY4" fmla="*/ 737872 h 752171"/>
              <a:gd name="connsiteX5" fmla="*/ 1681162 w 3036094"/>
              <a:gd name="connsiteY5" fmla="*/ 2065 h 752171"/>
              <a:gd name="connsiteX6" fmla="*/ 2059781 w 3036094"/>
              <a:gd name="connsiteY6" fmla="*/ 752158 h 752171"/>
              <a:gd name="connsiteX7" fmla="*/ 2433636 w 3036094"/>
              <a:gd name="connsiteY7" fmla="*/ 11590 h 752171"/>
              <a:gd name="connsiteX8" fmla="*/ 2790825 w 3036094"/>
              <a:gd name="connsiteY8" fmla="*/ 752159 h 752171"/>
              <a:gd name="connsiteX9" fmla="*/ 3036094 w 3036094"/>
              <a:gd name="connsiteY9" fmla="*/ 218759 h 7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6094" h="752171">
                <a:moveTo>
                  <a:pt x="0" y="387828"/>
                </a:moveTo>
                <a:cubicBezTo>
                  <a:pt x="51990" y="187405"/>
                  <a:pt x="126603" y="-49925"/>
                  <a:pt x="221456" y="9209"/>
                </a:cubicBezTo>
                <a:cubicBezTo>
                  <a:pt x="316309" y="68343"/>
                  <a:pt x="450849" y="743030"/>
                  <a:pt x="569118" y="742633"/>
                </a:cubicBezTo>
                <a:cubicBezTo>
                  <a:pt x="687387" y="742236"/>
                  <a:pt x="808038" y="7620"/>
                  <a:pt x="931069" y="6827"/>
                </a:cubicBezTo>
                <a:cubicBezTo>
                  <a:pt x="1054100" y="6034"/>
                  <a:pt x="1182291" y="738666"/>
                  <a:pt x="1307306" y="737872"/>
                </a:cubicBezTo>
                <a:cubicBezTo>
                  <a:pt x="1432321" y="737078"/>
                  <a:pt x="1555750" y="-316"/>
                  <a:pt x="1681162" y="2065"/>
                </a:cubicBezTo>
                <a:cubicBezTo>
                  <a:pt x="1806574" y="4446"/>
                  <a:pt x="1934369" y="750571"/>
                  <a:pt x="2059781" y="752158"/>
                </a:cubicBezTo>
                <a:cubicBezTo>
                  <a:pt x="2185193" y="753746"/>
                  <a:pt x="2311795" y="11590"/>
                  <a:pt x="2433636" y="11590"/>
                </a:cubicBezTo>
                <a:cubicBezTo>
                  <a:pt x="2555477" y="11590"/>
                  <a:pt x="2685653" y="755731"/>
                  <a:pt x="2790825" y="752159"/>
                </a:cubicBezTo>
                <a:cubicBezTo>
                  <a:pt x="2895997" y="748587"/>
                  <a:pt x="2961084" y="506096"/>
                  <a:pt x="3036094" y="218759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354638" y="1556541"/>
            <a:ext cx="0" cy="341315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983956" y="1183482"/>
            <a:ext cx="0" cy="340518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56975" y="1144588"/>
            <a:ext cx="822960" cy="0"/>
          </a:xfrm>
          <a:prstGeom prst="straightConnector1">
            <a:avLst/>
          </a:prstGeom>
          <a:ln w="1905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88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3" fill="hold">
                          <p:stCondLst>
                            <p:cond delay="indefinite"/>
                          </p:stCondLst>
                          <p:childTnLst>
                            <p:par>
                              <p:cTn id="1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5" presetID="2" presetClass="entr" presetSubtype="8" fill="hold" grpId="0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7" fill="hold">
                          <p:stCondLst>
                            <p:cond delay="indefinite"/>
                          </p:stCondLst>
                          <p:childTnLst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6" fill="hold">
                          <p:stCondLst>
                            <p:cond delay="indefinite"/>
                          </p:stCondLst>
                          <p:childTnLst>
                            <p:par>
                              <p:cTn id="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0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8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11" grpId="1"/>
          <p:bldP spid="12" grpId="0"/>
          <p:bldP spid="12" grpId="1"/>
          <p:bldP spid="14" grpId="0"/>
          <p:bldP spid="15" grpId="0"/>
          <p:bldP spid="16" grpId="0"/>
          <p:bldP spid="17" grpId="0"/>
          <p:bldP spid="17" grpId="1"/>
          <p:bldP spid="19" grpId="0"/>
          <p:bldP spid="19" grpId="1"/>
          <p:bldP spid="20" grpId="0"/>
          <p:bldP spid="21" grpId="0"/>
          <p:bldP spid="24" grpId="0"/>
          <p:bldP spid="25" grpId="0"/>
          <p:bldP spid="28" grpId="0"/>
          <p:bldP spid="33" grpId="0"/>
          <p:bldP spid="34" grpId="0"/>
          <p:bldP spid="35" grpId="0"/>
          <p:bldP spid="43" grpId="0"/>
          <p:bldP spid="43" grpId="1"/>
          <p:bldP spid="52" grpId="0"/>
          <p:bldP spid="52" grpId="1"/>
          <p:bldP spid="61" grpId="0"/>
          <p:bldP spid="63" grpId="0"/>
          <p:bldP spid="63" grpId="1"/>
          <p:bldP spid="65" grpId="0"/>
          <p:bldP spid="65" grpId="1"/>
          <p:bldP spid="66" grpId="0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2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2" fill="hold">
                          <p:stCondLst>
                            <p:cond delay="indefinite"/>
                          </p:stCondLst>
                          <p:childTnLst>
                            <p:par>
                              <p:cTn id="1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3" fill="hold">
                          <p:stCondLst>
                            <p:cond delay="indefinite"/>
                          </p:stCondLst>
                          <p:childTnLst>
                            <p:par>
                              <p:cTn id="1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1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2" fill="hold">
                          <p:stCondLst>
                            <p:cond delay="indefinite"/>
                          </p:stCondLst>
                          <p:childTnLst>
                            <p:par>
                              <p:cTn id="1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6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6" fill="hold">
                          <p:stCondLst>
                            <p:cond delay="indefinite"/>
                          </p:stCondLst>
                          <p:childTnLst>
                            <p:par>
                              <p:cTn id="1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9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3" fill="hold">
                          <p:stCondLst>
                            <p:cond delay="indefinite"/>
                          </p:stCondLst>
                          <p:childTnLst>
                            <p:par>
                              <p:cTn id="1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9" fill="hold">
                          <p:stCondLst>
                            <p:cond delay="indefinite"/>
                          </p:stCondLst>
                          <p:childTnLst>
                            <p:par>
                              <p:cTn id="2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3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7" fill="hold">
                          <p:stCondLst>
                            <p:cond delay="indefinite"/>
                          </p:stCondLst>
                          <p:childTnLst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1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5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6" fill="hold">
                          <p:stCondLst>
                            <p:cond delay="indefinite"/>
                          </p:stCondLst>
                          <p:childTnLst>
                            <p:par>
                              <p:cTn id="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0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4" fill="hold">
                          <p:stCondLst>
                            <p:cond delay="indefinite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9" fill="hold">
                          <p:stCondLst>
                            <p:cond delay="indefinite"/>
                          </p:stCondLst>
                          <p:childTnLst>
                            <p:par>
                              <p:cTn id="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1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2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5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8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7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11" grpId="0"/>
          <p:bldP spid="11" grpId="1"/>
          <p:bldP spid="12" grpId="0"/>
          <p:bldP spid="12" grpId="1"/>
          <p:bldP spid="14" grpId="0"/>
          <p:bldP spid="15" grpId="0"/>
          <p:bldP spid="16" grpId="0"/>
          <p:bldP spid="17" grpId="0"/>
          <p:bldP spid="17" grpId="1"/>
          <p:bldP spid="19" grpId="0"/>
          <p:bldP spid="19" grpId="1"/>
          <p:bldP spid="20" grpId="0"/>
          <p:bldP spid="21" grpId="0"/>
          <p:bldP spid="24" grpId="0"/>
          <p:bldP spid="25" grpId="0"/>
          <p:bldP spid="28" grpId="0"/>
          <p:bldP spid="33" grpId="0"/>
          <p:bldP spid="34" grpId="0"/>
          <p:bldP spid="35" grpId="0"/>
          <p:bldP spid="43" grpId="0"/>
          <p:bldP spid="43" grpId="1"/>
          <p:bldP spid="52" grpId="0"/>
          <p:bldP spid="52" grpId="1"/>
          <p:bldP spid="61" grpId="0"/>
          <p:bldP spid="63" grpId="0"/>
          <p:bldP spid="63" grpId="1"/>
          <p:bldP spid="65" grpId="0"/>
          <p:bldP spid="65" grpId="1"/>
          <p:bldP spid="66" grpId="0"/>
          <p:bldP spid="6" grpId="0" animBg="1"/>
          <p:bldP spid="7" grpId="0" animBg="1"/>
        </p:bldLst>
      </p:timing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59765" y="2281991"/>
            <a:ext cx="57054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Relation between speed, frequency and wavelength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39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d drive\MJ WORK\Pooja mam (physics)\State board\9th state board\Sound\Gray-plain-website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04800" y="361950"/>
            <a:ext cx="7162800" cy="399409"/>
          </a:xfrm>
          <a:prstGeom prst="roundRect">
            <a:avLst/>
          </a:prstGeom>
          <a:solidFill>
            <a:srgbClr val="000099">
              <a:alpha val="65000"/>
            </a:srgbClr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prstClr val="white"/>
                </a:solidFill>
                <a:latin typeface="Tw Cen MT" panose="020B0602020104020603" pitchFamily="34" charset="0"/>
              </a:rPr>
              <a:t>Relation between speed (v), frequency (</a:t>
            </a:r>
            <a:r>
              <a:rPr lang="en-US" sz="2000" b="1" dirty="0">
                <a:solidFill>
                  <a:prstClr val="white"/>
                </a:solidFill>
                <a:latin typeface="Symbol" panose="05050102010706020507" pitchFamily="18" charset="2"/>
              </a:rPr>
              <a:t></a:t>
            </a:r>
            <a:r>
              <a:rPr lang="en-US" sz="2000" b="1" dirty="0">
                <a:solidFill>
                  <a:prstClr val="white"/>
                </a:solidFill>
                <a:latin typeface="Tw Cen MT" panose="020B0602020104020603" pitchFamily="34" charset="0"/>
              </a:rPr>
              <a:t>),  and wave length (</a:t>
            </a:r>
            <a:r>
              <a:rPr lang="en-US" sz="2000" b="1" dirty="0">
                <a:solidFill>
                  <a:prstClr val="white"/>
                </a:solidFill>
                <a:latin typeface="Symbol" panose="05050102010706020507" pitchFamily="18" charset="2"/>
              </a:rPr>
              <a:t>l</a:t>
            </a:r>
            <a:r>
              <a:rPr lang="en-US" sz="2000" b="1" dirty="0">
                <a:solidFill>
                  <a:prstClr val="white"/>
                </a:solidFill>
                <a:latin typeface="Tw Cen MT" panose="020B0602020104020603" pitchFamily="34" charset="0"/>
              </a:rPr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7656" y="1047330"/>
            <a:ext cx="1979351" cy="716998"/>
            <a:chOff x="1729056" y="3028530"/>
            <a:chExt cx="1979351" cy="716998"/>
          </a:xfrm>
        </p:grpSpPr>
        <p:grpSp>
          <p:nvGrpSpPr>
            <p:cNvPr id="7" name="Group 6"/>
            <p:cNvGrpSpPr/>
            <p:nvPr/>
          </p:nvGrpSpPr>
          <p:grpSpPr>
            <a:xfrm>
              <a:off x="2565400" y="3028530"/>
              <a:ext cx="1143007" cy="716998"/>
              <a:chOff x="4113955" y="5005380"/>
              <a:chExt cx="1143007" cy="71699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113955" y="5005380"/>
                <a:ext cx="11430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96925" indent="-796925" algn="ctr">
                  <a:tabLst>
                    <a:tab pos="339725" algn="l"/>
                    <a:tab pos="796925" algn="l"/>
                    <a:tab pos="2109788" algn="l"/>
                    <a:tab pos="3540125" algn="l"/>
                    <a:tab pos="3894138" algn="l"/>
                  </a:tabLst>
                  <a:defRPr/>
                </a:pPr>
                <a:r>
                  <a:rPr lang="en-US" b="1" kern="0" dirty="0">
                    <a:solidFill>
                      <a:srgbClr val="FFFF00"/>
                    </a:solidFill>
                    <a:latin typeface="Tw Cen MT" panose="020B0602020104020603" pitchFamily="34" charset="0"/>
                  </a:rPr>
                  <a:t>distance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28268" y="5353046"/>
                <a:ext cx="7143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96925" indent="-796925" algn="ctr">
                  <a:tabLst>
                    <a:tab pos="339725" algn="l"/>
                    <a:tab pos="796925" algn="l"/>
                    <a:tab pos="2109788" algn="l"/>
                    <a:tab pos="3540125" algn="l"/>
                    <a:tab pos="3894138" algn="l"/>
                  </a:tabLst>
                  <a:defRPr/>
                </a:pPr>
                <a:r>
                  <a:rPr lang="en-US" b="1" kern="0" dirty="0">
                    <a:solidFill>
                      <a:srgbClr val="FFFF00"/>
                    </a:solidFill>
                    <a:latin typeface="Tw Cen MT" panose="020B0602020104020603" pitchFamily="34" charset="0"/>
                  </a:rPr>
                  <a:t>time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279502" y="5365526"/>
                <a:ext cx="811913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00"/>
                </a:solidFill>
                <a:prstDash val="solid"/>
              </a:ln>
              <a:effectLst/>
            </p:spPr>
          </p:cxnSp>
        </p:grpSp>
        <p:sp>
          <p:nvSpPr>
            <p:cNvPr id="8" name="TextBox 7"/>
            <p:cNvSpPr txBox="1"/>
            <p:nvPr/>
          </p:nvSpPr>
          <p:spPr>
            <a:xfrm>
              <a:off x="2387600" y="320236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29056" y="3190712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Speed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609600" y="1089922"/>
            <a:ext cx="2118257" cy="62345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800" y="1773019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If we consider the distance travelled by the sound wave in one time period, then we get.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36980" y="2457260"/>
            <a:ext cx="2413730" cy="704298"/>
            <a:chOff x="1942855" y="3048850"/>
            <a:chExt cx="2413730" cy="704298"/>
          </a:xfrm>
        </p:grpSpPr>
        <p:grpSp>
          <p:nvGrpSpPr>
            <p:cNvPr id="16" name="Group 15"/>
            <p:cNvGrpSpPr/>
            <p:nvPr/>
          </p:nvGrpSpPr>
          <p:grpSpPr>
            <a:xfrm>
              <a:off x="2715675" y="3048850"/>
              <a:ext cx="1640910" cy="704298"/>
              <a:chOff x="4264230" y="5025700"/>
              <a:chExt cx="1640910" cy="70429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64230" y="5025700"/>
                <a:ext cx="1640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96925" indent="-796925" algn="ctr">
                  <a:tabLst>
                    <a:tab pos="339725" algn="l"/>
                    <a:tab pos="796925" algn="l"/>
                    <a:tab pos="2109788" algn="l"/>
                    <a:tab pos="3540125" algn="l"/>
                    <a:tab pos="3894138" algn="l"/>
                  </a:tabLst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Wave length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352789" y="5360666"/>
                <a:ext cx="14637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96925" indent="-796925" algn="ctr">
                  <a:tabLst>
                    <a:tab pos="339725" algn="l"/>
                    <a:tab pos="796925" algn="l"/>
                    <a:tab pos="2109788" algn="l"/>
                    <a:tab pos="3540125" algn="l"/>
                    <a:tab pos="3894138" algn="l"/>
                  </a:tabLst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Time period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4442337" y="5373146"/>
                <a:ext cx="1284696" cy="0"/>
              </a:xfrm>
              <a:prstGeom prst="line">
                <a:avLst/>
              </a:prstGeom>
              <a:noFill/>
              <a:ln w="19050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</p:grpSp>
        <p:sp>
          <p:nvSpPr>
            <p:cNvPr id="17" name="TextBox 16"/>
            <p:cNvSpPr txBox="1"/>
            <p:nvPr/>
          </p:nvSpPr>
          <p:spPr>
            <a:xfrm>
              <a:off x="2575241" y="32233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42855" y="3223376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Speed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59753" y="3122413"/>
            <a:ext cx="818557" cy="715506"/>
            <a:chOff x="4475974" y="3842694"/>
            <a:chExt cx="818557" cy="715506"/>
          </a:xfrm>
        </p:grpSpPr>
        <p:sp>
          <p:nvSpPr>
            <p:cNvPr id="24" name="TextBox 23"/>
            <p:cNvSpPr txBox="1"/>
            <p:nvPr/>
          </p:nvSpPr>
          <p:spPr>
            <a:xfrm>
              <a:off x="4993252" y="4188868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endParaRPr 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83227" y="3842694"/>
              <a:ext cx="3113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latin typeface="Symbol" panose="05050102010706020507" pitchFamily="18" charset="2"/>
                </a:rPr>
                <a:t>l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012148" y="4206694"/>
              <a:ext cx="23139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475974" y="4008363"/>
              <a:ext cx="5212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v</a:t>
              </a:r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=</a:t>
              </a:r>
              <a:endParaRPr lang="en-US" sz="1800" baseline="30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60350" y="3738682"/>
            <a:ext cx="2425174" cy="707886"/>
            <a:chOff x="4418824" y="3835074"/>
            <a:chExt cx="2425174" cy="707886"/>
          </a:xfrm>
        </p:grpSpPr>
        <p:sp>
          <p:nvSpPr>
            <p:cNvPr id="37" name="TextBox 36"/>
            <p:cNvSpPr txBox="1"/>
            <p:nvPr/>
          </p:nvSpPr>
          <p:spPr>
            <a:xfrm>
              <a:off x="6543114" y="4173628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endParaRPr 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37504" y="3835074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</a:t>
              </a:r>
              <a:endParaRPr lang="en-US" sz="18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563485" y="4206694"/>
              <a:ext cx="25453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418824" y="4008363"/>
              <a:ext cx="217219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But, frequency (</a:t>
              </a:r>
              <a:r>
                <a:rPr lang="en-US" sz="1800" dirty="0">
                  <a:solidFill>
                    <a:prstClr val="white"/>
                  </a:solidFill>
                  <a:latin typeface="Symbol" panose="05050102010706020507" pitchFamily="18" charset="2"/>
                </a:rPr>
                <a:t></a:t>
              </a:r>
              <a:r>
                <a:rPr lang="en-US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)</a:t>
              </a:r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 =</a:t>
              </a:r>
              <a:endParaRPr lang="en-US" sz="1800" baseline="30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838283" y="4400550"/>
            <a:ext cx="1038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solidFill>
                  <a:srgbClr val="0066FF"/>
                </a:solidFill>
                <a:latin typeface="Book Antiqua" pitchFamily="18" charset="0"/>
              </a:defRPr>
            </a:lvl1pPr>
          </a:lstStyle>
          <a:p>
            <a:pPr algn="l"/>
            <a:r>
              <a:rPr lang="en-US" sz="18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v  </a:t>
            </a:r>
            <a:r>
              <a:rPr lang="en-US" sz="18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 </a:t>
            </a:r>
            <a:r>
              <a:rPr lang="en-US" sz="18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</a:t>
            </a:r>
            <a:r>
              <a:rPr lang="en-US" sz="1800" dirty="0" smtClean="0">
                <a:solidFill>
                  <a:prstClr val="white"/>
                </a:solidFill>
                <a:latin typeface="Symbol" panose="05050102010706020507" pitchFamily="18" charset="2"/>
                <a:sym typeface="Symbol"/>
              </a:rPr>
              <a:t>l</a:t>
            </a:r>
            <a:endParaRPr lang="en-US" sz="1800" baseline="-25000" dirty="0">
              <a:solidFill>
                <a:prstClr val="white"/>
              </a:solidFill>
              <a:latin typeface="Symbol" panose="05050102010706020507" pitchFamily="18" charset="2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19317" y="4326493"/>
            <a:ext cx="4076700" cy="483285"/>
          </a:xfrm>
          <a:prstGeom prst="roundRect">
            <a:avLst/>
          </a:prstGeom>
          <a:solidFill>
            <a:srgbClr val="FFFF00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i.e. speed = Frequency × Wavelength</a:t>
            </a:r>
          </a:p>
        </p:txBody>
      </p:sp>
      <p:sp>
        <p:nvSpPr>
          <p:cNvPr id="2" name="Down Arrow 1"/>
          <p:cNvSpPr/>
          <p:nvPr/>
        </p:nvSpPr>
        <p:spPr>
          <a:xfrm flipH="1" flipV="1">
            <a:off x="4454665" y="3867150"/>
            <a:ext cx="196286" cy="385606"/>
          </a:xfrm>
          <a:prstGeom prst="dow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 flipH="1" flipV="1">
            <a:off x="3352800" y="3876747"/>
            <a:ext cx="196286" cy="385606"/>
          </a:xfrm>
          <a:prstGeom prst="dow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ounded Rectangular Callout 33"/>
          <p:cNvSpPr/>
          <p:nvPr/>
        </p:nvSpPr>
        <p:spPr>
          <a:xfrm>
            <a:off x="4876800" y="3669559"/>
            <a:ext cx="1517523" cy="484823"/>
          </a:xfrm>
          <a:prstGeom prst="wedgeRoundRectCallout">
            <a:avLst>
              <a:gd name="adj1" fmla="val -64845"/>
              <a:gd name="adj2" fmla="val -3923"/>
              <a:gd name="adj3" fmla="val 16667"/>
            </a:avLst>
          </a:prstGeom>
          <a:solidFill>
            <a:srgbClr val="00CC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As frequency increases…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3450943" y="3149008"/>
            <a:ext cx="1517523" cy="484823"/>
          </a:xfrm>
          <a:prstGeom prst="wedgeRoundRectCallout">
            <a:avLst>
              <a:gd name="adj1" fmla="val -47271"/>
              <a:gd name="adj2" fmla="val 106096"/>
              <a:gd name="adj3" fmla="val 16667"/>
            </a:avLst>
          </a:prstGeom>
          <a:solidFill>
            <a:srgbClr val="00CC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Will speed increase ?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4127563" y="3099553"/>
            <a:ext cx="1517523" cy="484823"/>
          </a:xfrm>
          <a:prstGeom prst="wedgeRoundRectCallout">
            <a:avLst>
              <a:gd name="adj1" fmla="val -22791"/>
              <a:gd name="adj2" fmla="val 102167"/>
              <a:gd name="adj3" fmla="val 16667"/>
            </a:avLst>
          </a:prstGeom>
          <a:solidFill>
            <a:srgbClr val="00CC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As frequency increases…</a:t>
            </a:r>
          </a:p>
        </p:txBody>
      </p:sp>
      <p:sp>
        <p:nvSpPr>
          <p:cNvPr id="42" name="Down Arrow 41"/>
          <p:cNvSpPr/>
          <p:nvPr/>
        </p:nvSpPr>
        <p:spPr>
          <a:xfrm flipH="1">
            <a:off x="5715000" y="3867150"/>
            <a:ext cx="196286" cy="385606"/>
          </a:xfrm>
          <a:prstGeom prst="downArrow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5797486" y="3081022"/>
            <a:ext cx="1517523" cy="484823"/>
          </a:xfrm>
          <a:prstGeom prst="wedgeRoundRectCallout">
            <a:avLst>
              <a:gd name="adj1" fmla="val -44759"/>
              <a:gd name="adj2" fmla="val 104132"/>
              <a:gd name="adj3" fmla="val 16667"/>
            </a:avLst>
          </a:prstGeom>
          <a:solidFill>
            <a:srgbClr val="00CC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 decreases…</a:t>
            </a:r>
          </a:p>
        </p:txBody>
      </p:sp>
      <p:sp>
        <p:nvSpPr>
          <p:cNvPr id="44" name="Rounded Rectangular Callout 43" hidden="1"/>
          <p:cNvSpPr/>
          <p:nvPr/>
        </p:nvSpPr>
        <p:spPr>
          <a:xfrm>
            <a:off x="2429119" y="3109078"/>
            <a:ext cx="1517523" cy="484823"/>
          </a:xfrm>
          <a:prstGeom prst="wedgeRoundRectCallout">
            <a:avLst>
              <a:gd name="adj1" fmla="val -3333"/>
              <a:gd name="adj2" fmla="val 174859"/>
              <a:gd name="adj3" fmla="val 16667"/>
            </a:avLst>
          </a:prstGeom>
          <a:solidFill>
            <a:srgbClr val="00CC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nearly remains same</a:t>
            </a:r>
          </a:p>
        </p:txBody>
      </p:sp>
      <p:pic>
        <p:nvPicPr>
          <p:cNvPr id="1028" name="Picture 4" descr="Image result for 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91" y="2364641"/>
            <a:ext cx="1467314" cy="14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44"/>
          <p:cNvSpPr/>
          <p:nvPr/>
        </p:nvSpPr>
        <p:spPr>
          <a:xfrm>
            <a:off x="5304952" y="2708592"/>
            <a:ext cx="3534248" cy="1082358"/>
          </a:xfrm>
          <a:prstGeom prst="roundRect">
            <a:avLst/>
          </a:prstGeom>
          <a:solidFill>
            <a:srgbClr val="66FFFF">
              <a:alpha val="93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900"/>
              </a:lnSpc>
            </a:pP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In any medium, at </a:t>
            </a:r>
            <a:r>
              <a:rPr lang="en-US" b="1" dirty="0">
                <a:solidFill>
                  <a:srgbClr val="0000FF"/>
                </a:solidFill>
                <a:latin typeface="Tw Cen MT" panose="020B0602020104020603" pitchFamily="34" charset="0"/>
              </a:rPr>
              <a:t>fixed physical conditions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, the velocity of sound of different frequencies is very nearly the </a:t>
            </a:r>
            <a:r>
              <a:rPr lang="en-US" b="1" dirty="0">
                <a:solidFill>
                  <a:srgbClr val="8064A2">
                    <a:lumMod val="50000"/>
                  </a:srgbClr>
                </a:solidFill>
                <a:latin typeface="Tw Cen MT" panose="020B0602020104020603" pitchFamily="34" charset="0"/>
              </a:rPr>
              <a:t>SAME</a:t>
            </a:r>
          </a:p>
        </p:txBody>
      </p:sp>
    </p:spTree>
    <p:extLst>
      <p:ext uri="{BB962C8B-B14F-4D97-AF65-F5344CB8AC3E}">
        <p14:creationId xmlns:p14="http://schemas.microsoft.com/office/powerpoint/2010/main" val="349053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13" grpId="0"/>
      <p:bldP spid="46" grpId="0"/>
      <p:bldP spid="52" grpId="0" animBg="1"/>
      <p:bldP spid="2" grpId="0" animBg="1"/>
      <p:bldP spid="2" grpId="1" animBg="1"/>
      <p:bldP spid="2" grpId="2" animBg="1"/>
      <p:bldP spid="2" grpId="3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rgbClr val="000000">
                <a:alpha val="8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81446"/>
            <a:ext cx="739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>
                <a:solidFill>
                  <a:prstClr val="white"/>
                </a:solidFill>
                <a:latin typeface="Tw Cen MT" pitchFamily="34" charset="0"/>
              </a:rPr>
              <a:t>Q. </a:t>
            </a:r>
            <a:r>
              <a:rPr lang="en-US" sz="2000" b="1" dirty="0" smtClean="0">
                <a:solidFill>
                  <a:prstClr val="white"/>
                </a:solidFill>
                <a:latin typeface="Tw Cen MT" pitchFamily="34" charset="0"/>
              </a:rPr>
              <a:t>	A </a:t>
            </a:r>
            <a:r>
              <a:rPr lang="en-US" sz="2000" b="1" dirty="0">
                <a:solidFill>
                  <a:prstClr val="white"/>
                </a:solidFill>
                <a:latin typeface="Tw Cen MT" pitchFamily="34" charset="0"/>
              </a:rPr>
              <a:t>sound wave of wavelength of λ and frequency f propagates through a gold </a:t>
            </a:r>
            <a:r>
              <a:rPr lang="en-US" sz="2000" b="1" dirty="0" smtClean="0">
                <a:solidFill>
                  <a:prstClr val="white"/>
                </a:solidFill>
                <a:latin typeface="Tw Cen MT" pitchFamily="34" charset="0"/>
              </a:rPr>
              <a:t>rod </a:t>
            </a:r>
            <a:r>
              <a:rPr lang="en-US" sz="2000" b="1" dirty="0">
                <a:solidFill>
                  <a:prstClr val="white"/>
                </a:solidFill>
                <a:latin typeface="Tw Cen MT" pitchFamily="34" charset="0"/>
              </a:rPr>
              <a:t>and then exits into air. If λ’ and f’ are the new wavelength and frequency of the sound wave, then which of the following is true?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6608" y="1567249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el-G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&gt; 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 and f = f’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4800" y="1567249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b.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= 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 and f &lt; f</a:t>
            </a:r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4800" y="1962150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d.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= 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 and f &gt; f</a:t>
            </a:r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0600" y="1581150"/>
            <a:ext cx="2298628" cy="393359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6608" y="3900818"/>
            <a:ext cx="25284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c.	</a:t>
            </a:r>
            <a:r>
              <a:rPr lang="el-G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λ/2</a:t>
            </a:r>
            <a:endParaRPr lang="el-GR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2546687"/>
            <a:ext cx="739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>
                <a:solidFill>
                  <a:prstClr val="white"/>
                </a:solidFill>
                <a:latin typeface="Tw Cen MT" pitchFamily="34" charset="0"/>
              </a:rPr>
              <a:t>Q. </a:t>
            </a:r>
            <a:r>
              <a:rPr lang="en-US" sz="2000" b="1" dirty="0" smtClean="0">
                <a:solidFill>
                  <a:prstClr val="white"/>
                </a:solidFill>
                <a:latin typeface="Tw Cen MT" pitchFamily="34" charset="0"/>
              </a:rPr>
              <a:t>	If </a:t>
            </a:r>
            <a:r>
              <a:rPr lang="en-US" sz="2000" b="1" dirty="0">
                <a:solidFill>
                  <a:prstClr val="white"/>
                </a:solidFill>
                <a:latin typeface="Tw Cen MT" pitchFamily="34" charset="0"/>
              </a:rPr>
              <a:t>in a medium, a wave travels with velocity V and wavelength λ. When this same wave enters another medium, its velocity become 2V. What will be its wavelength in second medium?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6608" y="3500465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LcPeriod"/>
            </a:pP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14800" y="3500465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b.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2λ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14800" y="3900818"/>
            <a:ext cx="2638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d.	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4λ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30806" y="3526959"/>
            <a:ext cx="942802" cy="357599"/>
          </a:xfrm>
          <a:prstGeom prst="roundRect">
            <a:avLst/>
          </a:prstGeom>
          <a:noFill/>
          <a:ln>
            <a:solidFill>
              <a:srgbClr val="FFFF0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6608" y="1962150"/>
            <a:ext cx="25284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c.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	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&lt; </a:t>
            </a:r>
            <a:r>
              <a:rPr lang="el-G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λ</a:t>
            </a: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 and f = f</a:t>
            </a:r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’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9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- 09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2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681586"/>
            <a:ext cx="6721477" cy="58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STUDY OF SOUND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Title 7"/>
          <p:cNvSpPr txBox="1">
            <a:spLocks/>
          </p:cNvSpPr>
          <p:nvPr/>
        </p:nvSpPr>
        <p:spPr bwMode="auto">
          <a:xfrm>
            <a:off x="659765" y="2702361"/>
            <a:ext cx="5705475" cy="85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Characteristics of sound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706746" y="209550"/>
            <a:ext cx="3730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FFC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CHARACTERISTICS OF SOUND</a:t>
            </a:r>
            <a:endParaRPr lang="en-US" sz="2000" dirty="0">
              <a:solidFill>
                <a:srgbClr val="FFFFCC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4640580" y="3505200"/>
            <a:ext cx="563762" cy="742950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1907414" y="658175"/>
            <a:ext cx="5205621" cy="365760"/>
            <a:chOff x="2438400" y="658175"/>
            <a:chExt cx="4467634" cy="36576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438400" y="742950"/>
              <a:ext cx="4461383" cy="0"/>
            </a:xfrm>
            <a:prstGeom prst="line">
              <a:avLst/>
            </a:pr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2314735" y="885981"/>
              <a:ext cx="274320" cy="1588"/>
            </a:xfrm>
            <a:prstGeom prst="line">
              <a:avLst/>
            </a:pr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4425475" y="840261"/>
              <a:ext cx="365760" cy="1588"/>
            </a:xfrm>
            <a:prstGeom prst="line">
              <a:avLst/>
            </a:pr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6200000" flipV="1">
              <a:off x="6780527" y="859509"/>
              <a:ext cx="249819" cy="1194"/>
            </a:xfrm>
            <a:prstGeom prst="line">
              <a:avLst/>
            </a:pr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300229" y="983218"/>
            <a:ext cx="1214371" cy="408623"/>
          </a:xfrm>
          <a:prstGeom prst="round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FFFF00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Amplitude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9721" y="983218"/>
            <a:ext cx="677051" cy="408623"/>
          </a:xfrm>
          <a:prstGeom prst="round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FFFF00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Pitch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1" y="150495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00"/>
                </a:solidFill>
                <a:latin typeface="Tw Cen MT" panose="020B0602020104020603" pitchFamily="34" charset="0"/>
              </a:rPr>
              <a:t>Amplitude explains loudness of sound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14701" y="150495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00"/>
                </a:solidFill>
                <a:latin typeface="Tw Cen MT" panose="020B0602020104020603" pitchFamily="34" charset="0"/>
              </a:rPr>
              <a:t>Pitch explains shrillness in sound</a:t>
            </a:r>
          </a:p>
        </p:txBody>
      </p:sp>
      <p:pic>
        <p:nvPicPr>
          <p:cNvPr id="14" name="Picture 13" descr="received_sound_wave.gif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rcRect r="40293"/>
          <a:stretch>
            <a:fillRect/>
          </a:stretch>
        </p:blipFill>
        <p:spPr>
          <a:xfrm>
            <a:off x="3607647" y="3692577"/>
            <a:ext cx="1295400" cy="472793"/>
          </a:xfrm>
          <a:prstGeom prst="rect">
            <a:avLst/>
          </a:prstGeom>
          <a:ln w="38100"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971800" y="2830304"/>
            <a:ext cx="294703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900"/>
              </a:lnSpc>
              <a:defRPr b="1" ker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Shorter wavelength, higher frequency, pitch is 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4200" y="4171950"/>
            <a:ext cx="2760769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900"/>
              </a:lnSpc>
              <a:defRPr b="1" ker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Larger wavelength, lower frequency, pitch is low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838201" y="2145030"/>
            <a:ext cx="1371600" cy="398712"/>
            <a:chOff x="838200" y="2190750"/>
            <a:chExt cx="1371600" cy="398712"/>
          </a:xfrm>
        </p:grpSpPr>
        <p:pic>
          <p:nvPicPr>
            <p:cNvPr id="18" name="Picture 17" descr="received_sound_wave.gif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</a:blip>
            <a:srcRect r="40293"/>
            <a:stretch>
              <a:fillRect/>
            </a:stretch>
          </p:blipFill>
          <p:spPr>
            <a:xfrm>
              <a:off x="838200" y="2190750"/>
              <a:ext cx="1295400" cy="398712"/>
            </a:xfrm>
            <a:prstGeom prst="rect">
              <a:avLst/>
            </a:prstGeom>
            <a:ln w="38100">
              <a:noFill/>
            </a:ln>
          </p:spPr>
        </p:pic>
        <p:cxnSp>
          <p:nvCxnSpPr>
            <p:cNvPr id="19" name="Straight Connector 18"/>
            <p:cNvCxnSpPr/>
            <p:nvPr/>
          </p:nvCxnSpPr>
          <p:spPr>
            <a:xfrm>
              <a:off x="838200" y="2393950"/>
              <a:ext cx="1371600" cy="15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00100" y="3163784"/>
            <a:ext cx="1371600" cy="703366"/>
            <a:chOff x="800100" y="2755901"/>
            <a:chExt cx="1371600" cy="703366"/>
          </a:xfrm>
        </p:grpSpPr>
        <p:pic>
          <p:nvPicPr>
            <p:cNvPr id="21" name="Picture 20" descr="received_sound_wave.gif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lum bright="70000" contrast="-70000"/>
            </a:blip>
            <a:srcRect r="40293"/>
            <a:stretch>
              <a:fillRect/>
            </a:stretch>
          </p:blipFill>
          <p:spPr>
            <a:xfrm>
              <a:off x="830580" y="2755901"/>
              <a:ext cx="1295400" cy="703366"/>
            </a:xfrm>
            <a:prstGeom prst="rect">
              <a:avLst/>
            </a:prstGeom>
            <a:ln w="38100">
              <a:noFill/>
            </a:ln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800100" y="3127375"/>
              <a:ext cx="1371600" cy="158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rot="16200000" flipH="1">
            <a:off x="835026" y="2252981"/>
            <a:ext cx="225425" cy="3175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H="1">
            <a:off x="1054101" y="2424431"/>
            <a:ext cx="225425" cy="3175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757238" y="3365395"/>
            <a:ext cx="371474" cy="1588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980283" y="3681307"/>
            <a:ext cx="356393" cy="794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1040" y="2601704"/>
            <a:ext cx="208788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  <a:defRPr/>
            </a:pPr>
            <a:r>
              <a:rPr lang="en-US" b="1" kern="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Amplitude is less, sound is soft.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1040" y="3867150"/>
            <a:ext cx="208788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900"/>
              </a:lnSpc>
              <a:defRPr b="1" ker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Amplitude is more, sound is loud.</a:t>
            </a:r>
          </a:p>
        </p:txBody>
      </p:sp>
      <p:pic>
        <p:nvPicPr>
          <p:cNvPr id="29" name="Picture 2" descr="D:\Tat for Apps 2013\English Medium\Std 9th\Physics\15. Sound of the music\images (10)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7F4230"/>
              </a:clrFrom>
              <a:clrTo>
                <a:srgbClr val="7F4230">
                  <a:alpha val="0"/>
                </a:srgbClr>
              </a:clrTo>
            </a:clrChange>
          </a:blip>
          <a:srcRect l="2299" r="9360" b="4704"/>
          <a:stretch>
            <a:fillRect/>
          </a:stretch>
        </p:blipFill>
        <p:spPr bwMode="auto">
          <a:xfrm>
            <a:off x="4648200" y="2114550"/>
            <a:ext cx="563762" cy="742950"/>
          </a:xfrm>
          <a:prstGeom prst="rect">
            <a:avLst/>
          </a:prstGeom>
          <a:noFill/>
        </p:spPr>
      </p:pic>
      <p:grpSp>
        <p:nvGrpSpPr>
          <p:cNvPr id="30" name="Group 29"/>
          <p:cNvGrpSpPr/>
          <p:nvPr/>
        </p:nvGrpSpPr>
        <p:grpSpPr>
          <a:xfrm>
            <a:off x="3677920" y="2438600"/>
            <a:ext cx="1198880" cy="133150"/>
            <a:chOff x="4495800" y="4400550"/>
            <a:chExt cx="1198880" cy="133150"/>
          </a:xfrm>
        </p:grpSpPr>
        <p:sp>
          <p:nvSpPr>
            <p:cNvPr id="31" name="Freeform 30"/>
            <p:cNvSpPr/>
            <p:nvPr/>
          </p:nvSpPr>
          <p:spPr>
            <a:xfrm>
              <a:off x="4495800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791075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092700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389880" y="4400550"/>
              <a:ext cx="304800" cy="133150"/>
            </a:xfrm>
            <a:custGeom>
              <a:avLst/>
              <a:gdLst>
                <a:gd name="connsiteX0" fmla="*/ 2107 w 622996"/>
                <a:gd name="connsiteY0" fmla="*/ 239023 h 259092"/>
                <a:gd name="connsiteX1" fmla="*/ 13396 w 622996"/>
                <a:gd name="connsiteY1" fmla="*/ 24534 h 259092"/>
                <a:gd name="connsiteX2" fmla="*/ 47263 w 622996"/>
                <a:gd name="connsiteY2" fmla="*/ 1956 h 259092"/>
                <a:gd name="connsiteX3" fmla="*/ 81130 w 622996"/>
                <a:gd name="connsiteY3" fmla="*/ 13245 h 259092"/>
                <a:gd name="connsiteX4" fmla="*/ 148863 w 622996"/>
                <a:gd name="connsiteY4" fmla="*/ 58400 h 259092"/>
                <a:gd name="connsiteX5" fmla="*/ 194018 w 622996"/>
                <a:gd name="connsiteY5" fmla="*/ 126134 h 259092"/>
                <a:gd name="connsiteX6" fmla="*/ 216596 w 622996"/>
                <a:gd name="connsiteY6" fmla="*/ 160000 h 259092"/>
                <a:gd name="connsiteX7" fmla="*/ 250463 w 622996"/>
                <a:gd name="connsiteY7" fmla="*/ 193867 h 259092"/>
                <a:gd name="connsiteX8" fmla="*/ 295618 w 622996"/>
                <a:gd name="connsiteY8" fmla="*/ 239023 h 259092"/>
                <a:gd name="connsiteX9" fmla="*/ 318196 w 622996"/>
                <a:gd name="connsiteY9" fmla="*/ 193867 h 259092"/>
                <a:gd name="connsiteX10" fmla="*/ 340774 w 622996"/>
                <a:gd name="connsiteY10" fmla="*/ 160000 h 259092"/>
                <a:gd name="connsiteX11" fmla="*/ 408507 w 622996"/>
                <a:gd name="connsiteY11" fmla="*/ 24534 h 259092"/>
                <a:gd name="connsiteX12" fmla="*/ 442374 w 622996"/>
                <a:gd name="connsiteY12" fmla="*/ 13245 h 259092"/>
                <a:gd name="connsiteX13" fmla="*/ 476241 w 622996"/>
                <a:gd name="connsiteY13" fmla="*/ 35823 h 259092"/>
                <a:gd name="connsiteX14" fmla="*/ 555263 w 622996"/>
                <a:gd name="connsiteY14" fmla="*/ 137423 h 259092"/>
                <a:gd name="connsiteX15" fmla="*/ 566552 w 622996"/>
                <a:gd name="connsiteY15" fmla="*/ 171289 h 259092"/>
                <a:gd name="connsiteX16" fmla="*/ 589130 w 622996"/>
                <a:gd name="connsiteY16" fmla="*/ 205156 h 259092"/>
                <a:gd name="connsiteX17" fmla="*/ 622996 w 622996"/>
                <a:gd name="connsiteY17" fmla="*/ 239023 h 259092"/>
                <a:gd name="connsiteX0" fmla="*/ 2107 w 622996"/>
                <a:gd name="connsiteY0" fmla="*/ 237067 h 257136"/>
                <a:gd name="connsiteX1" fmla="*/ 13396 w 622996"/>
                <a:gd name="connsiteY1" fmla="*/ 22578 h 257136"/>
                <a:gd name="connsiteX2" fmla="*/ 47263 w 622996"/>
                <a:gd name="connsiteY2" fmla="*/ 0 h 257136"/>
                <a:gd name="connsiteX3" fmla="*/ 148863 w 622996"/>
                <a:gd name="connsiteY3" fmla="*/ 56444 h 257136"/>
                <a:gd name="connsiteX4" fmla="*/ 194018 w 622996"/>
                <a:gd name="connsiteY4" fmla="*/ 124178 h 257136"/>
                <a:gd name="connsiteX5" fmla="*/ 216596 w 622996"/>
                <a:gd name="connsiteY5" fmla="*/ 158044 h 257136"/>
                <a:gd name="connsiteX6" fmla="*/ 250463 w 622996"/>
                <a:gd name="connsiteY6" fmla="*/ 191911 h 257136"/>
                <a:gd name="connsiteX7" fmla="*/ 295618 w 622996"/>
                <a:gd name="connsiteY7" fmla="*/ 237067 h 257136"/>
                <a:gd name="connsiteX8" fmla="*/ 318196 w 622996"/>
                <a:gd name="connsiteY8" fmla="*/ 191911 h 257136"/>
                <a:gd name="connsiteX9" fmla="*/ 340774 w 622996"/>
                <a:gd name="connsiteY9" fmla="*/ 158044 h 257136"/>
                <a:gd name="connsiteX10" fmla="*/ 408507 w 622996"/>
                <a:gd name="connsiteY10" fmla="*/ 22578 h 257136"/>
                <a:gd name="connsiteX11" fmla="*/ 442374 w 622996"/>
                <a:gd name="connsiteY11" fmla="*/ 11289 h 257136"/>
                <a:gd name="connsiteX12" fmla="*/ 476241 w 622996"/>
                <a:gd name="connsiteY12" fmla="*/ 33867 h 257136"/>
                <a:gd name="connsiteX13" fmla="*/ 555263 w 622996"/>
                <a:gd name="connsiteY13" fmla="*/ 135467 h 257136"/>
                <a:gd name="connsiteX14" fmla="*/ 566552 w 622996"/>
                <a:gd name="connsiteY14" fmla="*/ 169333 h 257136"/>
                <a:gd name="connsiteX15" fmla="*/ 589130 w 622996"/>
                <a:gd name="connsiteY15" fmla="*/ 203200 h 257136"/>
                <a:gd name="connsiteX16" fmla="*/ 622996 w 622996"/>
                <a:gd name="connsiteY16" fmla="*/ 237067 h 257136"/>
                <a:gd name="connsiteX0" fmla="*/ 0 w 620889"/>
                <a:gd name="connsiteY0" fmla="*/ 237067 h 257136"/>
                <a:gd name="connsiteX1" fmla="*/ 45156 w 620889"/>
                <a:gd name="connsiteY1" fmla="*/ 0 h 257136"/>
                <a:gd name="connsiteX2" fmla="*/ 146756 w 620889"/>
                <a:gd name="connsiteY2" fmla="*/ 56444 h 257136"/>
                <a:gd name="connsiteX3" fmla="*/ 191911 w 620889"/>
                <a:gd name="connsiteY3" fmla="*/ 124178 h 257136"/>
                <a:gd name="connsiteX4" fmla="*/ 214489 w 620889"/>
                <a:gd name="connsiteY4" fmla="*/ 158044 h 257136"/>
                <a:gd name="connsiteX5" fmla="*/ 248356 w 620889"/>
                <a:gd name="connsiteY5" fmla="*/ 191911 h 257136"/>
                <a:gd name="connsiteX6" fmla="*/ 293511 w 620889"/>
                <a:gd name="connsiteY6" fmla="*/ 237067 h 257136"/>
                <a:gd name="connsiteX7" fmla="*/ 316089 w 620889"/>
                <a:gd name="connsiteY7" fmla="*/ 191911 h 257136"/>
                <a:gd name="connsiteX8" fmla="*/ 338667 w 620889"/>
                <a:gd name="connsiteY8" fmla="*/ 158044 h 257136"/>
                <a:gd name="connsiteX9" fmla="*/ 406400 w 620889"/>
                <a:gd name="connsiteY9" fmla="*/ 22578 h 257136"/>
                <a:gd name="connsiteX10" fmla="*/ 440267 w 620889"/>
                <a:gd name="connsiteY10" fmla="*/ 11289 h 257136"/>
                <a:gd name="connsiteX11" fmla="*/ 474134 w 620889"/>
                <a:gd name="connsiteY11" fmla="*/ 33867 h 257136"/>
                <a:gd name="connsiteX12" fmla="*/ 553156 w 620889"/>
                <a:gd name="connsiteY12" fmla="*/ 135467 h 257136"/>
                <a:gd name="connsiteX13" fmla="*/ 564445 w 620889"/>
                <a:gd name="connsiteY13" fmla="*/ 169333 h 257136"/>
                <a:gd name="connsiteX14" fmla="*/ 587023 w 620889"/>
                <a:gd name="connsiteY14" fmla="*/ 203200 h 257136"/>
                <a:gd name="connsiteX15" fmla="*/ 620889 w 620889"/>
                <a:gd name="connsiteY15" fmla="*/ 237067 h 257136"/>
                <a:gd name="connsiteX0" fmla="*/ 0 w 620889"/>
                <a:gd name="connsiteY0" fmla="*/ 255882 h 275951"/>
                <a:gd name="connsiteX1" fmla="*/ 45156 w 620889"/>
                <a:gd name="connsiteY1" fmla="*/ 18815 h 275951"/>
                <a:gd name="connsiteX2" fmla="*/ 191911 w 620889"/>
                <a:gd name="connsiteY2" fmla="*/ 142993 h 275951"/>
                <a:gd name="connsiteX3" fmla="*/ 214489 w 620889"/>
                <a:gd name="connsiteY3" fmla="*/ 176859 h 275951"/>
                <a:gd name="connsiteX4" fmla="*/ 248356 w 620889"/>
                <a:gd name="connsiteY4" fmla="*/ 210726 h 275951"/>
                <a:gd name="connsiteX5" fmla="*/ 293511 w 620889"/>
                <a:gd name="connsiteY5" fmla="*/ 255882 h 275951"/>
                <a:gd name="connsiteX6" fmla="*/ 316089 w 620889"/>
                <a:gd name="connsiteY6" fmla="*/ 210726 h 275951"/>
                <a:gd name="connsiteX7" fmla="*/ 338667 w 620889"/>
                <a:gd name="connsiteY7" fmla="*/ 176859 h 275951"/>
                <a:gd name="connsiteX8" fmla="*/ 406400 w 620889"/>
                <a:gd name="connsiteY8" fmla="*/ 41393 h 275951"/>
                <a:gd name="connsiteX9" fmla="*/ 440267 w 620889"/>
                <a:gd name="connsiteY9" fmla="*/ 30104 h 275951"/>
                <a:gd name="connsiteX10" fmla="*/ 474134 w 620889"/>
                <a:gd name="connsiteY10" fmla="*/ 52682 h 275951"/>
                <a:gd name="connsiteX11" fmla="*/ 553156 w 620889"/>
                <a:gd name="connsiteY11" fmla="*/ 154282 h 275951"/>
                <a:gd name="connsiteX12" fmla="*/ 564445 w 620889"/>
                <a:gd name="connsiteY12" fmla="*/ 188148 h 275951"/>
                <a:gd name="connsiteX13" fmla="*/ 587023 w 620889"/>
                <a:gd name="connsiteY13" fmla="*/ 222015 h 275951"/>
                <a:gd name="connsiteX14" fmla="*/ 620889 w 620889"/>
                <a:gd name="connsiteY14" fmla="*/ 255882 h 275951"/>
                <a:gd name="connsiteX0" fmla="*/ 0 w 620889"/>
                <a:gd name="connsiteY0" fmla="*/ 250237 h 270306"/>
                <a:gd name="connsiteX1" fmla="*/ 45156 w 620889"/>
                <a:gd name="connsiteY1" fmla="*/ 13170 h 270306"/>
                <a:gd name="connsiteX2" fmla="*/ 214489 w 620889"/>
                <a:gd name="connsiteY2" fmla="*/ 171214 h 270306"/>
                <a:gd name="connsiteX3" fmla="*/ 248356 w 620889"/>
                <a:gd name="connsiteY3" fmla="*/ 205081 h 270306"/>
                <a:gd name="connsiteX4" fmla="*/ 293511 w 620889"/>
                <a:gd name="connsiteY4" fmla="*/ 250237 h 270306"/>
                <a:gd name="connsiteX5" fmla="*/ 316089 w 620889"/>
                <a:gd name="connsiteY5" fmla="*/ 205081 h 270306"/>
                <a:gd name="connsiteX6" fmla="*/ 338667 w 620889"/>
                <a:gd name="connsiteY6" fmla="*/ 171214 h 270306"/>
                <a:gd name="connsiteX7" fmla="*/ 406400 w 620889"/>
                <a:gd name="connsiteY7" fmla="*/ 35748 h 270306"/>
                <a:gd name="connsiteX8" fmla="*/ 440267 w 620889"/>
                <a:gd name="connsiteY8" fmla="*/ 24459 h 270306"/>
                <a:gd name="connsiteX9" fmla="*/ 474134 w 620889"/>
                <a:gd name="connsiteY9" fmla="*/ 47037 h 270306"/>
                <a:gd name="connsiteX10" fmla="*/ 553156 w 620889"/>
                <a:gd name="connsiteY10" fmla="*/ 148637 h 270306"/>
                <a:gd name="connsiteX11" fmla="*/ 564445 w 620889"/>
                <a:gd name="connsiteY11" fmla="*/ 182503 h 270306"/>
                <a:gd name="connsiteX12" fmla="*/ 587023 w 620889"/>
                <a:gd name="connsiteY12" fmla="*/ 216370 h 270306"/>
                <a:gd name="connsiteX13" fmla="*/ 620889 w 620889"/>
                <a:gd name="connsiteY13" fmla="*/ 250237 h 270306"/>
                <a:gd name="connsiteX0" fmla="*/ 0 w 620889"/>
                <a:gd name="connsiteY0" fmla="*/ 244593 h 264662"/>
                <a:gd name="connsiteX1" fmla="*/ 45156 w 620889"/>
                <a:gd name="connsiteY1" fmla="*/ 7526 h 264662"/>
                <a:gd name="connsiteX2" fmla="*/ 248356 w 620889"/>
                <a:gd name="connsiteY2" fmla="*/ 199437 h 264662"/>
                <a:gd name="connsiteX3" fmla="*/ 293511 w 620889"/>
                <a:gd name="connsiteY3" fmla="*/ 244593 h 264662"/>
                <a:gd name="connsiteX4" fmla="*/ 316089 w 620889"/>
                <a:gd name="connsiteY4" fmla="*/ 199437 h 264662"/>
                <a:gd name="connsiteX5" fmla="*/ 338667 w 620889"/>
                <a:gd name="connsiteY5" fmla="*/ 165570 h 264662"/>
                <a:gd name="connsiteX6" fmla="*/ 406400 w 620889"/>
                <a:gd name="connsiteY6" fmla="*/ 30104 h 264662"/>
                <a:gd name="connsiteX7" fmla="*/ 440267 w 620889"/>
                <a:gd name="connsiteY7" fmla="*/ 18815 h 264662"/>
                <a:gd name="connsiteX8" fmla="*/ 474134 w 620889"/>
                <a:gd name="connsiteY8" fmla="*/ 41393 h 264662"/>
                <a:gd name="connsiteX9" fmla="*/ 553156 w 620889"/>
                <a:gd name="connsiteY9" fmla="*/ 142993 h 264662"/>
                <a:gd name="connsiteX10" fmla="*/ 564445 w 620889"/>
                <a:gd name="connsiteY10" fmla="*/ 176859 h 264662"/>
                <a:gd name="connsiteX11" fmla="*/ 587023 w 620889"/>
                <a:gd name="connsiteY11" fmla="*/ 210726 h 264662"/>
                <a:gd name="connsiteX12" fmla="*/ 620889 w 620889"/>
                <a:gd name="connsiteY12" fmla="*/ 244593 h 264662"/>
                <a:gd name="connsiteX0" fmla="*/ 0 w 620889"/>
                <a:gd name="connsiteY0" fmla="*/ 237067 h 237067"/>
                <a:gd name="connsiteX1" fmla="*/ 45156 w 620889"/>
                <a:gd name="connsiteY1" fmla="*/ 0 h 237067"/>
                <a:gd name="connsiteX2" fmla="*/ 293511 w 620889"/>
                <a:gd name="connsiteY2" fmla="*/ 237067 h 237067"/>
                <a:gd name="connsiteX3" fmla="*/ 316089 w 620889"/>
                <a:gd name="connsiteY3" fmla="*/ 191911 h 237067"/>
                <a:gd name="connsiteX4" fmla="*/ 338667 w 620889"/>
                <a:gd name="connsiteY4" fmla="*/ 158044 h 237067"/>
                <a:gd name="connsiteX5" fmla="*/ 406400 w 620889"/>
                <a:gd name="connsiteY5" fmla="*/ 22578 h 237067"/>
                <a:gd name="connsiteX6" fmla="*/ 440267 w 620889"/>
                <a:gd name="connsiteY6" fmla="*/ 11289 h 237067"/>
                <a:gd name="connsiteX7" fmla="*/ 474134 w 620889"/>
                <a:gd name="connsiteY7" fmla="*/ 33867 h 237067"/>
                <a:gd name="connsiteX8" fmla="*/ 553156 w 620889"/>
                <a:gd name="connsiteY8" fmla="*/ 135467 h 237067"/>
                <a:gd name="connsiteX9" fmla="*/ 564445 w 620889"/>
                <a:gd name="connsiteY9" fmla="*/ 169333 h 237067"/>
                <a:gd name="connsiteX10" fmla="*/ 587023 w 620889"/>
                <a:gd name="connsiteY10" fmla="*/ 203200 h 237067"/>
                <a:gd name="connsiteX11" fmla="*/ 620889 w 620889"/>
                <a:gd name="connsiteY11" fmla="*/ 237067 h 237067"/>
                <a:gd name="connsiteX0" fmla="*/ 0 w 620889"/>
                <a:gd name="connsiteY0" fmla="*/ 237067 h 263408"/>
                <a:gd name="connsiteX1" fmla="*/ 45156 w 620889"/>
                <a:gd name="connsiteY1" fmla="*/ 0 h 263408"/>
                <a:gd name="connsiteX2" fmla="*/ 293511 w 620889"/>
                <a:gd name="connsiteY2" fmla="*/ 237067 h 263408"/>
                <a:gd name="connsiteX3" fmla="*/ 338667 w 620889"/>
                <a:gd name="connsiteY3" fmla="*/ 158044 h 263408"/>
                <a:gd name="connsiteX4" fmla="*/ 406400 w 620889"/>
                <a:gd name="connsiteY4" fmla="*/ 22578 h 263408"/>
                <a:gd name="connsiteX5" fmla="*/ 440267 w 620889"/>
                <a:gd name="connsiteY5" fmla="*/ 11289 h 263408"/>
                <a:gd name="connsiteX6" fmla="*/ 474134 w 620889"/>
                <a:gd name="connsiteY6" fmla="*/ 33867 h 263408"/>
                <a:gd name="connsiteX7" fmla="*/ 553156 w 620889"/>
                <a:gd name="connsiteY7" fmla="*/ 135467 h 263408"/>
                <a:gd name="connsiteX8" fmla="*/ 564445 w 620889"/>
                <a:gd name="connsiteY8" fmla="*/ 169333 h 263408"/>
                <a:gd name="connsiteX9" fmla="*/ 587023 w 620889"/>
                <a:gd name="connsiteY9" fmla="*/ 203200 h 263408"/>
                <a:gd name="connsiteX10" fmla="*/ 620889 w 620889"/>
                <a:gd name="connsiteY10" fmla="*/ 237067 h 263408"/>
                <a:gd name="connsiteX0" fmla="*/ 0 w 620889"/>
                <a:gd name="connsiteY0" fmla="*/ 237067 h 240830"/>
                <a:gd name="connsiteX1" fmla="*/ 45156 w 620889"/>
                <a:gd name="connsiteY1" fmla="*/ 0 h 240830"/>
                <a:gd name="connsiteX2" fmla="*/ 293511 w 620889"/>
                <a:gd name="connsiteY2" fmla="*/ 237067 h 240830"/>
                <a:gd name="connsiteX3" fmla="*/ 406400 w 620889"/>
                <a:gd name="connsiteY3" fmla="*/ 22578 h 240830"/>
                <a:gd name="connsiteX4" fmla="*/ 440267 w 620889"/>
                <a:gd name="connsiteY4" fmla="*/ 11289 h 240830"/>
                <a:gd name="connsiteX5" fmla="*/ 474134 w 620889"/>
                <a:gd name="connsiteY5" fmla="*/ 33867 h 240830"/>
                <a:gd name="connsiteX6" fmla="*/ 553156 w 620889"/>
                <a:gd name="connsiteY6" fmla="*/ 135467 h 240830"/>
                <a:gd name="connsiteX7" fmla="*/ 564445 w 620889"/>
                <a:gd name="connsiteY7" fmla="*/ 169333 h 240830"/>
                <a:gd name="connsiteX8" fmla="*/ 587023 w 620889"/>
                <a:gd name="connsiteY8" fmla="*/ 203200 h 240830"/>
                <a:gd name="connsiteX9" fmla="*/ 620889 w 620889"/>
                <a:gd name="connsiteY9" fmla="*/ 237067 h 240830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474134 w 620889"/>
                <a:gd name="connsiteY4" fmla="*/ 33867 h 238948"/>
                <a:gd name="connsiteX5" fmla="*/ 553156 w 620889"/>
                <a:gd name="connsiteY5" fmla="*/ 135467 h 238948"/>
                <a:gd name="connsiteX6" fmla="*/ 564445 w 620889"/>
                <a:gd name="connsiteY6" fmla="*/ 169333 h 238948"/>
                <a:gd name="connsiteX7" fmla="*/ 587023 w 620889"/>
                <a:gd name="connsiteY7" fmla="*/ 203200 h 238948"/>
                <a:gd name="connsiteX8" fmla="*/ 620889 w 620889"/>
                <a:gd name="connsiteY8" fmla="*/ 237067 h 238948"/>
                <a:gd name="connsiteX0" fmla="*/ 0 w 620889"/>
                <a:gd name="connsiteY0" fmla="*/ 242711 h 244592"/>
                <a:gd name="connsiteX1" fmla="*/ 45156 w 620889"/>
                <a:gd name="connsiteY1" fmla="*/ 5644 h 244592"/>
                <a:gd name="connsiteX2" fmla="*/ 293511 w 620889"/>
                <a:gd name="connsiteY2" fmla="*/ 242711 h 244592"/>
                <a:gd name="connsiteX3" fmla="*/ 440267 w 620889"/>
                <a:gd name="connsiteY3" fmla="*/ 16933 h 244592"/>
                <a:gd name="connsiteX4" fmla="*/ 553156 w 620889"/>
                <a:gd name="connsiteY4" fmla="*/ 141111 h 244592"/>
                <a:gd name="connsiteX5" fmla="*/ 564445 w 620889"/>
                <a:gd name="connsiteY5" fmla="*/ 174977 h 244592"/>
                <a:gd name="connsiteX6" fmla="*/ 587023 w 620889"/>
                <a:gd name="connsiteY6" fmla="*/ 208844 h 244592"/>
                <a:gd name="connsiteX7" fmla="*/ 620889 w 620889"/>
                <a:gd name="connsiteY7" fmla="*/ 242711 h 244592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64445 w 620889"/>
                <a:gd name="connsiteY4" fmla="*/ 169333 h 238948"/>
                <a:gd name="connsiteX5" fmla="*/ 587023 w 620889"/>
                <a:gd name="connsiteY5" fmla="*/ 203200 h 238948"/>
                <a:gd name="connsiteX6" fmla="*/ 620889 w 620889"/>
                <a:gd name="connsiteY6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587023 w 620889"/>
                <a:gd name="connsiteY4" fmla="*/ 203200 h 238948"/>
                <a:gd name="connsiteX5" fmla="*/ 620889 w 620889"/>
                <a:gd name="connsiteY5" fmla="*/ 237067 h 238948"/>
                <a:gd name="connsiteX0" fmla="*/ 0 w 620889"/>
                <a:gd name="connsiteY0" fmla="*/ 237067 h 238948"/>
                <a:gd name="connsiteX1" fmla="*/ 45156 w 620889"/>
                <a:gd name="connsiteY1" fmla="*/ 0 h 238948"/>
                <a:gd name="connsiteX2" fmla="*/ 293511 w 620889"/>
                <a:gd name="connsiteY2" fmla="*/ 237067 h 238948"/>
                <a:gd name="connsiteX3" fmla="*/ 440267 w 620889"/>
                <a:gd name="connsiteY3" fmla="*/ 11289 h 238948"/>
                <a:gd name="connsiteX4" fmla="*/ 620889 w 620889"/>
                <a:gd name="connsiteY4" fmla="*/ 237067 h 238948"/>
                <a:gd name="connsiteX0" fmla="*/ 0 w 665339"/>
                <a:gd name="connsiteY0" fmla="*/ 237067 h 238948"/>
                <a:gd name="connsiteX1" fmla="*/ 896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8948"/>
                <a:gd name="connsiteX1" fmla="*/ 127706 w 665339"/>
                <a:gd name="connsiteY1" fmla="*/ 0 h 238948"/>
                <a:gd name="connsiteX2" fmla="*/ 337961 w 665339"/>
                <a:gd name="connsiteY2" fmla="*/ 237067 h 238948"/>
                <a:gd name="connsiteX3" fmla="*/ 484717 w 665339"/>
                <a:gd name="connsiteY3" fmla="*/ 11289 h 238948"/>
                <a:gd name="connsiteX4" fmla="*/ 665339 w 665339"/>
                <a:gd name="connsiteY4" fmla="*/ 237067 h 238948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84717 w 665339"/>
                <a:gd name="connsiteY3" fmla="*/ 11289 h 237067"/>
                <a:gd name="connsiteX4" fmla="*/ 665339 w 665339"/>
                <a:gd name="connsiteY4" fmla="*/ 237067 h 237067"/>
                <a:gd name="connsiteX0" fmla="*/ 0 w 665339"/>
                <a:gd name="connsiteY0" fmla="*/ 237067 h 237067"/>
                <a:gd name="connsiteX1" fmla="*/ 127706 w 665339"/>
                <a:gd name="connsiteY1" fmla="*/ 0 h 237067"/>
                <a:gd name="connsiteX2" fmla="*/ 290336 w 665339"/>
                <a:gd name="connsiteY2" fmla="*/ 233892 h 237067"/>
                <a:gd name="connsiteX3" fmla="*/ 421217 w 665339"/>
                <a:gd name="connsiteY3" fmla="*/ 20814 h 237067"/>
                <a:gd name="connsiteX4" fmla="*/ 665339 w 665339"/>
                <a:gd name="connsiteY4" fmla="*/ 237067 h 237067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51398 h 260923"/>
                <a:gd name="connsiteX1" fmla="*/ 127706 w 585964"/>
                <a:gd name="connsiteY1" fmla="*/ 14331 h 260923"/>
                <a:gd name="connsiteX2" fmla="*/ 290336 w 585964"/>
                <a:gd name="connsiteY2" fmla="*/ 248223 h 260923"/>
                <a:gd name="connsiteX3" fmla="*/ 421217 w 585964"/>
                <a:gd name="connsiteY3" fmla="*/ 35145 h 260923"/>
                <a:gd name="connsiteX4" fmla="*/ 494243 w 585964"/>
                <a:gd name="connsiteY4" fmla="*/ 63544 h 260923"/>
                <a:gd name="connsiteX5" fmla="*/ 585964 w 585964"/>
                <a:gd name="connsiteY5" fmla="*/ 260923 h 260923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21217 w 585964"/>
                <a:gd name="connsiteY3" fmla="*/ 20814 h 246592"/>
                <a:gd name="connsiteX4" fmla="*/ 585964 w 585964"/>
                <a:gd name="connsiteY4" fmla="*/ 246592 h 246592"/>
                <a:gd name="connsiteX0" fmla="*/ 0 w 585964"/>
                <a:gd name="connsiteY0" fmla="*/ 237067 h 246592"/>
                <a:gd name="connsiteX1" fmla="*/ 127706 w 585964"/>
                <a:gd name="connsiteY1" fmla="*/ 0 h 246592"/>
                <a:gd name="connsiteX2" fmla="*/ 290336 w 585964"/>
                <a:gd name="connsiteY2" fmla="*/ 233892 h 246592"/>
                <a:gd name="connsiteX3" fmla="*/ 449792 w 585964"/>
                <a:gd name="connsiteY3" fmla="*/ 18433 h 246592"/>
                <a:gd name="connsiteX4" fmla="*/ 585964 w 585964"/>
                <a:gd name="connsiteY4" fmla="*/ 246592 h 246592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2681 h 252206"/>
                <a:gd name="connsiteX1" fmla="*/ 127706 w 585964"/>
                <a:gd name="connsiteY1" fmla="*/ 5614 h 252206"/>
                <a:gd name="connsiteX2" fmla="*/ 290336 w 585964"/>
                <a:gd name="connsiteY2" fmla="*/ 239506 h 252206"/>
                <a:gd name="connsiteX3" fmla="*/ 449792 w 585964"/>
                <a:gd name="connsiteY3" fmla="*/ 24047 h 252206"/>
                <a:gd name="connsiteX4" fmla="*/ 585964 w 585964"/>
                <a:gd name="connsiteY4" fmla="*/ 252206 h 252206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9792 w 585964"/>
                <a:gd name="connsiteY3" fmla="*/ 28810 h 256969"/>
                <a:gd name="connsiteX4" fmla="*/ 585964 w 585964"/>
                <a:gd name="connsiteY4" fmla="*/ 256969 h 256969"/>
                <a:gd name="connsiteX0" fmla="*/ 0 w 585964"/>
                <a:gd name="connsiteY0" fmla="*/ 247444 h 256969"/>
                <a:gd name="connsiteX1" fmla="*/ 158662 w 585964"/>
                <a:gd name="connsiteY1" fmla="*/ 5614 h 256969"/>
                <a:gd name="connsiteX2" fmla="*/ 290336 w 585964"/>
                <a:gd name="connsiteY2" fmla="*/ 244269 h 256969"/>
                <a:gd name="connsiteX3" fmla="*/ 440267 w 585964"/>
                <a:gd name="connsiteY3" fmla="*/ 4998 h 256969"/>
                <a:gd name="connsiteX4" fmla="*/ 585964 w 585964"/>
                <a:gd name="connsiteY4" fmla="*/ 256969 h 256969"/>
                <a:gd name="connsiteX0" fmla="*/ 0 w 585964"/>
                <a:gd name="connsiteY0" fmla="*/ 247474 h 256999"/>
                <a:gd name="connsiteX1" fmla="*/ 158662 w 585964"/>
                <a:gd name="connsiteY1" fmla="*/ 5644 h 256999"/>
                <a:gd name="connsiteX2" fmla="*/ 290336 w 585964"/>
                <a:gd name="connsiteY2" fmla="*/ 244299 h 256999"/>
                <a:gd name="connsiteX3" fmla="*/ 440267 w 585964"/>
                <a:gd name="connsiteY3" fmla="*/ 5028 h 256999"/>
                <a:gd name="connsiteX4" fmla="*/ 585964 w 585964"/>
                <a:gd name="connsiteY4" fmla="*/ 256999 h 256999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5176"/>
                <a:gd name="connsiteX1" fmla="*/ 158662 w 578820"/>
                <a:gd name="connsiteY1" fmla="*/ 5644 h 255176"/>
                <a:gd name="connsiteX2" fmla="*/ 290336 w 578820"/>
                <a:gd name="connsiteY2" fmla="*/ 244299 h 255176"/>
                <a:gd name="connsiteX3" fmla="*/ 440267 w 578820"/>
                <a:gd name="connsiteY3" fmla="*/ 5028 h 255176"/>
                <a:gd name="connsiteX4" fmla="*/ 578820 w 578820"/>
                <a:gd name="connsiteY4" fmla="*/ 242712 h 255176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  <a:gd name="connsiteX0" fmla="*/ 0 w 578820"/>
                <a:gd name="connsiteY0" fmla="*/ 247474 h 252854"/>
                <a:gd name="connsiteX1" fmla="*/ 158662 w 578820"/>
                <a:gd name="connsiteY1" fmla="*/ 5644 h 252854"/>
                <a:gd name="connsiteX2" fmla="*/ 290336 w 578820"/>
                <a:gd name="connsiteY2" fmla="*/ 244299 h 252854"/>
                <a:gd name="connsiteX3" fmla="*/ 440267 w 578820"/>
                <a:gd name="connsiteY3" fmla="*/ 5028 h 252854"/>
                <a:gd name="connsiteX4" fmla="*/ 578820 w 578820"/>
                <a:gd name="connsiteY4" fmla="*/ 242712 h 252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820" h="252854">
                  <a:moveTo>
                    <a:pt x="0" y="247474"/>
                  </a:moveTo>
                  <a:cubicBezTo>
                    <a:pt x="78464" y="252854"/>
                    <a:pt x="103247" y="30"/>
                    <a:pt x="158662" y="5644"/>
                  </a:cubicBezTo>
                  <a:cubicBezTo>
                    <a:pt x="207580" y="5644"/>
                    <a:pt x="221369" y="243269"/>
                    <a:pt x="290336" y="244299"/>
                  </a:cubicBezTo>
                  <a:cubicBezTo>
                    <a:pt x="356188" y="246180"/>
                    <a:pt x="376825" y="795"/>
                    <a:pt x="440267" y="5028"/>
                  </a:cubicBezTo>
                  <a:cubicBezTo>
                    <a:pt x="491919" y="0"/>
                    <a:pt x="504017" y="240919"/>
                    <a:pt x="578820" y="242712"/>
                  </a:cubicBezTo>
                </a:path>
              </a:pathLst>
            </a:custGeom>
            <a:ln w="19050">
              <a:solidFill>
                <a:srgbClr val="FFFF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7629" y="2392215"/>
            <a:ext cx="765342" cy="1190830"/>
          </a:xfrm>
          <a:prstGeom prst="rect">
            <a:avLst/>
          </a:prstGeom>
          <a:noFill/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2703" y="3638550"/>
            <a:ext cx="690497" cy="115746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6019800" y="1230570"/>
            <a:ext cx="2514600" cy="1264980"/>
          </a:xfrm>
          <a:prstGeom prst="cloudCallout">
            <a:avLst>
              <a:gd name="adj1" fmla="val -37703"/>
              <a:gd name="adj2" fmla="val 6709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A20000"/>
                </a:solidFill>
                <a:latin typeface="Tw Cen MT" panose="020B0602020104020603" pitchFamily="34" charset="0"/>
              </a:rPr>
              <a:t>Generally girls sound is high pitch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77000" y="2876550"/>
            <a:ext cx="2514600" cy="1264980"/>
          </a:xfrm>
          <a:prstGeom prst="cloudCallout">
            <a:avLst>
              <a:gd name="adj1" fmla="val -53823"/>
              <a:gd name="adj2" fmla="val 5255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A20000"/>
                </a:solidFill>
                <a:latin typeface="Tw Cen MT" panose="020B0602020104020603" pitchFamily="34" charset="0"/>
              </a:rPr>
              <a:t>Generally boys sound is low pitch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0256" y="4476750"/>
            <a:ext cx="2778969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900"/>
              </a:lnSpc>
              <a:defRPr b="1" ker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</a:rPr>
              <a:t>Intensity  </a:t>
            </a:r>
            <a:r>
              <a:rPr lang="en-US" dirty="0" smtClean="0">
                <a:solidFill>
                  <a:srgbClr val="FFFF00"/>
                </a:solidFill>
                <a:latin typeface="Symbol" panose="05050102010706020507" pitchFamily="18" charset="2"/>
              </a:rPr>
              <a:t>a  </a:t>
            </a:r>
            <a:r>
              <a:rPr lang="en-US" dirty="0" smtClean="0">
                <a:solidFill>
                  <a:srgbClr val="FFFF00"/>
                </a:solidFill>
              </a:rPr>
              <a:t>(</a:t>
            </a:r>
            <a:r>
              <a:rPr lang="en-US" dirty="0" smtClean="0">
                <a:solidFill>
                  <a:srgbClr val="FFFF00"/>
                </a:solidFill>
              </a:rPr>
              <a:t>Amplitude)</a:t>
            </a:r>
            <a:r>
              <a:rPr lang="en-US" baseline="30000" dirty="0" smtClean="0">
                <a:solidFill>
                  <a:srgbClr val="FFFF00"/>
                </a:solidFill>
              </a:rPr>
              <a:t>2</a:t>
            </a:r>
            <a:endParaRPr lang="en-US" baseline="30000" dirty="0">
              <a:solidFill>
                <a:srgbClr val="FFFF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86550" y="983218"/>
            <a:ext cx="874466" cy="408623"/>
          </a:xfrm>
          <a:prstGeom prst="round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FFFF00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Timbre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07101" y="150495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FFFF00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Timbre explains quality of sound.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876925" y="2220704"/>
            <a:ext cx="2192656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900"/>
              </a:lnSpc>
              <a:defRPr b="1" ker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Every person has different timbre.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05" t="3373" r="16923" b="5189"/>
          <a:stretch/>
        </p:blipFill>
        <p:spPr>
          <a:xfrm>
            <a:off x="7938650" y="1536110"/>
            <a:ext cx="976750" cy="10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  <p:bldP spid="12" grpId="0"/>
      <p:bldP spid="13" grpId="0"/>
      <p:bldP spid="15" grpId="0"/>
      <p:bldP spid="16" grpId="0"/>
      <p:bldP spid="27" grpId="0"/>
      <p:bldP spid="28" grpId="0"/>
      <p:bldP spid="37" grpId="0" animBg="1"/>
      <p:bldP spid="37" grpId="1" animBg="1"/>
      <p:bldP spid="38" grpId="0" animBg="1"/>
      <p:bldP spid="38" grpId="1" animBg="1"/>
      <p:bldP spid="39" grpId="0"/>
      <p:bldP spid="46" grpId="0" animBg="1"/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d drive\MJ WORK\Pooja mam (physics)\State board\9th state board\Sound\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898305" y="299055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600" b="1">
                <a:ln>
                  <a:solidFill>
                    <a:sysClr val="windowText" lastClr="000000"/>
                  </a:solidFill>
                </a:ln>
                <a:solidFill>
                  <a:srgbClr val="FF0D0D"/>
                </a:solidFill>
                <a:latin typeface="Narkisim" pitchFamily="34" charset="-79"/>
                <a:cs typeface="Narkisim" pitchFamily="34" charset="-79"/>
              </a:defRPr>
            </a:lvl1pPr>
          </a:lstStyle>
          <a:p>
            <a:r>
              <a:rPr lang="en-US" dirty="0"/>
              <a:t>Mechanical waves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4394517" y="895350"/>
            <a:ext cx="354967" cy="430129"/>
          </a:xfrm>
          <a:prstGeom prst="downArrow">
            <a:avLst/>
          </a:prstGeom>
          <a:solidFill>
            <a:schemeClr val="tx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81939" y="1352550"/>
            <a:ext cx="5780123" cy="819352"/>
            <a:chOff x="2691546" y="970234"/>
            <a:chExt cx="4342688" cy="382236"/>
          </a:xfrm>
          <a:solidFill>
            <a:schemeClr val="tx1"/>
          </a:solidFill>
        </p:grpSpPr>
        <p:sp>
          <p:nvSpPr>
            <p:cNvPr id="15" name="Rectangle 14"/>
            <p:cNvSpPr/>
            <p:nvPr/>
          </p:nvSpPr>
          <p:spPr>
            <a:xfrm>
              <a:off x="2755404" y="970234"/>
              <a:ext cx="4215148" cy="76200"/>
            </a:xfrm>
            <a:prstGeom prst="rect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2691546" y="1047668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6775856" y="1047670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172002" y="2247900"/>
            <a:ext cx="2319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prstClr val="black"/>
                </a:solidFill>
                <a:latin typeface="Narkisim" pitchFamily="34" charset="-79"/>
                <a:cs typeface="Narkisim" pitchFamily="34" charset="-79"/>
              </a:defRPr>
            </a:lvl1pPr>
          </a:lstStyle>
          <a:p>
            <a:r>
              <a:rPr lang="en-US" dirty="0"/>
              <a:t>Longitudinal wave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7281" y="2258743"/>
            <a:ext cx="2440772" cy="439978"/>
          </a:xfrm>
          <a:prstGeom prst="roundRect">
            <a:avLst/>
          </a:prstGeom>
          <a:solidFill>
            <a:srgbClr val="00CCFF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929" y="2247900"/>
            <a:ext cx="211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prstClr val="black"/>
                </a:solidFill>
                <a:latin typeface="Narkisim" pitchFamily="34" charset="-79"/>
                <a:cs typeface="Narkisim" pitchFamily="34" charset="-79"/>
              </a:defRPr>
            </a:lvl1pPr>
          </a:lstStyle>
          <a:p>
            <a:r>
              <a:rPr lang="en-US" dirty="0"/>
              <a:t>Transverse wave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304800" y="666750"/>
            <a:ext cx="2574518" cy="788814"/>
          </a:xfrm>
          <a:prstGeom prst="wedgeRoundRectCallout">
            <a:avLst>
              <a:gd name="adj1" fmla="val 58983"/>
              <a:gd name="adj2" fmla="val -57147"/>
              <a:gd name="adj3" fmla="val 16667"/>
            </a:avLst>
          </a:prstGeom>
          <a:solidFill>
            <a:srgbClr val="0000FF">
              <a:alpha val="68000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Waves which require a material medium like solid, liquid or gas</a:t>
            </a:r>
          </a:p>
        </p:txBody>
      </p:sp>
    </p:spTree>
    <p:extLst>
      <p:ext uri="{BB962C8B-B14F-4D97-AF65-F5344CB8AC3E}">
        <p14:creationId xmlns:p14="http://schemas.microsoft.com/office/powerpoint/2010/main" val="197438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8" grpId="0"/>
      <p:bldP spid="19" grpId="0" animBg="1"/>
      <p:bldP spid="19" grpId="1" animBg="1"/>
      <p:bldP spid="20" grpId="0"/>
      <p:bldP spid="21" grpId="0" animBg="1"/>
      <p:bldP spid="21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4191126" y="209550"/>
            <a:ext cx="761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FFFFCC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5200" y="556796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 sound of single frequency is called </a:t>
            </a: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tone</a:t>
            </a:r>
            <a:r>
              <a:rPr lang="en-US" b="1" kern="0" dirty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52890" y="856615"/>
            <a:ext cx="4018843" cy="445452"/>
            <a:chOff x="2438400" y="573721"/>
            <a:chExt cx="4495800" cy="44545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438400" y="742950"/>
              <a:ext cx="4495800" cy="158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V="1">
              <a:off x="2325144" y="881218"/>
              <a:ext cx="274320" cy="158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V="1">
              <a:off x="4516914" y="664366"/>
              <a:ext cx="182880" cy="158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6200000" flipV="1">
              <a:off x="6781353" y="881218"/>
              <a:ext cx="274320" cy="1589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943600" y="1302454"/>
            <a:ext cx="1463862" cy="369332"/>
          </a:xfrm>
          <a:prstGeom prst="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0000C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Major </a:t>
            </a:r>
            <a:r>
              <a:rPr lang="en-US" dirty="0" err="1">
                <a:solidFill>
                  <a:srgbClr val="FFFF00"/>
                </a:solidFill>
              </a:rPr>
              <a:t>Ditonic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6088" y="1302454"/>
            <a:ext cx="1463862" cy="369332"/>
          </a:xfrm>
          <a:prstGeom prst="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0000CC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Minor </a:t>
            </a:r>
            <a:r>
              <a:rPr lang="en-US" dirty="0" err="1">
                <a:solidFill>
                  <a:srgbClr val="FFFF00"/>
                </a:solidFill>
              </a:rPr>
              <a:t>Ditonic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175965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Played in olden days.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67400" y="175965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Played now a days.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95400" y="206445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Express sadness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06445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Express happiness.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76450" y="206445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sadness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24650" y="2064454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happiness</a:t>
            </a:r>
          </a:p>
        </p:txBody>
      </p:sp>
      <p:pic>
        <p:nvPicPr>
          <p:cNvPr id="20" name="Picture 2" descr="C:\Users\vedika\Desktop\tansen1.jpg"/>
          <p:cNvPicPr>
            <a:picLocks noChangeAspect="1" noChangeArrowheads="1"/>
          </p:cNvPicPr>
          <p:nvPr/>
        </p:nvPicPr>
        <p:blipFill>
          <a:blip r:embed="rId3"/>
          <a:srcRect l="7731"/>
          <a:stretch>
            <a:fillRect/>
          </a:stretch>
        </p:blipFill>
        <p:spPr bwMode="auto">
          <a:xfrm>
            <a:off x="596901" y="2708604"/>
            <a:ext cx="2311400" cy="1388229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3" descr="C:\Users\vedika\Desktop\tansen_acl76.jpg"/>
          <p:cNvPicPr>
            <a:picLocks noChangeAspect="1" noChangeArrowheads="1"/>
          </p:cNvPicPr>
          <p:nvPr/>
        </p:nvPicPr>
        <p:blipFill>
          <a:blip r:embed="rId4"/>
          <a:srcRect l="9009" t="16406" r="10991" b="5078"/>
          <a:stretch>
            <a:fillRect/>
          </a:stretch>
        </p:blipFill>
        <p:spPr bwMode="auto">
          <a:xfrm>
            <a:off x="2971801" y="2445456"/>
            <a:ext cx="1409700" cy="191452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4" descr="C:\Users\vedika\Desktop\images (1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1" y="2779599"/>
            <a:ext cx="2225427" cy="1246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5" descr="C:\Users\vedika\Desktop\images (2).jpg"/>
          <p:cNvPicPr>
            <a:picLocks noChangeAspect="1" noChangeArrowheads="1"/>
          </p:cNvPicPr>
          <p:nvPr/>
        </p:nvPicPr>
        <p:blipFill>
          <a:blip r:embed="rId6"/>
          <a:srcRect b="4825"/>
          <a:stretch>
            <a:fillRect/>
          </a:stretch>
        </p:blipFill>
        <p:spPr bwMode="auto">
          <a:xfrm>
            <a:off x="6858001" y="2597856"/>
            <a:ext cx="1639397" cy="1609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1117490" y="3428503"/>
            <a:ext cx="635110" cy="369332"/>
          </a:xfrm>
          <a:prstGeom prst="rect">
            <a:avLst/>
          </a:prstGeom>
          <a:solidFill>
            <a:srgbClr val="7600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kern="0">
                <a:solidFill>
                  <a:srgbClr val="FFFF00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Note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05000" y="3290005"/>
            <a:ext cx="5994400" cy="715089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A20000"/>
                </a:solidFill>
                <a:latin typeface="Tw Cen MT" panose="020B0602020104020603" pitchFamily="34" charset="0"/>
                <a:cs typeface="Arial" charset="0"/>
              </a:rPr>
              <a:t>The sound which is produced due to a mixture of different frequencies is called a </a:t>
            </a:r>
            <a:r>
              <a:rPr lang="en-US" b="1" dirty="0">
                <a:solidFill>
                  <a:srgbClr val="6600FF"/>
                </a:solidFill>
                <a:latin typeface="Tw Cen MT" panose="020B0602020104020603" pitchFamily="34" charset="0"/>
                <a:cs typeface="Arial" charset="0"/>
              </a:rPr>
              <a:t>note</a:t>
            </a:r>
            <a:r>
              <a:rPr lang="en-US" b="1" dirty="0">
                <a:solidFill>
                  <a:srgbClr val="A20000"/>
                </a:solidFill>
                <a:latin typeface="Tw Cen MT" panose="020B0602020104020603" pitchFamily="34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179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4" grpId="0" animBg="1"/>
      <p:bldP spid="2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307965"/>
            <a:ext cx="77724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Which wave property determines (a) loudness  and  (b) pitch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8914" y="633082"/>
            <a:ext cx="730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(a) </a:t>
            </a:r>
            <a:r>
              <a:rPr lang="en-IN" sz="2000" b="1" dirty="0" smtClean="0">
                <a:solidFill>
                  <a:srgbClr val="FFFFCC"/>
                </a:solidFill>
                <a:latin typeface="Tw Cen MT" pitchFamily="34" charset="0"/>
              </a:rPr>
              <a:t>	Loudness </a:t>
            </a:r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is determined by amplitude of sound waves</a:t>
            </a:r>
          </a:p>
          <a:p>
            <a:pPr marL="457200" indent="-457200"/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(b) </a:t>
            </a:r>
            <a:r>
              <a:rPr lang="en-IN" sz="2000" b="1" dirty="0" smtClean="0">
                <a:solidFill>
                  <a:srgbClr val="FFFFCC"/>
                </a:solidFill>
                <a:latin typeface="Tw Cen MT" pitchFamily="34" charset="0"/>
              </a:rPr>
              <a:t>	Pitch </a:t>
            </a:r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is determined by the frequency of vibrations of the sound producing source.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2268" y="601183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err="1" smtClean="0">
                <a:solidFill>
                  <a:schemeClr val="bg1"/>
                </a:solidFill>
                <a:latin typeface="Tw Cen MT" pitchFamily="34" charset="0"/>
              </a:rPr>
              <a:t>Ans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 :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833" y="1981513"/>
            <a:ext cx="77724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Guess which sound has a higher pitch: guitar or car horn?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6329" y="1991902"/>
            <a:ext cx="1211859" cy="2181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51" y="2343150"/>
            <a:ext cx="3877949" cy="14997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8914" y="3670449"/>
            <a:ext cx="7300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FFCC"/>
                </a:solidFill>
                <a:latin typeface="Tw Cen MT" pitchFamily="34" charset="0"/>
              </a:rPr>
              <a:t>The sound from a guitar has a higher pitch than that from a car horn due to its higher frequency.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2268" y="3638550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000" b="1" dirty="0" err="1" smtClean="0">
                <a:solidFill>
                  <a:schemeClr val="bg1"/>
                </a:solidFill>
                <a:latin typeface="Tw Cen MT" pitchFamily="34" charset="0"/>
              </a:rPr>
              <a:t>Ans</a:t>
            </a:r>
            <a:r>
              <a:rPr lang="en-US" sz="2000" b="1" dirty="0" smtClean="0">
                <a:solidFill>
                  <a:schemeClr val="bg1"/>
                </a:solidFill>
                <a:latin typeface="Tw Cen MT" pitchFamily="34" charset="0"/>
              </a:rPr>
              <a:t> :</a:t>
            </a:r>
            <a:endParaRPr lang="en-US" sz="2000" b="1" dirty="0">
              <a:solidFill>
                <a:schemeClr val="bg1"/>
              </a:solidFill>
              <a:latin typeface="Tw Cen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6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-19050"/>
            <a:ext cx="9144000" cy="51625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solidFill>
              <a:srgbClr val="000000">
                <a:alpha val="85098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w Cen MT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590550"/>
            <a:ext cx="5183574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00">
                    <a:alpha val="0"/>
                  </a:srgbClr>
                </a:gs>
                <a:gs pos="50000">
                  <a:schemeClr val="bg1"/>
                </a:gs>
                <a:gs pos="100000">
                  <a:srgbClr val="FFFF00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8642" y="1740095"/>
            <a:ext cx="4023360" cy="1173655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1. 	</a:t>
            </a:r>
            <a:r>
              <a:rPr lang="en-IN" b="1" dirty="0">
                <a:latin typeface="Tw Cen MT" panose="020B0602020104020603" pitchFamily="34" charset="0"/>
              </a:rPr>
              <a:t>The sensation produced in the ears that enables us to distinguish between a feeble sound and a loud sound is called loudness of sound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1721501"/>
            <a:ext cx="4023360" cy="1441677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1. </a:t>
            </a:r>
            <a:r>
              <a:rPr lang="en-US" b="1" dirty="0" smtClean="0">
                <a:latin typeface="Tw Cen MT" panose="020B0602020104020603" pitchFamily="34" charset="0"/>
              </a:rPr>
              <a:t>	The </a:t>
            </a:r>
            <a:r>
              <a:rPr lang="en-US" b="1" dirty="0">
                <a:latin typeface="Tw Cen MT" panose="020B0602020104020603" pitchFamily="34" charset="0"/>
              </a:rPr>
              <a:t>average energy   transported by a sound wave per unit area, perpendicular to the direction of propagation, is called intensity of sound.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642" y="3212969"/>
            <a:ext cx="4023360" cy="701372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2. 	Loudness is measured in decibel (dB)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8200" y="3244850"/>
            <a:ext cx="4023360" cy="637611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2. 	Intensity is measured in watts per square metre (W/m</a:t>
            </a:r>
            <a:r>
              <a:rPr lang="en-US" b="1" baseline="30000" dirty="0">
                <a:latin typeface="Tw Cen MT" panose="020B0602020104020603" pitchFamily="34" charset="0"/>
              </a:rPr>
              <a:t>2</a:t>
            </a:r>
            <a:r>
              <a:rPr lang="en-US" b="1" dirty="0"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53923" y="1200150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</a:t>
            </a:r>
            <a:r>
              <a:rPr lang="en-US" sz="2400" b="1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oudness</a:t>
            </a:r>
            <a:endParaRPr lang="en-US" sz="2400" b="1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944" y="1147446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prstClr val="black"/>
                </a:solidFill>
                <a:latin typeface="Alien Encounters Solid" panose="00000400000000000000" pitchFamily="2" charset="0"/>
              </a:defRPr>
            </a:lvl1pPr>
          </a:lstStyle>
          <a:p>
            <a:r>
              <a:rPr lang="en-US" dirty="0" smtClean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Intensity</a:t>
            </a:r>
            <a:endParaRPr lang="en-US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1625660"/>
            <a:ext cx="1501496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00">
                    <a:alpha val="0"/>
                  </a:srgbClr>
                </a:gs>
                <a:gs pos="50000">
                  <a:schemeClr val="bg1"/>
                </a:gs>
                <a:gs pos="100000">
                  <a:srgbClr val="FFFF00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974580" y="1572956"/>
            <a:ext cx="1501496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FFFF00">
                    <a:alpha val="0"/>
                  </a:srgbClr>
                </a:gs>
                <a:gs pos="50000">
                  <a:schemeClr val="bg1"/>
                </a:gs>
                <a:gs pos="100000">
                  <a:srgbClr val="FFFF00">
                    <a:alpha val="0"/>
                  </a:srgbClr>
                </a:gs>
              </a:gsLst>
              <a:lin ang="0" scaled="1"/>
              <a:tileRect/>
            </a:gra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1000" y="209550"/>
            <a:ext cx="5614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Difference  between  loudness  and  intensity</a:t>
            </a:r>
            <a:endParaRPr lang="en-US" sz="2000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8642" y="3974778"/>
            <a:ext cx="4023360" cy="369589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3. 	S.I. unit of work is joule (J).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3974778"/>
            <a:ext cx="4023360" cy="369589"/>
          </a:xfrm>
          <a:prstGeom prst="rect">
            <a:avLst/>
          </a:prstGeom>
          <a:solidFill>
            <a:srgbClr val="FFFFCC">
              <a:alpha val="80000"/>
            </a:srgbClr>
          </a:solidFill>
          <a:effectLst>
            <a:softEdge rad="31750"/>
          </a:effectLst>
        </p:spPr>
        <p:txBody>
          <a:bodyPr wrap="square" anchor="ctr">
            <a:spAutoFit/>
          </a:bodyPr>
          <a:lstStyle/>
          <a:p>
            <a:pPr marL="342900" indent="-342900">
              <a:lnSpc>
                <a:spcPts val="1900"/>
              </a:lnSpc>
            </a:pPr>
            <a:r>
              <a:rPr lang="en-US" b="1" dirty="0">
                <a:latin typeface="Tw Cen MT" panose="020B0602020104020603" pitchFamily="34" charset="0"/>
              </a:rPr>
              <a:t>3. 	S.I. unit of power is watt (W).</a:t>
            </a:r>
          </a:p>
        </p:txBody>
      </p:sp>
    </p:spTree>
    <p:extLst>
      <p:ext uri="{BB962C8B-B14F-4D97-AF65-F5344CB8AC3E}">
        <p14:creationId xmlns:p14="http://schemas.microsoft.com/office/powerpoint/2010/main" val="32015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grpId="0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/>
          <p:bldP spid="10" grpId="0"/>
          <p:bldP spid="13" grpId="0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2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/>
          <p:bldP spid="10" grpId="0"/>
          <p:bldP spid="13" grpId="0"/>
          <p:bldP spid="14" grpId="0" animBg="1"/>
          <p:bldP spid="15" grpId="0" animBg="1"/>
        </p:bldLst>
      </p:timing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307965"/>
            <a:ext cx="777240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Consider the following sound waves marked A, B, C and D :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868513"/>
              </p:ext>
            </p:extLst>
          </p:nvPr>
        </p:nvGraphicFramePr>
        <p:xfrm>
          <a:off x="535310" y="666750"/>
          <a:ext cx="18288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</a:tblGrid>
              <a:tr h="182880"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reeform 6"/>
          <p:cNvSpPr/>
          <p:nvPr/>
        </p:nvSpPr>
        <p:spPr>
          <a:xfrm>
            <a:off x="723900" y="799698"/>
            <a:ext cx="1443038" cy="839436"/>
          </a:xfrm>
          <a:custGeom>
            <a:avLst/>
            <a:gdLst>
              <a:gd name="connsiteX0" fmla="*/ 0 w 981075"/>
              <a:gd name="connsiteY0" fmla="*/ 285751 h 584202"/>
              <a:gd name="connsiteX1" fmla="*/ 53975 w 981075"/>
              <a:gd name="connsiteY1" fmla="*/ 3176 h 584202"/>
              <a:gd name="connsiteX2" fmla="*/ 73025 w 981075"/>
              <a:gd name="connsiteY2" fmla="*/ 292101 h 584202"/>
              <a:gd name="connsiteX3" fmla="*/ 98425 w 981075"/>
              <a:gd name="connsiteY3" fmla="*/ 577851 h 584202"/>
              <a:gd name="connsiteX4" fmla="*/ 133350 w 981075"/>
              <a:gd name="connsiteY4" fmla="*/ 282576 h 584202"/>
              <a:gd name="connsiteX5" fmla="*/ 171450 w 981075"/>
              <a:gd name="connsiteY5" fmla="*/ 3176 h 584202"/>
              <a:gd name="connsiteX6" fmla="*/ 196850 w 981075"/>
              <a:gd name="connsiteY6" fmla="*/ 288926 h 584202"/>
              <a:gd name="connsiteX7" fmla="*/ 219075 w 981075"/>
              <a:gd name="connsiteY7" fmla="*/ 584201 h 584202"/>
              <a:gd name="connsiteX8" fmla="*/ 250825 w 981075"/>
              <a:gd name="connsiteY8" fmla="*/ 285751 h 584202"/>
              <a:gd name="connsiteX9" fmla="*/ 292100 w 981075"/>
              <a:gd name="connsiteY9" fmla="*/ 3176 h 584202"/>
              <a:gd name="connsiteX10" fmla="*/ 311150 w 981075"/>
              <a:gd name="connsiteY10" fmla="*/ 288926 h 584202"/>
              <a:gd name="connsiteX11" fmla="*/ 330200 w 981075"/>
              <a:gd name="connsiteY11" fmla="*/ 571501 h 584202"/>
              <a:gd name="connsiteX12" fmla="*/ 374650 w 981075"/>
              <a:gd name="connsiteY12" fmla="*/ 288926 h 584202"/>
              <a:gd name="connsiteX13" fmla="*/ 409575 w 981075"/>
              <a:gd name="connsiteY13" fmla="*/ 3176 h 584202"/>
              <a:gd name="connsiteX14" fmla="*/ 428625 w 981075"/>
              <a:gd name="connsiteY14" fmla="*/ 285751 h 584202"/>
              <a:gd name="connsiteX15" fmla="*/ 460375 w 981075"/>
              <a:gd name="connsiteY15" fmla="*/ 571501 h 584202"/>
              <a:gd name="connsiteX16" fmla="*/ 492125 w 981075"/>
              <a:gd name="connsiteY16" fmla="*/ 288926 h 584202"/>
              <a:gd name="connsiteX17" fmla="*/ 530225 w 981075"/>
              <a:gd name="connsiteY17" fmla="*/ 3176 h 584202"/>
              <a:gd name="connsiteX18" fmla="*/ 552450 w 981075"/>
              <a:gd name="connsiteY18" fmla="*/ 285751 h 584202"/>
              <a:gd name="connsiteX19" fmla="*/ 574675 w 981075"/>
              <a:gd name="connsiteY19" fmla="*/ 574676 h 584202"/>
              <a:gd name="connsiteX20" fmla="*/ 612775 w 981075"/>
              <a:gd name="connsiteY20" fmla="*/ 288926 h 584202"/>
              <a:gd name="connsiteX21" fmla="*/ 650875 w 981075"/>
              <a:gd name="connsiteY21" fmla="*/ 1 h 584202"/>
              <a:gd name="connsiteX22" fmla="*/ 679450 w 981075"/>
              <a:gd name="connsiteY22" fmla="*/ 292101 h 584202"/>
              <a:gd name="connsiteX23" fmla="*/ 692150 w 981075"/>
              <a:gd name="connsiteY23" fmla="*/ 568326 h 584202"/>
              <a:gd name="connsiteX24" fmla="*/ 736600 w 981075"/>
              <a:gd name="connsiteY24" fmla="*/ 285751 h 584202"/>
              <a:gd name="connsiteX25" fmla="*/ 765175 w 981075"/>
              <a:gd name="connsiteY25" fmla="*/ 3176 h 584202"/>
              <a:gd name="connsiteX26" fmla="*/ 796925 w 981075"/>
              <a:gd name="connsiteY26" fmla="*/ 292101 h 584202"/>
              <a:gd name="connsiteX27" fmla="*/ 812800 w 981075"/>
              <a:gd name="connsiteY27" fmla="*/ 568326 h 584202"/>
              <a:gd name="connsiteX28" fmla="*/ 854075 w 981075"/>
              <a:gd name="connsiteY28" fmla="*/ 285751 h 584202"/>
              <a:gd name="connsiteX29" fmla="*/ 892175 w 981075"/>
              <a:gd name="connsiteY29" fmla="*/ 6351 h 584202"/>
              <a:gd name="connsiteX30" fmla="*/ 914400 w 981075"/>
              <a:gd name="connsiteY30" fmla="*/ 285751 h 584202"/>
              <a:gd name="connsiteX31" fmla="*/ 936625 w 981075"/>
              <a:gd name="connsiteY31" fmla="*/ 571501 h 584202"/>
              <a:gd name="connsiteX32" fmla="*/ 981075 w 981075"/>
              <a:gd name="connsiteY32" fmla="*/ 285751 h 584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981075" h="584202">
                <a:moveTo>
                  <a:pt x="0" y="285751"/>
                </a:moveTo>
                <a:cubicBezTo>
                  <a:pt x="20902" y="143934"/>
                  <a:pt x="41804" y="2118"/>
                  <a:pt x="53975" y="3176"/>
                </a:cubicBezTo>
                <a:cubicBezTo>
                  <a:pt x="66146" y="4234"/>
                  <a:pt x="65617" y="196322"/>
                  <a:pt x="73025" y="292101"/>
                </a:cubicBezTo>
                <a:cubicBezTo>
                  <a:pt x="80433" y="387880"/>
                  <a:pt x="88371" y="579438"/>
                  <a:pt x="98425" y="577851"/>
                </a:cubicBezTo>
                <a:cubicBezTo>
                  <a:pt x="108479" y="576264"/>
                  <a:pt x="121179" y="378355"/>
                  <a:pt x="133350" y="282576"/>
                </a:cubicBezTo>
                <a:cubicBezTo>
                  <a:pt x="145521" y="186797"/>
                  <a:pt x="160867" y="2118"/>
                  <a:pt x="171450" y="3176"/>
                </a:cubicBezTo>
                <a:cubicBezTo>
                  <a:pt x="182033" y="4234"/>
                  <a:pt x="188913" y="192088"/>
                  <a:pt x="196850" y="288926"/>
                </a:cubicBezTo>
                <a:cubicBezTo>
                  <a:pt x="204788" y="385764"/>
                  <a:pt x="210079" y="584730"/>
                  <a:pt x="219075" y="584201"/>
                </a:cubicBezTo>
                <a:cubicBezTo>
                  <a:pt x="228071" y="583672"/>
                  <a:pt x="238654" y="382588"/>
                  <a:pt x="250825" y="285751"/>
                </a:cubicBezTo>
                <a:cubicBezTo>
                  <a:pt x="262996" y="188914"/>
                  <a:pt x="282046" y="2647"/>
                  <a:pt x="292100" y="3176"/>
                </a:cubicBezTo>
                <a:cubicBezTo>
                  <a:pt x="302154" y="3705"/>
                  <a:pt x="304800" y="194205"/>
                  <a:pt x="311150" y="288926"/>
                </a:cubicBezTo>
                <a:cubicBezTo>
                  <a:pt x="317500" y="383647"/>
                  <a:pt x="319617" y="571501"/>
                  <a:pt x="330200" y="571501"/>
                </a:cubicBezTo>
                <a:cubicBezTo>
                  <a:pt x="340783" y="571501"/>
                  <a:pt x="361421" y="383647"/>
                  <a:pt x="374650" y="288926"/>
                </a:cubicBezTo>
                <a:cubicBezTo>
                  <a:pt x="387879" y="194205"/>
                  <a:pt x="400579" y="3705"/>
                  <a:pt x="409575" y="3176"/>
                </a:cubicBezTo>
                <a:cubicBezTo>
                  <a:pt x="418571" y="2647"/>
                  <a:pt x="420158" y="191030"/>
                  <a:pt x="428625" y="285751"/>
                </a:cubicBezTo>
                <a:cubicBezTo>
                  <a:pt x="437092" y="380472"/>
                  <a:pt x="449792" y="570972"/>
                  <a:pt x="460375" y="571501"/>
                </a:cubicBezTo>
                <a:cubicBezTo>
                  <a:pt x="470958" y="572030"/>
                  <a:pt x="480483" y="383647"/>
                  <a:pt x="492125" y="288926"/>
                </a:cubicBezTo>
                <a:cubicBezTo>
                  <a:pt x="503767" y="194205"/>
                  <a:pt x="520171" y="3705"/>
                  <a:pt x="530225" y="3176"/>
                </a:cubicBezTo>
                <a:cubicBezTo>
                  <a:pt x="540279" y="2647"/>
                  <a:pt x="545042" y="190501"/>
                  <a:pt x="552450" y="285751"/>
                </a:cubicBezTo>
                <a:cubicBezTo>
                  <a:pt x="559858" y="381001"/>
                  <a:pt x="564621" y="574147"/>
                  <a:pt x="574675" y="574676"/>
                </a:cubicBezTo>
                <a:cubicBezTo>
                  <a:pt x="584729" y="575205"/>
                  <a:pt x="600075" y="384705"/>
                  <a:pt x="612775" y="288926"/>
                </a:cubicBezTo>
                <a:cubicBezTo>
                  <a:pt x="625475" y="193147"/>
                  <a:pt x="639763" y="-528"/>
                  <a:pt x="650875" y="1"/>
                </a:cubicBezTo>
                <a:cubicBezTo>
                  <a:pt x="661987" y="530"/>
                  <a:pt x="672571" y="197380"/>
                  <a:pt x="679450" y="292101"/>
                </a:cubicBezTo>
                <a:cubicBezTo>
                  <a:pt x="686329" y="386822"/>
                  <a:pt x="682625" y="569384"/>
                  <a:pt x="692150" y="568326"/>
                </a:cubicBezTo>
                <a:cubicBezTo>
                  <a:pt x="701675" y="567268"/>
                  <a:pt x="724429" y="379943"/>
                  <a:pt x="736600" y="285751"/>
                </a:cubicBezTo>
                <a:cubicBezTo>
                  <a:pt x="748771" y="191559"/>
                  <a:pt x="755121" y="2118"/>
                  <a:pt x="765175" y="3176"/>
                </a:cubicBezTo>
                <a:cubicBezTo>
                  <a:pt x="775229" y="4234"/>
                  <a:pt x="788988" y="197909"/>
                  <a:pt x="796925" y="292101"/>
                </a:cubicBezTo>
                <a:cubicBezTo>
                  <a:pt x="804862" y="386293"/>
                  <a:pt x="803275" y="569384"/>
                  <a:pt x="812800" y="568326"/>
                </a:cubicBezTo>
                <a:cubicBezTo>
                  <a:pt x="822325" y="567268"/>
                  <a:pt x="840846" y="379413"/>
                  <a:pt x="854075" y="285751"/>
                </a:cubicBezTo>
                <a:cubicBezTo>
                  <a:pt x="867304" y="192089"/>
                  <a:pt x="882121" y="6351"/>
                  <a:pt x="892175" y="6351"/>
                </a:cubicBezTo>
                <a:cubicBezTo>
                  <a:pt x="902229" y="6351"/>
                  <a:pt x="906992" y="191559"/>
                  <a:pt x="914400" y="285751"/>
                </a:cubicBezTo>
                <a:cubicBezTo>
                  <a:pt x="921808" y="379943"/>
                  <a:pt x="925513" y="571501"/>
                  <a:pt x="936625" y="571501"/>
                </a:cubicBezTo>
                <a:cubicBezTo>
                  <a:pt x="947737" y="571501"/>
                  <a:pt x="964406" y="428626"/>
                  <a:pt x="981075" y="285751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52285"/>
              </p:ext>
            </p:extLst>
          </p:nvPr>
        </p:nvGraphicFramePr>
        <p:xfrm>
          <a:off x="4699636" y="666750"/>
          <a:ext cx="18288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</a:tblGrid>
              <a:tr h="182880"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264405"/>
              </p:ext>
            </p:extLst>
          </p:nvPr>
        </p:nvGraphicFramePr>
        <p:xfrm>
          <a:off x="6781800" y="666750"/>
          <a:ext cx="18288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</a:tblGrid>
              <a:tr h="182880"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062576"/>
              </p:ext>
            </p:extLst>
          </p:nvPr>
        </p:nvGraphicFramePr>
        <p:xfrm>
          <a:off x="2617473" y="666750"/>
          <a:ext cx="18288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  <a:gridCol w="182880"/>
              </a:tblGrid>
              <a:tr h="182880"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880"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500" dirty="0"/>
                    </a:p>
                  </a:txBody>
                  <a:tcPr marL="34290" marR="34290" marT="17145" marB="17145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2813050" y="799700"/>
            <a:ext cx="1454150" cy="788036"/>
          </a:xfrm>
          <a:custGeom>
            <a:avLst/>
            <a:gdLst>
              <a:gd name="connsiteX0" fmla="*/ 0 w 977900"/>
              <a:gd name="connsiteY0" fmla="*/ 142877 h 288929"/>
              <a:gd name="connsiteX1" fmla="*/ 73025 w 977900"/>
              <a:gd name="connsiteY1" fmla="*/ 3177 h 288929"/>
              <a:gd name="connsiteX2" fmla="*/ 139700 w 977900"/>
              <a:gd name="connsiteY2" fmla="*/ 142877 h 288929"/>
              <a:gd name="connsiteX3" fmla="*/ 190500 w 977900"/>
              <a:gd name="connsiteY3" fmla="*/ 288927 h 288929"/>
              <a:gd name="connsiteX4" fmla="*/ 250825 w 977900"/>
              <a:gd name="connsiteY4" fmla="*/ 146052 h 288929"/>
              <a:gd name="connsiteX5" fmla="*/ 311150 w 977900"/>
              <a:gd name="connsiteY5" fmla="*/ 3177 h 288929"/>
              <a:gd name="connsiteX6" fmla="*/ 368300 w 977900"/>
              <a:gd name="connsiteY6" fmla="*/ 139702 h 288929"/>
              <a:gd name="connsiteX7" fmla="*/ 428625 w 977900"/>
              <a:gd name="connsiteY7" fmla="*/ 282577 h 288929"/>
              <a:gd name="connsiteX8" fmla="*/ 492125 w 977900"/>
              <a:gd name="connsiteY8" fmla="*/ 142877 h 288929"/>
              <a:gd name="connsiteX9" fmla="*/ 552450 w 977900"/>
              <a:gd name="connsiteY9" fmla="*/ 2 h 288929"/>
              <a:gd name="connsiteX10" fmla="*/ 612775 w 977900"/>
              <a:gd name="connsiteY10" fmla="*/ 146052 h 288929"/>
              <a:gd name="connsiteX11" fmla="*/ 673100 w 977900"/>
              <a:gd name="connsiteY11" fmla="*/ 282577 h 288929"/>
              <a:gd name="connsiteX12" fmla="*/ 736600 w 977900"/>
              <a:gd name="connsiteY12" fmla="*/ 139702 h 288929"/>
              <a:gd name="connsiteX13" fmla="*/ 796925 w 977900"/>
              <a:gd name="connsiteY13" fmla="*/ 3177 h 288929"/>
              <a:gd name="connsiteX14" fmla="*/ 857250 w 977900"/>
              <a:gd name="connsiteY14" fmla="*/ 139702 h 288929"/>
              <a:gd name="connsiteX15" fmla="*/ 911225 w 977900"/>
              <a:gd name="connsiteY15" fmla="*/ 288927 h 288929"/>
              <a:gd name="connsiteX16" fmla="*/ 977900 w 977900"/>
              <a:gd name="connsiteY16" fmla="*/ 136527 h 288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77900" h="288929">
                <a:moveTo>
                  <a:pt x="0" y="142877"/>
                </a:moveTo>
                <a:cubicBezTo>
                  <a:pt x="24871" y="73027"/>
                  <a:pt x="49742" y="3177"/>
                  <a:pt x="73025" y="3177"/>
                </a:cubicBezTo>
                <a:cubicBezTo>
                  <a:pt x="96308" y="3177"/>
                  <a:pt x="120121" y="95252"/>
                  <a:pt x="139700" y="142877"/>
                </a:cubicBezTo>
                <a:cubicBezTo>
                  <a:pt x="159279" y="190502"/>
                  <a:pt x="171979" y="288398"/>
                  <a:pt x="190500" y="288927"/>
                </a:cubicBezTo>
                <a:cubicBezTo>
                  <a:pt x="209021" y="289456"/>
                  <a:pt x="250825" y="146052"/>
                  <a:pt x="250825" y="146052"/>
                </a:cubicBezTo>
                <a:cubicBezTo>
                  <a:pt x="270933" y="98427"/>
                  <a:pt x="291571" y="4235"/>
                  <a:pt x="311150" y="3177"/>
                </a:cubicBezTo>
                <a:cubicBezTo>
                  <a:pt x="330729" y="2119"/>
                  <a:pt x="368300" y="139702"/>
                  <a:pt x="368300" y="139702"/>
                </a:cubicBezTo>
                <a:cubicBezTo>
                  <a:pt x="387879" y="186269"/>
                  <a:pt x="407988" y="282048"/>
                  <a:pt x="428625" y="282577"/>
                </a:cubicBezTo>
                <a:cubicBezTo>
                  <a:pt x="449262" y="283106"/>
                  <a:pt x="471488" y="189973"/>
                  <a:pt x="492125" y="142877"/>
                </a:cubicBezTo>
                <a:cubicBezTo>
                  <a:pt x="512762" y="95781"/>
                  <a:pt x="532342" y="-527"/>
                  <a:pt x="552450" y="2"/>
                </a:cubicBezTo>
                <a:cubicBezTo>
                  <a:pt x="572558" y="531"/>
                  <a:pt x="592667" y="98956"/>
                  <a:pt x="612775" y="146052"/>
                </a:cubicBezTo>
                <a:cubicBezTo>
                  <a:pt x="632883" y="193148"/>
                  <a:pt x="652463" y="283635"/>
                  <a:pt x="673100" y="282577"/>
                </a:cubicBezTo>
                <a:cubicBezTo>
                  <a:pt x="693737" y="281519"/>
                  <a:pt x="736600" y="139702"/>
                  <a:pt x="736600" y="139702"/>
                </a:cubicBezTo>
                <a:cubicBezTo>
                  <a:pt x="757238" y="93135"/>
                  <a:pt x="776817" y="3177"/>
                  <a:pt x="796925" y="3177"/>
                </a:cubicBezTo>
                <a:cubicBezTo>
                  <a:pt x="817033" y="3177"/>
                  <a:pt x="838200" y="92077"/>
                  <a:pt x="857250" y="139702"/>
                </a:cubicBezTo>
                <a:cubicBezTo>
                  <a:pt x="876300" y="187327"/>
                  <a:pt x="891117" y="289456"/>
                  <a:pt x="911225" y="288927"/>
                </a:cubicBezTo>
                <a:cubicBezTo>
                  <a:pt x="931333" y="288398"/>
                  <a:pt x="954616" y="212462"/>
                  <a:pt x="977900" y="136527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/>
        </p:nvSpPr>
        <p:spPr>
          <a:xfrm>
            <a:off x="6948487" y="724296"/>
            <a:ext cx="1484313" cy="947893"/>
          </a:xfrm>
          <a:custGeom>
            <a:avLst/>
            <a:gdLst>
              <a:gd name="connsiteX0" fmla="*/ 0 w 976313"/>
              <a:gd name="connsiteY0" fmla="*/ 342903 h 676278"/>
              <a:gd name="connsiteX1" fmla="*/ 104775 w 976313"/>
              <a:gd name="connsiteY1" fmla="*/ 14291 h 676278"/>
              <a:gd name="connsiteX2" fmla="*/ 200025 w 976313"/>
              <a:gd name="connsiteY2" fmla="*/ 666753 h 676278"/>
              <a:gd name="connsiteX3" fmla="*/ 328613 w 976313"/>
              <a:gd name="connsiteY3" fmla="*/ 4766 h 676278"/>
              <a:gd name="connsiteX4" fmla="*/ 442913 w 976313"/>
              <a:gd name="connsiteY4" fmla="*/ 657228 h 676278"/>
              <a:gd name="connsiteX5" fmla="*/ 576263 w 976313"/>
              <a:gd name="connsiteY5" fmla="*/ 4766 h 676278"/>
              <a:gd name="connsiteX6" fmla="*/ 671513 w 976313"/>
              <a:gd name="connsiteY6" fmla="*/ 676278 h 676278"/>
              <a:gd name="connsiteX7" fmla="*/ 814388 w 976313"/>
              <a:gd name="connsiteY7" fmla="*/ 3 h 676278"/>
              <a:gd name="connsiteX8" fmla="*/ 919163 w 976313"/>
              <a:gd name="connsiteY8" fmla="*/ 666753 h 676278"/>
              <a:gd name="connsiteX9" fmla="*/ 976313 w 976313"/>
              <a:gd name="connsiteY9" fmla="*/ 323853 h 67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6313" h="676278">
                <a:moveTo>
                  <a:pt x="0" y="342903"/>
                </a:moveTo>
                <a:cubicBezTo>
                  <a:pt x="35719" y="151609"/>
                  <a:pt x="71438" y="-39684"/>
                  <a:pt x="104775" y="14291"/>
                </a:cubicBezTo>
                <a:cubicBezTo>
                  <a:pt x="138112" y="68266"/>
                  <a:pt x="162719" y="668341"/>
                  <a:pt x="200025" y="666753"/>
                </a:cubicBezTo>
                <a:cubicBezTo>
                  <a:pt x="237331" y="665166"/>
                  <a:pt x="288132" y="6353"/>
                  <a:pt x="328613" y="4766"/>
                </a:cubicBezTo>
                <a:cubicBezTo>
                  <a:pt x="369094" y="3179"/>
                  <a:pt x="401638" y="657228"/>
                  <a:pt x="442913" y="657228"/>
                </a:cubicBezTo>
                <a:cubicBezTo>
                  <a:pt x="484188" y="657228"/>
                  <a:pt x="538163" y="1591"/>
                  <a:pt x="576263" y="4766"/>
                </a:cubicBezTo>
                <a:cubicBezTo>
                  <a:pt x="614363" y="7941"/>
                  <a:pt x="631826" y="677072"/>
                  <a:pt x="671513" y="676278"/>
                </a:cubicBezTo>
                <a:cubicBezTo>
                  <a:pt x="711200" y="675484"/>
                  <a:pt x="773113" y="1590"/>
                  <a:pt x="814388" y="3"/>
                </a:cubicBezTo>
                <a:cubicBezTo>
                  <a:pt x="855663" y="-1584"/>
                  <a:pt x="892176" y="612778"/>
                  <a:pt x="919163" y="666753"/>
                </a:cubicBezTo>
                <a:cubicBezTo>
                  <a:pt x="946150" y="720728"/>
                  <a:pt x="961231" y="522290"/>
                  <a:pt x="976313" y="323853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/>
        </p:nvSpPr>
        <p:spPr>
          <a:xfrm>
            <a:off x="4869178" y="799699"/>
            <a:ext cx="1470661" cy="839434"/>
          </a:xfrm>
          <a:custGeom>
            <a:avLst/>
            <a:gdLst>
              <a:gd name="connsiteX0" fmla="*/ 0 w 952500"/>
              <a:gd name="connsiteY0" fmla="*/ 216706 h 447687"/>
              <a:gd name="connsiteX1" fmla="*/ 90488 w 952500"/>
              <a:gd name="connsiteY1" fmla="*/ 2394 h 447687"/>
              <a:gd name="connsiteX2" fmla="*/ 180975 w 952500"/>
              <a:gd name="connsiteY2" fmla="*/ 221469 h 447687"/>
              <a:gd name="connsiteX3" fmla="*/ 269082 w 952500"/>
              <a:gd name="connsiteY3" fmla="*/ 440544 h 447687"/>
              <a:gd name="connsiteX4" fmla="*/ 364332 w 952500"/>
              <a:gd name="connsiteY4" fmla="*/ 216706 h 447687"/>
              <a:gd name="connsiteX5" fmla="*/ 438150 w 952500"/>
              <a:gd name="connsiteY5" fmla="*/ 12 h 447687"/>
              <a:gd name="connsiteX6" fmla="*/ 531019 w 952500"/>
              <a:gd name="connsiteY6" fmla="*/ 226231 h 447687"/>
              <a:gd name="connsiteX7" fmla="*/ 609600 w 952500"/>
              <a:gd name="connsiteY7" fmla="*/ 433400 h 447687"/>
              <a:gd name="connsiteX8" fmla="*/ 695325 w 952500"/>
              <a:gd name="connsiteY8" fmla="*/ 221469 h 447687"/>
              <a:gd name="connsiteX9" fmla="*/ 776288 w 952500"/>
              <a:gd name="connsiteY9" fmla="*/ 2394 h 447687"/>
              <a:gd name="connsiteX10" fmla="*/ 864394 w 952500"/>
              <a:gd name="connsiteY10" fmla="*/ 230994 h 447687"/>
              <a:gd name="connsiteX11" fmla="*/ 952500 w 952500"/>
              <a:gd name="connsiteY11" fmla="*/ 447687 h 447687"/>
              <a:gd name="connsiteX0" fmla="*/ 0 w 952500"/>
              <a:gd name="connsiteY0" fmla="*/ 216706 h 447687"/>
              <a:gd name="connsiteX1" fmla="*/ 90488 w 952500"/>
              <a:gd name="connsiteY1" fmla="*/ 2394 h 447687"/>
              <a:gd name="connsiteX2" fmla="*/ 180975 w 952500"/>
              <a:gd name="connsiteY2" fmla="*/ 221469 h 447687"/>
              <a:gd name="connsiteX3" fmla="*/ 269082 w 952500"/>
              <a:gd name="connsiteY3" fmla="*/ 440544 h 447687"/>
              <a:gd name="connsiteX4" fmla="*/ 364332 w 952500"/>
              <a:gd name="connsiteY4" fmla="*/ 216706 h 447687"/>
              <a:gd name="connsiteX5" fmla="*/ 438150 w 952500"/>
              <a:gd name="connsiteY5" fmla="*/ 12 h 447687"/>
              <a:gd name="connsiteX6" fmla="*/ 531019 w 952500"/>
              <a:gd name="connsiteY6" fmla="*/ 226231 h 447687"/>
              <a:gd name="connsiteX7" fmla="*/ 609600 w 952500"/>
              <a:gd name="connsiteY7" fmla="*/ 433400 h 447687"/>
              <a:gd name="connsiteX8" fmla="*/ 695325 w 952500"/>
              <a:gd name="connsiteY8" fmla="*/ 221469 h 447687"/>
              <a:gd name="connsiteX9" fmla="*/ 776288 w 952500"/>
              <a:gd name="connsiteY9" fmla="*/ 2394 h 447687"/>
              <a:gd name="connsiteX10" fmla="*/ 864394 w 952500"/>
              <a:gd name="connsiteY10" fmla="*/ 230994 h 447687"/>
              <a:gd name="connsiteX11" fmla="*/ 952500 w 952500"/>
              <a:gd name="connsiteY11" fmla="*/ 447687 h 44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2500" h="447687">
                <a:moveTo>
                  <a:pt x="0" y="216706"/>
                </a:moveTo>
                <a:cubicBezTo>
                  <a:pt x="30163" y="109153"/>
                  <a:pt x="60326" y="1600"/>
                  <a:pt x="90488" y="2394"/>
                </a:cubicBezTo>
                <a:cubicBezTo>
                  <a:pt x="120650" y="3188"/>
                  <a:pt x="151209" y="148444"/>
                  <a:pt x="180975" y="221469"/>
                </a:cubicBezTo>
                <a:cubicBezTo>
                  <a:pt x="210741" y="294494"/>
                  <a:pt x="238523" y="441338"/>
                  <a:pt x="269082" y="440544"/>
                </a:cubicBezTo>
                <a:cubicBezTo>
                  <a:pt x="299642" y="439750"/>
                  <a:pt x="336154" y="290128"/>
                  <a:pt x="364332" y="216706"/>
                </a:cubicBezTo>
                <a:cubicBezTo>
                  <a:pt x="392510" y="143284"/>
                  <a:pt x="410369" y="-1575"/>
                  <a:pt x="438150" y="12"/>
                </a:cubicBezTo>
                <a:cubicBezTo>
                  <a:pt x="465931" y="1599"/>
                  <a:pt x="502444" y="154000"/>
                  <a:pt x="531019" y="226231"/>
                </a:cubicBezTo>
                <a:cubicBezTo>
                  <a:pt x="559594" y="298462"/>
                  <a:pt x="582216" y="434194"/>
                  <a:pt x="609600" y="433400"/>
                </a:cubicBezTo>
                <a:cubicBezTo>
                  <a:pt x="636984" y="432606"/>
                  <a:pt x="667544" y="293303"/>
                  <a:pt x="695325" y="221469"/>
                </a:cubicBezTo>
                <a:cubicBezTo>
                  <a:pt x="723106" y="149635"/>
                  <a:pt x="748110" y="807"/>
                  <a:pt x="776288" y="2394"/>
                </a:cubicBezTo>
                <a:cubicBezTo>
                  <a:pt x="804466" y="3981"/>
                  <a:pt x="835025" y="156778"/>
                  <a:pt x="864394" y="230994"/>
                </a:cubicBezTo>
                <a:cubicBezTo>
                  <a:pt x="893763" y="305210"/>
                  <a:pt x="904081" y="381211"/>
                  <a:pt x="952500" y="447687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452120" y="2063748"/>
            <a:ext cx="838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(a)	Which two waves represents sound of same loudness but different pitch ?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2120" y="2724150"/>
            <a:ext cx="8077200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pPr>
              <a:lnSpc>
                <a:spcPts val="1800"/>
              </a:lnSpc>
            </a:pPr>
            <a:r>
              <a:rPr lang="en-US" b="1" dirty="0" smtClean="0"/>
              <a:t>(b) </a:t>
            </a:r>
            <a:r>
              <a:rPr lang="en-US" b="1" dirty="0" smtClean="0"/>
              <a:t>	State </a:t>
            </a:r>
            <a:r>
              <a:rPr lang="en-US" b="1" dirty="0"/>
              <a:t>whether all these sound waves are produced by same vibrating body or different bodies.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120" y="3612955"/>
            <a:ext cx="8387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defRPr>
            </a:lvl1pPr>
          </a:lstStyle>
          <a:p>
            <a:r>
              <a:rPr lang="en-US" b="1" dirty="0" smtClean="0"/>
              <a:t>(c) </a:t>
            </a:r>
            <a:r>
              <a:rPr lang="en-US" b="1" dirty="0" smtClean="0"/>
              <a:t>	Which </a:t>
            </a:r>
            <a:r>
              <a:rPr lang="en-US" b="1" dirty="0"/>
              <a:t>vibrating body/bodies could have generated the sound waves shown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9320" y="231375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Waves A and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960" y="231375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4079" y="3181155"/>
            <a:ext cx="28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Same vibrating body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720" y="318115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1379" y="3916723"/>
            <a:ext cx="28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Tuning fork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7020" y="391672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42782" y="1747695"/>
            <a:ext cx="6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(A)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8985" y="1759732"/>
            <a:ext cx="6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(B)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15188" y="1771769"/>
            <a:ext cx="6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(C)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01391" y="1783806"/>
            <a:ext cx="64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(D)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74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 animBg="1"/>
      <p:bldP spid="12" grpId="0" animBg="1"/>
      <p:bldP spid="13" grpId="0" animBg="1"/>
      <p:bldP spid="14" grpId="0"/>
      <p:bldP spid="16" grpId="0"/>
      <p:bldP spid="17" grpId="0"/>
      <p:bldP spid="18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307965"/>
            <a:ext cx="7772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Which of the two graphs (i) or (ii) representing human voice is likely to be a male voice ? Give reason for your answer.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92838" y="895350"/>
            <a:ext cx="6450962" cy="2227740"/>
            <a:chOff x="388299" y="906720"/>
            <a:chExt cx="7516181" cy="4086805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19200" y="1352550"/>
              <a:ext cx="0" cy="32766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19200" y="2950210"/>
              <a:ext cx="6477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1229360" y="1645916"/>
              <a:ext cx="6675120" cy="2529885"/>
            </a:xfrm>
            <a:custGeom>
              <a:avLst/>
              <a:gdLst>
                <a:gd name="connsiteX0" fmla="*/ 0 w 6675120"/>
                <a:gd name="connsiteY0" fmla="*/ 81283 h 2558602"/>
                <a:gd name="connsiteX1" fmla="*/ 365760 w 6675120"/>
                <a:gd name="connsiteY1" fmla="*/ 1320803 h 2558602"/>
                <a:gd name="connsiteX2" fmla="*/ 619760 w 6675120"/>
                <a:gd name="connsiteY2" fmla="*/ 2529843 h 2558602"/>
                <a:gd name="connsiteX3" fmla="*/ 1148080 w 6675120"/>
                <a:gd name="connsiteY3" fmla="*/ 50803 h 2558602"/>
                <a:gd name="connsiteX4" fmla="*/ 1737360 w 6675120"/>
                <a:gd name="connsiteY4" fmla="*/ 2499363 h 2558602"/>
                <a:gd name="connsiteX5" fmla="*/ 2255520 w 6675120"/>
                <a:gd name="connsiteY5" fmla="*/ 60963 h 2558602"/>
                <a:gd name="connsiteX6" fmla="*/ 2844800 w 6675120"/>
                <a:gd name="connsiteY6" fmla="*/ 2509523 h 2558602"/>
                <a:gd name="connsiteX7" fmla="*/ 3362960 w 6675120"/>
                <a:gd name="connsiteY7" fmla="*/ 30483 h 2558602"/>
                <a:gd name="connsiteX8" fmla="*/ 3952240 w 6675120"/>
                <a:gd name="connsiteY8" fmla="*/ 2479043 h 2558602"/>
                <a:gd name="connsiteX9" fmla="*/ 4460240 w 6675120"/>
                <a:gd name="connsiteY9" fmla="*/ 30483 h 2558602"/>
                <a:gd name="connsiteX10" fmla="*/ 5059680 w 6675120"/>
                <a:gd name="connsiteY10" fmla="*/ 2458723 h 2558602"/>
                <a:gd name="connsiteX11" fmla="*/ 5567680 w 6675120"/>
                <a:gd name="connsiteY11" fmla="*/ 3 h 2558602"/>
                <a:gd name="connsiteX12" fmla="*/ 6146800 w 6675120"/>
                <a:gd name="connsiteY12" fmla="*/ 2438403 h 2558602"/>
                <a:gd name="connsiteX13" fmla="*/ 6675120 w 6675120"/>
                <a:gd name="connsiteY13" fmla="*/ 10163 h 2558602"/>
                <a:gd name="connsiteX0" fmla="*/ 0 w 6675120"/>
                <a:gd name="connsiteY0" fmla="*/ 81283 h 2558602"/>
                <a:gd name="connsiteX1" fmla="*/ 365760 w 6675120"/>
                <a:gd name="connsiteY1" fmla="*/ 1320803 h 2558602"/>
                <a:gd name="connsiteX2" fmla="*/ 619760 w 6675120"/>
                <a:gd name="connsiteY2" fmla="*/ 2529843 h 2558602"/>
                <a:gd name="connsiteX3" fmla="*/ 1148080 w 6675120"/>
                <a:gd name="connsiteY3" fmla="*/ 50803 h 2558602"/>
                <a:gd name="connsiteX4" fmla="*/ 1737360 w 6675120"/>
                <a:gd name="connsiteY4" fmla="*/ 2499363 h 2558602"/>
                <a:gd name="connsiteX5" fmla="*/ 2255520 w 6675120"/>
                <a:gd name="connsiteY5" fmla="*/ 60963 h 2558602"/>
                <a:gd name="connsiteX6" fmla="*/ 2844800 w 6675120"/>
                <a:gd name="connsiteY6" fmla="*/ 2509523 h 2558602"/>
                <a:gd name="connsiteX7" fmla="*/ 3362960 w 6675120"/>
                <a:gd name="connsiteY7" fmla="*/ 30483 h 2558602"/>
                <a:gd name="connsiteX8" fmla="*/ 3952240 w 6675120"/>
                <a:gd name="connsiteY8" fmla="*/ 2479043 h 2558602"/>
                <a:gd name="connsiteX9" fmla="*/ 4460240 w 6675120"/>
                <a:gd name="connsiteY9" fmla="*/ 30483 h 2558602"/>
                <a:gd name="connsiteX10" fmla="*/ 5059680 w 6675120"/>
                <a:gd name="connsiteY10" fmla="*/ 2458723 h 2558602"/>
                <a:gd name="connsiteX11" fmla="*/ 5567680 w 6675120"/>
                <a:gd name="connsiteY11" fmla="*/ 3 h 2558602"/>
                <a:gd name="connsiteX12" fmla="*/ 6146800 w 6675120"/>
                <a:gd name="connsiteY12" fmla="*/ 2438403 h 2558602"/>
                <a:gd name="connsiteX13" fmla="*/ 6675120 w 6675120"/>
                <a:gd name="connsiteY13" fmla="*/ 10163 h 2558602"/>
                <a:gd name="connsiteX0" fmla="*/ 0 w 6675120"/>
                <a:gd name="connsiteY0" fmla="*/ 81283 h 2529885"/>
                <a:gd name="connsiteX1" fmla="*/ 365760 w 6675120"/>
                <a:gd name="connsiteY1" fmla="*/ 1320803 h 2529885"/>
                <a:gd name="connsiteX2" fmla="*/ 619760 w 6675120"/>
                <a:gd name="connsiteY2" fmla="*/ 2529843 h 2529885"/>
                <a:gd name="connsiteX3" fmla="*/ 1148080 w 6675120"/>
                <a:gd name="connsiteY3" fmla="*/ 50803 h 2529885"/>
                <a:gd name="connsiteX4" fmla="*/ 1737360 w 6675120"/>
                <a:gd name="connsiteY4" fmla="*/ 2499363 h 2529885"/>
                <a:gd name="connsiteX5" fmla="*/ 2255520 w 6675120"/>
                <a:gd name="connsiteY5" fmla="*/ 60963 h 2529885"/>
                <a:gd name="connsiteX6" fmla="*/ 2844800 w 6675120"/>
                <a:gd name="connsiteY6" fmla="*/ 2509523 h 2529885"/>
                <a:gd name="connsiteX7" fmla="*/ 3362960 w 6675120"/>
                <a:gd name="connsiteY7" fmla="*/ 30483 h 2529885"/>
                <a:gd name="connsiteX8" fmla="*/ 3952240 w 6675120"/>
                <a:gd name="connsiteY8" fmla="*/ 2479043 h 2529885"/>
                <a:gd name="connsiteX9" fmla="*/ 4460240 w 6675120"/>
                <a:gd name="connsiteY9" fmla="*/ 30483 h 2529885"/>
                <a:gd name="connsiteX10" fmla="*/ 5059680 w 6675120"/>
                <a:gd name="connsiteY10" fmla="*/ 2458723 h 2529885"/>
                <a:gd name="connsiteX11" fmla="*/ 5567680 w 6675120"/>
                <a:gd name="connsiteY11" fmla="*/ 3 h 2529885"/>
                <a:gd name="connsiteX12" fmla="*/ 6146800 w 6675120"/>
                <a:gd name="connsiteY12" fmla="*/ 2438403 h 2529885"/>
                <a:gd name="connsiteX13" fmla="*/ 6675120 w 6675120"/>
                <a:gd name="connsiteY13" fmla="*/ 10163 h 2529885"/>
                <a:gd name="connsiteX0" fmla="*/ 0 w 6675120"/>
                <a:gd name="connsiteY0" fmla="*/ 81283 h 2529885"/>
                <a:gd name="connsiteX1" fmla="*/ 365760 w 6675120"/>
                <a:gd name="connsiteY1" fmla="*/ 1320803 h 2529885"/>
                <a:gd name="connsiteX2" fmla="*/ 619760 w 6675120"/>
                <a:gd name="connsiteY2" fmla="*/ 2529843 h 2529885"/>
                <a:gd name="connsiteX3" fmla="*/ 1148080 w 6675120"/>
                <a:gd name="connsiteY3" fmla="*/ 50803 h 2529885"/>
                <a:gd name="connsiteX4" fmla="*/ 1737360 w 6675120"/>
                <a:gd name="connsiteY4" fmla="*/ 2499363 h 2529885"/>
                <a:gd name="connsiteX5" fmla="*/ 2255520 w 6675120"/>
                <a:gd name="connsiteY5" fmla="*/ 60963 h 2529885"/>
                <a:gd name="connsiteX6" fmla="*/ 2844800 w 6675120"/>
                <a:gd name="connsiteY6" fmla="*/ 2509523 h 2529885"/>
                <a:gd name="connsiteX7" fmla="*/ 3362960 w 6675120"/>
                <a:gd name="connsiteY7" fmla="*/ 30483 h 2529885"/>
                <a:gd name="connsiteX8" fmla="*/ 3952240 w 6675120"/>
                <a:gd name="connsiteY8" fmla="*/ 2479043 h 2529885"/>
                <a:gd name="connsiteX9" fmla="*/ 4460240 w 6675120"/>
                <a:gd name="connsiteY9" fmla="*/ 30483 h 2529885"/>
                <a:gd name="connsiteX10" fmla="*/ 5059680 w 6675120"/>
                <a:gd name="connsiteY10" fmla="*/ 2458723 h 2529885"/>
                <a:gd name="connsiteX11" fmla="*/ 5567680 w 6675120"/>
                <a:gd name="connsiteY11" fmla="*/ 3 h 2529885"/>
                <a:gd name="connsiteX12" fmla="*/ 6146800 w 6675120"/>
                <a:gd name="connsiteY12" fmla="*/ 2438403 h 2529885"/>
                <a:gd name="connsiteX13" fmla="*/ 6675120 w 6675120"/>
                <a:gd name="connsiteY13" fmla="*/ 10163 h 2529885"/>
                <a:gd name="connsiteX0" fmla="*/ 0 w 6675120"/>
                <a:gd name="connsiteY0" fmla="*/ 81283 h 2529885"/>
                <a:gd name="connsiteX1" fmla="*/ 365760 w 6675120"/>
                <a:gd name="connsiteY1" fmla="*/ 1320803 h 2529885"/>
                <a:gd name="connsiteX2" fmla="*/ 619760 w 6675120"/>
                <a:gd name="connsiteY2" fmla="*/ 2529843 h 2529885"/>
                <a:gd name="connsiteX3" fmla="*/ 1148080 w 6675120"/>
                <a:gd name="connsiteY3" fmla="*/ 50803 h 2529885"/>
                <a:gd name="connsiteX4" fmla="*/ 1737360 w 6675120"/>
                <a:gd name="connsiteY4" fmla="*/ 2499363 h 2529885"/>
                <a:gd name="connsiteX5" fmla="*/ 2255520 w 6675120"/>
                <a:gd name="connsiteY5" fmla="*/ 60963 h 2529885"/>
                <a:gd name="connsiteX6" fmla="*/ 2844800 w 6675120"/>
                <a:gd name="connsiteY6" fmla="*/ 2509523 h 2529885"/>
                <a:gd name="connsiteX7" fmla="*/ 3362960 w 6675120"/>
                <a:gd name="connsiteY7" fmla="*/ 30483 h 2529885"/>
                <a:gd name="connsiteX8" fmla="*/ 3952240 w 6675120"/>
                <a:gd name="connsiteY8" fmla="*/ 2479043 h 2529885"/>
                <a:gd name="connsiteX9" fmla="*/ 4460240 w 6675120"/>
                <a:gd name="connsiteY9" fmla="*/ 30483 h 2529885"/>
                <a:gd name="connsiteX10" fmla="*/ 5059680 w 6675120"/>
                <a:gd name="connsiteY10" fmla="*/ 2458723 h 2529885"/>
                <a:gd name="connsiteX11" fmla="*/ 5567680 w 6675120"/>
                <a:gd name="connsiteY11" fmla="*/ 3 h 2529885"/>
                <a:gd name="connsiteX12" fmla="*/ 6146800 w 6675120"/>
                <a:gd name="connsiteY12" fmla="*/ 2438403 h 2529885"/>
                <a:gd name="connsiteX13" fmla="*/ 6675120 w 6675120"/>
                <a:gd name="connsiteY13" fmla="*/ 10163 h 252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75120" h="2529885">
                  <a:moveTo>
                    <a:pt x="0" y="81283"/>
                  </a:moveTo>
                  <a:cubicBezTo>
                    <a:pt x="222673" y="476676"/>
                    <a:pt x="262467" y="912710"/>
                    <a:pt x="365760" y="1320803"/>
                  </a:cubicBezTo>
                  <a:cubicBezTo>
                    <a:pt x="469053" y="1728896"/>
                    <a:pt x="469053" y="2517990"/>
                    <a:pt x="619760" y="2529843"/>
                  </a:cubicBezTo>
                  <a:cubicBezTo>
                    <a:pt x="770467" y="2541696"/>
                    <a:pt x="961813" y="55883"/>
                    <a:pt x="1148080" y="50803"/>
                  </a:cubicBezTo>
                  <a:cubicBezTo>
                    <a:pt x="1334347" y="45723"/>
                    <a:pt x="1552787" y="2497670"/>
                    <a:pt x="1737360" y="2499363"/>
                  </a:cubicBezTo>
                  <a:cubicBezTo>
                    <a:pt x="1921933" y="2501056"/>
                    <a:pt x="2070947" y="59270"/>
                    <a:pt x="2255520" y="60963"/>
                  </a:cubicBezTo>
                  <a:cubicBezTo>
                    <a:pt x="2440093" y="62656"/>
                    <a:pt x="2660227" y="2514603"/>
                    <a:pt x="2844800" y="2509523"/>
                  </a:cubicBezTo>
                  <a:cubicBezTo>
                    <a:pt x="3029373" y="2504443"/>
                    <a:pt x="3178387" y="35563"/>
                    <a:pt x="3362960" y="30483"/>
                  </a:cubicBezTo>
                  <a:cubicBezTo>
                    <a:pt x="3547533" y="25403"/>
                    <a:pt x="3769360" y="2479043"/>
                    <a:pt x="3952240" y="2479043"/>
                  </a:cubicBezTo>
                  <a:cubicBezTo>
                    <a:pt x="4135120" y="2479043"/>
                    <a:pt x="4275667" y="33870"/>
                    <a:pt x="4460240" y="30483"/>
                  </a:cubicBezTo>
                  <a:cubicBezTo>
                    <a:pt x="4644813" y="27096"/>
                    <a:pt x="4875107" y="2463803"/>
                    <a:pt x="5059680" y="2458723"/>
                  </a:cubicBezTo>
                  <a:cubicBezTo>
                    <a:pt x="5244253" y="2453643"/>
                    <a:pt x="5386493" y="3390"/>
                    <a:pt x="5567680" y="3"/>
                  </a:cubicBezTo>
                  <a:cubicBezTo>
                    <a:pt x="5748867" y="-3384"/>
                    <a:pt x="5962227" y="2436710"/>
                    <a:pt x="6146800" y="2438403"/>
                  </a:cubicBezTo>
                  <a:cubicBezTo>
                    <a:pt x="6331373" y="2440096"/>
                    <a:pt x="6421966" y="36409"/>
                    <a:pt x="6675120" y="10163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229360" y="1666211"/>
              <a:ext cx="5811520" cy="2509946"/>
            </a:xfrm>
            <a:custGeom>
              <a:avLst/>
              <a:gdLst>
                <a:gd name="connsiteX0" fmla="*/ 0 w 5811520"/>
                <a:gd name="connsiteY0" fmla="*/ 2509583 h 2509583"/>
                <a:gd name="connsiteX1" fmla="*/ 924560 w 5811520"/>
                <a:gd name="connsiteY1" fmla="*/ 61023 h 2509583"/>
                <a:gd name="connsiteX2" fmla="*/ 1971040 w 5811520"/>
                <a:gd name="connsiteY2" fmla="*/ 2499423 h 2509583"/>
                <a:gd name="connsiteX3" fmla="*/ 2875280 w 5811520"/>
                <a:gd name="connsiteY3" fmla="*/ 30543 h 2509583"/>
                <a:gd name="connsiteX4" fmla="*/ 3870960 w 5811520"/>
                <a:gd name="connsiteY4" fmla="*/ 2479103 h 2509583"/>
                <a:gd name="connsiteX5" fmla="*/ 4826000 w 5811520"/>
                <a:gd name="connsiteY5" fmla="*/ 63 h 2509583"/>
                <a:gd name="connsiteX6" fmla="*/ 5811520 w 5811520"/>
                <a:gd name="connsiteY6" fmla="*/ 2418143 h 2509583"/>
                <a:gd name="connsiteX0" fmla="*/ 0 w 5811520"/>
                <a:gd name="connsiteY0" fmla="*/ 2509583 h 2509979"/>
                <a:gd name="connsiteX1" fmla="*/ 924560 w 5811520"/>
                <a:gd name="connsiteY1" fmla="*/ 61023 h 2509979"/>
                <a:gd name="connsiteX2" fmla="*/ 1971040 w 5811520"/>
                <a:gd name="connsiteY2" fmla="*/ 2499423 h 2509979"/>
                <a:gd name="connsiteX3" fmla="*/ 2875280 w 5811520"/>
                <a:gd name="connsiteY3" fmla="*/ 30543 h 2509979"/>
                <a:gd name="connsiteX4" fmla="*/ 3870960 w 5811520"/>
                <a:gd name="connsiteY4" fmla="*/ 2479103 h 2509979"/>
                <a:gd name="connsiteX5" fmla="*/ 4826000 w 5811520"/>
                <a:gd name="connsiteY5" fmla="*/ 63 h 2509979"/>
                <a:gd name="connsiteX6" fmla="*/ 5811520 w 5811520"/>
                <a:gd name="connsiteY6" fmla="*/ 2418143 h 2509979"/>
                <a:gd name="connsiteX0" fmla="*/ 0 w 5811520"/>
                <a:gd name="connsiteY0" fmla="*/ 2509550 h 2509946"/>
                <a:gd name="connsiteX1" fmla="*/ 924560 w 5811520"/>
                <a:gd name="connsiteY1" fmla="*/ 60990 h 2509946"/>
                <a:gd name="connsiteX2" fmla="*/ 1971040 w 5811520"/>
                <a:gd name="connsiteY2" fmla="*/ 2499390 h 2509946"/>
                <a:gd name="connsiteX3" fmla="*/ 2875280 w 5811520"/>
                <a:gd name="connsiteY3" fmla="*/ 30510 h 2509946"/>
                <a:gd name="connsiteX4" fmla="*/ 3870960 w 5811520"/>
                <a:gd name="connsiteY4" fmla="*/ 2479070 h 2509946"/>
                <a:gd name="connsiteX5" fmla="*/ 4826000 w 5811520"/>
                <a:gd name="connsiteY5" fmla="*/ 30 h 2509946"/>
                <a:gd name="connsiteX6" fmla="*/ 5811520 w 5811520"/>
                <a:gd name="connsiteY6" fmla="*/ 2418110 h 250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1520" h="2509946">
                  <a:moveTo>
                    <a:pt x="0" y="2509550"/>
                  </a:moveTo>
                  <a:cubicBezTo>
                    <a:pt x="399626" y="2545956"/>
                    <a:pt x="596053" y="62683"/>
                    <a:pt x="924560" y="60990"/>
                  </a:cubicBezTo>
                  <a:cubicBezTo>
                    <a:pt x="1253067" y="59297"/>
                    <a:pt x="1645920" y="2504470"/>
                    <a:pt x="1971040" y="2499390"/>
                  </a:cubicBezTo>
                  <a:cubicBezTo>
                    <a:pt x="2296160" y="2494310"/>
                    <a:pt x="2558627" y="33897"/>
                    <a:pt x="2875280" y="30510"/>
                  </a:cubicBezTo>
                  <a:cubicBezTo>
                    <a:pt x="3191933" y="27123"/>
                    <a:pt x="3545840" y="2484150"/>
                    <a:pt x="3870960" y="2479070"/>
                  </a:cubicBezTo>
                  <a:cubicBezTo>
                    <a:pt x="4196080" y="2473990"/>
                    <a:pt x="4502573" y="10190"/>
                    <a:pt x="4826000" y="30"/>
                  </a:cubicBezTo>
                  <a:cubicBezTo>
                    <a:pt x="5149427" y="-10130"/>
                    <a:pt x="5541433" y="2575590"/>
                    <a:pt x="5811520" y="2418110"/>
                  </a:cubicBezTo>
                </a:path>
              </a:pathLst>
            </a:cu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90880" y="3562350"/>
              <a:ext cx="0" cy="71308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2"/>
            <p:cNvSpPr txBox="1"/>
            <p:nvPr/>
          </p:nvSpPr>
          <p:spPr>
            <a:xfrm rot="16200000">
              <a:off x="-497936" y="2563566"/>
              <a:ext cx="2597246" cy="82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Wave 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disturbance</a:t>
              </a:r>
              <a:endParaRPr lang="en-IN" sz="2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13" name="Straight Connector 12"/>
            <p:cNvCxnSpPr>
              <a:stCxn id="10" idx="1"/>
            </p:cNvCxnSpPr>
            <p:nvPr/>
          </p:nvCxnSpPr>
          <p:spPr>
            <a:xfrm flipV="1">
              <a:off x="2153920" y="1249680"/>
              <a:ext cx="497840" cy="47752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484880" y="1239520"/>
              <a:ext cx="497840" cy="47752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6"/>
            <p:cNvSpPr txBox="1"/>
            <p:nvPr/>
          </p:nvSpPr>
          <p:spPr>
            <a:xfrm>
              <a:off x="2612639" y="906720"/>
              <a:ext cx="480373" cy="734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(i)</a:t>
              </a:r>
              <a:endParaRPr lang="en-IN" sz="2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3945019" y="956310"/>
              <a:ext cx="558815" cy="734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(ii)</a:t>
              </a:r>
              <a:endParaRPr lang="en-IN" sz="2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3470864" y="4259520"/>
              <a:ext cx="1559903" cy="734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Time (min)</a:t>
              </a:r>
              <a:endParaRPr lang="en-IN" sz="2000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 flipV="1">
              <a:off x="5319702" y="4269982"/>
              <a:ext cx="0" cy="71308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909320" y="3116818"/>
            <a:ext cx="354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Graph (i) represent male voice.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960" y="311681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400" y="3497818"/>
            <a:ext cx="693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Since the pitch and the frequency of a male voice is  lower than the pitch of a female voice and vibration of graph (ii) represents a higher frequency and higher pitch</a:t>
            </a:r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</a:t>
            </a:r>
            <a:endParaRPr lang="en-IN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9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19050"/>
            <a:ext cx="9144000" cy="5162550"/>
            <a:chOff x="0" y="-19050"/>
            <a:chExt cx="9144000" cy="5162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-9525"/>
              <a:ext cx="9143999" cy="51435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0" y="-19050"/>
              <a:ext cx="9144000" cy="5162550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solidFill>
                <a:srgbClr val="000000">
                  <a:alpha val="85098"/>
                </a:srgb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307965"/>
            <a:ext cx="7772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2100"/>
              </a:lnSpc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Q. 	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itchFamily="34" charset="0"/>
              </a:rPr>
              <a:t>The following figures show the wave shapes of two sounds of same frequency. Which of these is likely to represent the sound produced by a car-horn 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48798" y="971550"/>
            <a:ext cx="7039190" cy="2383466"/>
            <a:chOff x="791284" y="890270"/>
            <a:chExt cx="7039190" cy="2383466"/>
          </a:xfrm>
        </p:grpSpPr>
        <p:sp>
          <p:nvSpPr>
            <p:cNvPr id="8" name="TextBox 25"/>
            <p:cNvSpPr txBox="1"/>
            <p:nvPr/>
          </p:nvSpPr>
          <p:spPr>
            <a:xfrm>
              <a:off x="791284" y="1061819"/>
              <a:ext cx="13106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Wave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disturbance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26"/>
            <p:cNvSpPr txBox="1"/>
            <p:nvPr/>
          </p:nvSpPr>
          <p:spPr>
            <a:xfrm>
              <a:off x="4363032" y="890270"/>
              <a:ext cx="1285928" cy="5555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Wave</a:t>
              </a:r>
            </a:p>
            <a:p>
              <a:pPr algn="ctr">
                <a:lnSpc>
                  <a:spcPts val="18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disturbance</a:t>
              </a:r>
              <a:endParaRPr lang="en-IN" b="1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" name="TextBox 27"/>
            <p:cNvSpPr txBox="1"/>
            <p:nvPr/>
          </p:nvSpPr>
          <p:spPr>
            <a:xfrm>
              <a:off x="1904278" y="2445166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</a:rPr>
                <a:t>Soft sound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28"/>
            <p:cNvSpPr txBox="1"/>
            <p:nvPr/>
          </p:nvSpPr>
          <p:spPr>
            <a:xfrm>
              <a:off x="5177698" y="2592486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</a:rPr>
                <a:t>Louder sound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29"/>
            <p:cNvSpPr txBox="1"/>
            <p:nvPr/>
          </p:nvSpPr>
          <p:spPr>
            <a:xfrm>
              <a:off x="7180937" y="181991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Time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30"/>
            <p:cNvSpPr txBox="1"/>
            <p:nvPr/>
          </p:nvSpPr>
          <p:spPr>
            <a:xfrm>
              <a:off x="3627120" y="1789846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solidFill>
                    <a:schemeClr val="bg1"/>
                  </a:solidFill>
                </a:rPr>
                <a:t>Time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295400" y="1636923"/>
              <a:ext cx="0" cy="86763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295399" y="2051686"/>
              <a:ext cx="2743200" cy="0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1295400" y="1889343"/>
              <a:ext cx="2330450" cy="355393"/>
            </a:xfrm>
            <a:custGeom>
              <a:avLst/>
              <a:gdLst>
                <a:gd name="connsiteX0" fmla="*/ 0 w 2330450"/>
                <a:gd name="connsiteY0" fmla="*/ 349250 h 349256"/>
                <a:gd name="connsiteX1" fmla="*/ 377825 w 2330450"/>
                <a:gd name="connsiteY1" fmla="*/ 155575 h 349256"/>
                <a:gd name="connsiteX2" fmla="*/ 685800 w 2330450"/>
                <a:gd name="connsiteY2" fmla="*/ 12700 h 349256"/>
                <a:gd name="connsiteX3" fmla="*/ 1016000 w 2330450"/>
                <a:gd name="connsiteY3" fmla="*/ 155575 h 349256"/>
                <a:gd name="connsiteX4" fmla="*/ 1403350 w 2330450"/>
                <a:gd name="connsiteY4" fmla="*/ 349250 h 349256"/>
                <a:gd name="connsiteX5" fmla="*/ 1831975 w 2330450"/>
                <a:gd name="connsiteY5" fmla="*/ 149225 h 349256"/>
                <a:gd name="connsiteX6" fmla="*/ 2330450 w 2330450"/>
                <a:gd name="connsiteY6" fmla="*/ 0 h 349256"/>
                <a:gd name="connsiteX0" fmla="*/ 0 w 2330450"/>
                <a:gd name="connsiteY0" fmla="*/ 349250 h 349262"/>
                <a:gd name="connsiteX1" fmla="*/ 377825 w 2330450"/>
                <a:gd name="connsiteY1" fmla="*/ 155575 h 349262"/>
                <a:gd name="connsiteX2" fmla="*/ 685800 w 2330450"/>
                <a:gd name="connsiteY2" fmla="*/ 12700 h 349262"/>
                <a:gd name="connsiteX3" fmla="*/ 1016000 w 2330450"/>
                <a:gd name="connsiteY3" fmla="*/ 155575 h 349262"/>
                <a:gd name="connsiteX4" fmla="*/ 1403350 w 2330450"/>
                <a:gd name="connsiteY4" fmla="*/ 349250 h 349262"/>
                <a:gd name="connsiteX5" fmla="*/ 1831975 w 2330450"/>
                <a:gd name="connsiteY5" fmla="*/ 149225 h 349262"/>
                <a:gd name="connsiteX6" fmla="*/ 2330450 w 2330450"/>
                <a:gd name="connsiteY6" fmla="*/ 0 h 349262"/>
                <a:gd name="connsiteX0" fmla="*/ 0 w 2330450"/>
                <a:gd name="connsiteY0" fmla="*/ 349250 h 349262"/>
                <a:gd name="connsiteX1" fmla="*/ 377825 w 2330450"/>
                <a:gd name="connsiteY1" fmla="*/ 155575 h 349262"/>
                <a:gd name="connsiteX2" fmla="*/ 685800 w 2330450"/>
                <a:gd name="connsiteY2" fmla="*/ 12700 h 349262"/>
                <a:gd name="connsiteX3" fmla="*/ 1016000 w 2330450"/>
                <a:gd name="connsiteY3" fmla="*/ 155575 h 349262"/>
                <a:gd name="connsiteX4" fmla="*/ 1403350 w 2330450"/>
                <a:gd name="connsiteY4" fmla="*/ 349250 h 349262"/>
                <a:gd name="connsiteX5" fmla="*/ 1831975 w 2330450"/>
                <a:gd name="connsiteY5" fmla="*/ 149225 h 349262"/>
                <a:gd name="connsiteX6" fmla="*/ 2330450 w 2330450"/>
                <a:gd name="connsiteY6" fmla="*/ 0 h 349262"/>
                <a:gd name="connsiteX0" fmla="*/ 0 w 2330450"/>
                <a:gd name="connsiteY0" fmla="*/ 349250 h 349262"/>
                <a:gd name="connsiteX1" fmla="*/ 377825 w 2330450"/>
                <a:gd name="connsiteY1" fmla="*/ 155575 h 349262"/>
                <a:gd name="connsiteX2" fmla="*/ 685800 w 2330450"/>
                <a:gd name="connsiteY2" fmla="*/ 12700 h 349262"/>
                <a:gd name="connsiteX3" fmla="*/ 1016000 w 2330450"/>
                <a:gd name="connsiteY3" fmla="*/ 155575 h 349262"/>
                <a:gd name="connsiteX4" fmla="*/ 1403350 w 2330450"/>
                <a:gd name="connsiteY4" fmla="*/ 349250 h 349262"/>
                <a:gd name="connsiteX5" fmla="*/ 1831975 w 2330450"/>
                <a:gd name="connsiteY5" fmla="*/ 149225 h 349262"/>
                <a:gd name="connsiteX6" fmla="*/ 2330450 w 2330450"/>
                <a:gd name="connsiteY6" fmla="*/ 0 h 349262"/>
                <a:gd name="connsiteX0" fmla="*/ 0 w 2330450"/>
                <a:gd name="connsiteY0" fmla="*/ 349250 h 349262"/>
                <a:gd name="connsiteX1" fmla="*/ 377825 w 2330450"/>
                <a:gd name="connsiteY1" fmla="*/ 155575 h 349262"/>
                <a:gd name="connsiteX2" fmla="*/ 685800 w 2330450"/>
                <a:gd name="connsiteY2" fmla="*/ 12700 h 349262"/>
                <a:gd name="connsiteX3" fmla="*/ 1016000 w 2330450"/>
                <a:gd name="connsiteY3" fmla="*/ 155575 h 349262"/>
                <a:gd name="connsiteX4" fmla="*/ 1403350 w 2330450"/>
                <a:gd name="connsiteY4" fmla="*/ 349250 h 349262"/>
                <a:gd name="connsiteX5" fmla="*/ 1831975 w 2330450"/>
                <a:gd name="connsiteY5" fmla="*/ 149225 h 349262"/>
                <a:gd name="connsiteX6" fmla="*/ 2330450 w 2330450"/>
                <a:gd name="connsiteY6" fmla="*/ 0 h 349262"/>
                <a:gd name="connsiteX0" fmla="*/ 0 w 2330450"/>
                <a:gd name="connsiteY0" fmla="*/ 349250 h 349262"/>
                <a:gd name="connsiteX1" fmla="*/ 377825 w 2330450"/>
                <a:gd name="connsiteY1" fmla="*/ 155575 h 349262"/>
                <a:gd name="connsiteX2" fmla="*/ 685800 w 2330450"/>
                <a:gd name="connsiteY2" fmla="*/ 12700 h 349262"/>
                <a:gd name="connsiteX3" fmla="*/ 1016000 w 2330450"/>
                <a:gd name="connsiteY3" fmla="*/ 155575 h 349262"/>
                <a:gd name="connsiteX4" fmla="*/ 1403350 w 2330450"/>
                <a:gd name="connsiteY4" fmla="*/ 349250 h 349262"/>
                <a:gd name="connsiteX5" fmla="*/ 1831975 w 2330450"/>
                <a:gd name="connsiteY5" fmla="*/ 149225 h 349262"/>
                <a:gd name="connsiteX6" fmla="*/ 2330450 w 2330450"/>
                <a:gd name="connsiteY6" fmla="*/ 0 h 349262"/>
                <a:gd name="connsiteX0" fmla="*/ 0 w 2330450"/>
                <a:gd name="connsiteY0" fmla="*/ 355381 h 355393"/>
                <a:gd name="connsiteX1" fmla="*/ 377825 w 2330450"/>
                <a:gd name="connsiteY1" fmla="*/ 161706 h 355393"/>
                <a:gd name="connsiteX2" fmla="*/ 685800 w 2330450"/>
                <a:gd name="connsiteY2" fmla="*/ 18831 h 355393"/>
                <a:gd name="connsiteX3" fmla="*/ 1016000 w 2330450"/>
                <a:gd name="connsiteY3" fmla="*/ 161706 h 355393"/>
                <a:gd name="connsiteX4" fmla="*/ 1403350 w 2330450"/>
                <a:gd name="connsiteY4" fmla="*/ 355381 h 355393"/>
                <a:gd name="connsiteX5" fmla="*/ 1831975 w 2330450"/>
                <a:gd name="connsiteY5" fmla="*/ 155356 h 355393"/>
                <a:gd name="connsiteX6" fmla="*/ 2330450 w 2330450"/>
                <a:gd name="connsiteY6" fmla="*/ 6131 h 35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0450" h="355393">
                  <a:moveTo>
                    <a:pt x="0" y="355381"/>
                  </a:moveTo>
                  <a:cubicBezTo>
                    <a:pt x="173567" y="338448"/>
                    <a:pt x="275646" y="259628"/>
                    <a:pt x="377825" y="161706"/>
                  </a:cubicBezTo>
                  <a:cubicBezTo>
                    <a:pt x="479425" y="64339"/>
                    <a:pt x="579438" y="18831"/>
                    <a:pt x="685800" y="18831"/>
                  </a:cubicBezTo>
                  <a:cubicBezTo>
                    <a:pt x="792162" y="18831"/>
                    <a:pt x="917352" y="73859"/>
                    <a:pt x="1016000" y="161706"/>
                  </a:cubicBezTo>
                  <a:cubicBezTo>
                    <a:pt x="1160992" y="290823"/>
                    <a:pt x="1267354" y="356439"/>
                    <a:pt x="1403350" y="355381"/>
                  </a:cubicBezTo>
                  <a:cubicBezTo>
                    <a:pt x="1539346" y="354323"/>
                    <a:pt x="1682877" y="264003"/>
                    <a:pt x="1831975" y="155356"/>
                  </a:cubicBezTo>
                  <a:cubicBezTo>
                    <a:pt x="1981462" y="46425"/>
                    <a:pt x="2158471" y="-21386"/>
                    <a:pt x="2330450" y="6131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983480" y="1379694"/>
              <a:ext cx="2743200" cy="1397328"/>
              <a:chOff x="1447799" y="1516854"/>
              <a:chExt cx="2743200" cy="1397328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>
                <a:off x="1447800" y="1516854"/>
                <a:ext cx="0" cy="1397328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447799" y="2204086"/>
                <a:ext cx="2743200" cy="0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 type="none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Freeform 17"/>
            <p:cNvSpPr/>
            <p:nvPr/>
          </p:nvSpPr>
          <p:spPr>
            <a:xfrm>
              <a:off x="4819650" y="1473200"/>
              <a:ext cx="2501900" cy="1085850"/>
            </a:xfrm>
            <a:custGeom>
              <a:avLst/>
              <a:gdLst>
                <a:gd name="connsiteX0" fmla="*/ 0 w 2501900"/>
                <a:gd name="connsiteY0" fmla="*/ 939800 h 1085850"/>
                <a:gd name="connsiteX1" fmla="*/ 971550 w 2501900"/>
                <a:gd name="connsiteY1" fmla="*/ 57150 h 1085850"/>
                <a:gd name="connsiteX2" fmla="*/ 1765300 w 2501900"/>
                <a:gd name="connsiteY2" fmla="*/ 1085850 h 1085850"/>
                <a:gd name="connsiteX3" fmla="*/ 2432050 w 2501900"/>
                <a:gd name="connsiteY3" fmla="*/ 0 h 1085850"/>
                <a:gd name="connsiteX4" fmla="*/ 2501900 w 2501900"/>
                <a:gd name="connsiteY4" fmla="*/ 6985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1900" h="1085850">
                  <a:moveTo>
                    <a:pt x="0" y="939800"/>
                  </a:moveTo>
                  <a:lnTo>
                    <a:pt x="971550" y="57150"/>
                  </a:lnTo>
                  <a:lnTo>
                    <a:pt x="1765300" y="1085850"/>
                  </a:lnTo>
                  <a:lnTo>
                    <a:pt x="2432050" y="0"/>
                  </a:lnTo>
                  <a:lnTo>
                    <a:pt x="2501900" y="6985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1" name="TextBox 27"/>
            <p:cNvSpPr txBox="1"/>
            <p:nvPr/>
          </p:nvSpPr>
          <p:spPr>
            <a:xfrm>
              <a:off x="2322088" y="2904404"/>
              <a:ext cx="4683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</a:rPr>
                <a:t>(A)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8"/>
            <p:cNvSpPr txBox="1"/>
            <p:nvPr/>
          </p:nvSpPr>
          <p:spPr>
            <a:xfrm>
              <a:off x="5762286" y="290440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chemeClr val="bg1"/>
                  </a:solidFill>
                </a:rPr>
                <a:t>(B)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09320" y="3421618"/>
            <a:ext cx="442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Sound (B) because amplitude is large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4960" y="342161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- 10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5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echo and kinematical equations</a:t>
            </a:r>
          </a:p>
        </p:txBody>
      </p:sp>
    </p:spTree>
    <p:extLst>
      <p:ext uri="{BB962C8B-B14F-4D97-AF65-F5344CB8AC3E}">
        <p14:creationId xmlns:p14="http://schemas.microsoft.com/office/powerpoint/2010/main" val="4003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192.168.1.34\mt_school\2016_17\03_CBSE BOARD\TAT_2016-17\VIII_Std_TAT\Physics\Earthquake\Manish\Raw file\numerical b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94710" y="2254250"/>
            <a:ext cx="380585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extrusionH="57150" contourW="6350" prstMaterial="metal">
              <a:bevelT w="127000" h="31750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1905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numerical</a:t>
            </a:r>
            <a:endParaRPr lang="en-US" sz="4400" b="1" cap="all" dirty="0">
              <a:ln w="19050">
                <a:solidFill>
                  <a:prstClr val="black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" name="Isosceles Triangle 8"/>
          <p:cNvSpPr/>
          <p:nvPr/>
        </p:nvSpPr>
        <p:spPr>
          <a:xfrm>
            <a:off x="-14968" y="12700"/>
            <a:ext cx="9158968" cy="5102623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0" y="971550"/>
            <a:ext cx="711984" cy="11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67000" y="1301175"/>
            <a:ext cx="19311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Copperplate Gothic Bold" pitchFamily="34" charset="0"/>
              </a:rPr>
              <a:t>Type - </a:t>
            </a:r>
            <a:r>
              <a:rPr lang="en-US" sz="3200" b="1" dirty="0" smtClean="0">
                <a:solidFill>
                  <a:srgbClr val="C00000"/>
                </a:solidFill>
                <a:latin typeface="Copperplate Gothic Bold" pitchFamily="34" charset="0"/>
              </a:rPr>
              <a:t>A</a:t>
            </a:r>
            <a:endParaRPr lang="en-US" sz="3200" b="1" dirty="0">
              <a:solidFill>
                <a:srgbClr val="C00000"/>
              </a:solidFill>
              <a:latin typeface="Copperplate Gothic 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4346" y="2114550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v = </a:t>
            </a:r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  <a:sym typeface="Symbol"/>
              </a:rPr>
              <a:t>  </a:t>
            </a:r>
            <a:r>
              <a:rPr lang="en-US" sz="2400" b="1" dirty="0" smtClean="0">
                <a:solidFill>
                  <a:srgbClr val="C00000"/>
                </a:solidFill>
                <a:latin typeface="Book Antiqua" pitchFamily="18" charset="0"/>
              </a:rPr>
              <a:t> </a:t>
            </a:r>
            <a:endParaRPr lang="en-US" sz="2400" b="1" dirty="0">
              <a:solidFill>
                <a:srgbClr val="C00000"/>
              </a:solidFill>
              <a:latin typeface="Book Antiqua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057400" y="2589063"/>
            <a:ext cx="2613390" cy="897087"/>
            <a:chOff x="2949210" y="2357436"/>
            <a:chExt cx="2613390" cy="897087"/>
          </a:xfrm>
        </p:grpSpPr>
        <p:sp>
          <p:nvSpPr>
            <p:cNvPr id="10" name="TextBox 9"/>
            <p:cNvSpPr txBox="1"/>
            <p:nvPr/>
          </p:nvSpPr>
          <p:spPr>
            <a:xfrm>
              <a:off x="2949210" y="2571750"/>
              <a:ext cx="1317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C00000"/>
                  </a:solidFill>
                  <a:latin typeface="Book Antiqua" pitchFamily="18" charset="0"/>
                </a:rPr>
                <a:t>Speed =</a:t>
              </a:r>
              <a:endParaRPr lang="en-US" sz="24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17360" y="2357436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C00000"/>
                  </a:solidFill>
                  <a:latin typeface="Book Antiqua" pitchFamily="18" charset="0"/>
                </a:rPr>
                <a:t>distance</a:t>
              </a:r>
              <a:endParaRPr lang="en-US" sz="24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80965" y="2792858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C00000"/>
                  </a:solidFill>
                  <a:latin typeface="Book Antiqua" pitchFamily="18" charset="0"/>
                </a:rPr>
                <a:t>time</a:t>
              </a:r>
              <a:endParaRPr lang="en-US" sz="2400" b="1" dirty="0">
                <a:solidFill>
                  <a:srgbClr val="C00000"/>
                </a:solidFill>
                <a:latin typeface="Book Antiqua" pitchFamily="18" charset="0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4267200" y="2802582"/>
              <a:ext cx="124538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ular Callout 13"/>
          <p:cNvSpPr/>
          <p:nvPr/>
        </p:nvSpPr>
        <p:spPr>
          <a:xfrm>
            <a:off x="1845259" y="2638970"/>
            <a:ext cx="871136" cy="408623"/>
          </a:xfrm>
          <a:prstGeom prst="wedgeRoundRectCallout">
            <a:avLst>
              <a:gd name="adj1" fmla="val 62849"/>
              <a:gd name="adj2" fmla="val -10750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ook Antiqua" pitchFamily="18" charset="0"/>
              </a:rPr>
              <a:t>Speed</a:t>
            </a:r>
            <a:endParaRPr lang="en-US" b="1" dirty="0">
              <a:solidFill>
                <a:srgbClr val="C00000"/>
              </a:solidFill>
              <a:latin typeface="Copperplate Gothic Bold" pitchFamily="34" charset="0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1656116" y="2638970"/>
            <a:ext cx="1482373" cy="408623"/>
          </a:xfrm>
          <a:prstGeom prst="wedgeRoundRectCallout">
            <a:avLst>
              <a:gd name="adj1" fmla="val 62849"/>
              <a:gd name="adj2" fmla="val -10750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ook Antiqua" pitchFamily="18" charset="0"/>
              </a:rPr>
              <a:t>Wavelength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2305052" y="2663186"/>
            <a:ext cx="1324888" cy="408623"/>
          </a:xfrm>
          <a:prstGeom prst="wedgeRoundRectCallout">
            <a:avLst>
              <a:gd name="adj1" fmla="val 62849"/>
              <a:gd name="adj2" fmla="val -10750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Book Antiqua" pitchFamily="18" charset="0"/>
              </a:rPr>
              <a:t>Frequency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3714750"/>
            <a:ext cx="4495800" cy="715089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Note : When sound travels from one medium to another its frequency remains the same.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5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9" grpId="0"/>
          <p:bldP spid="14" grpId="0" animBg="1"/>
          <p:bldP spid="14" grpId="1" animBg="1"/>
          <p:bldP spid="17" grpId="0" animBg="1"/>
          <p:bldP spid="17" grpId="1" animBg="1"/>
          <p:bldP spid="18" grpId="0" animBg="1"/>
          <p:bldP spid="18" grpId="1" animBg="1"/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6" presetClass="emph" presetSubtype="0" repeatCount="indefinite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7" presetID="64" presetClass="path" presetSubtype="0" accel="50000" decel="50000" fill="hold" grpId="3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2222E-6 -2.96296E-6 L 4.72222E-6 -0.42777 " pathEditMode="relative" rAng="0" ptsTypes="AA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5" grpId="1"/>
          <p:bldP spid="5" grpId="2"/>
          <p:bldP spid="5" grpId="3"/>
          <p:bldP spid="6" grpId="0" animBg="1"/>
          <p:bldP spid="8" grpId="0"/>
          <p:bldP spid="9" grpId="0"/>
          <p:bldP spid="14" grpId="0" animBg="1"/>
          <p:bldP spid="14" grpId="1" animBg="1"/>
          <p:bldP spid="17" grpId="0" animBg="1"/>
          <p:bldP spid="17" grpId="1" animBg="1"/>
          <p:bldP spid="18" grpId="0" animBg="1"/>
          <p:bldP spid="18" grpId="1" animBg="1"/>
          <p:bldP spid="2" grpId="0" animBg="1"/>
        </p:bldLst>
      </p:timing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d drive\MJ WORK\Pooja mam (physics)\State board\9th state board\Sound\aysberg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619"/>
          <a:stretch/>
        </p:blipFill>
        <p:spPr bwMode="auto">
          <a:xfrm flipH="1">
            <a:off x="-28576" y="0"/>
            <a:ext cx="9172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1238" y="144726"/>
            <a:ext cx="6653938" cy="839391"/>
          </a:xfrm>
          <a:prstGeom prst="roundRect">
            <a:avLst>
              <a:gd name="adj" fmla="val 13108"/>
            </a:avLst>
          </a:prstGeom>
          <a:solidFill>
            <a:srgbClr val="00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	The </a:t>
            </a:r>
            <a:r>
              <a:rPr lang="en-US" dirty="0">
                <a:solidFill>
                  <a:prstClr val="white"/>
                </a:solidFill>
                <a:latin typeface="Tw Cen MT" panose="020B0602020104020603" pitchFamily="34" charset="0"/>
              </a:rPr>
              <a:t>drawing shows a ship 800 m from a cliff. </a:t>
            </a:r>
            <a:endParaRPr lang="en-US" dirty="0" smtClean="0">
              <a:solidFill>
                <a:prstClr val="white"/>
              </a:solidFill>
              <a:latin typeface="Tw Cen MT" panose="020B0602020104020603" pitchFamily="34" charset="0"/>
            </a:endParaRPr>
          </a:p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A </a:t>
            </a:r>
            <a:r>
              <a:rPr lang="en-US" dirty="0">
                <a:solidFill>
                  <a:prstClr val="white"/>
                </a:solidFill>
                <a:latin typeface="Tw Cen MT" panose="020B0602020104020603" pitchFamily="34" charset="0"/>
              </a:rPr>
              <a:t>gun is fired on the ship. After 5 seconds the people at the front of the ship hear the sound of the gun again.</a:t>
            </a:r>
          </a:p>
        </p:txBody>
      </p:sp>
      <p:pic>
        <p:nvPicPr>
          <p:cNvPr id="6" name="Picture 4" descr="D:\d drive\MJ WORK\Pooja mam (physics)\State board\9th state board\Sound\ship-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9" y="914400"/>
            <a:ext cx="2514690" cy="118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989905" y="198850"/>
            <a:ext cx="2293295" cy="254980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2513787" y="1832870"/>
            <a:ext cx="3658413" cy="218085"/>
          </a:xfrm>
          <a:prstGeom prst="leftRightArrow">
            <a:avLst>
              <a:gd name="adj1" fmla="val 38353"/>
              <a:gd name="adj2" fmla="val 84940"/>
            </a:avLst>
          </a:prstGeom>
          <a:solidFill>
            <a:srgbClr val="FF0000"/>
          </a:solidFill>
          <a:ln w="12700">
            <a:solidFill>
              <a:srgbClr val="FF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62188" y="1813024"/>
            <a:ext cx="822960" cy="249819"/>
          </a:xfrm>
          <a:prstGeom prst="roundRect">
            <a:avLst/>
          </a:prstGeom>
          <a:solidFill>
            <a:srgbClr val="FF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w Cen MT" panose="020B0602020104020603" pitchFamily="34" charset="0"/>
              </a:rPr>
              <a:t>800 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83920" y="433754"/>
            <a:ext cx="2479328" cy="254980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392306" y="427596"/>
            <a:ext cx="1537834" cy="254980"/>
          </a:xfrm>
          <a:prstGeom prst="roundRect">
            <a:avLst/>
          </a:prstGeom>
          <a:noFill/>
          <a:ln w="25400">
            <a:solidFill>
              <a:srgbClr val="FFFF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53331" y="1501350"/>
            <a:ext cx="1665842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After 5 seconds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09616" y="3275712"/>
            <a:ext cx="4541782" cy="338554"/>
          </a:xfrm>
          <a:prstGeom prst="roundRect">
            <a:avLst/>
          </a:prstGeom>
          <a:solidFill>
            <a:srgbClr val="CC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ts val="1800"/>
              </a:lnSpc>
            </a:pP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(c)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Distance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travelled by the sound in 5 sec.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09615" y="2387136"/>
            <a:ext cx="2680289" cy="365760"/>
          </a:xfrm>
          <a:prstGeom prst="roundRect">
            <a:avLst/>
          </a:prstGeom>
          <a:solidFill>
            <a:srgbClr val="CC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ts val="1800"/>
              </a:lnSpc>
            </a:pP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(a)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Name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of the effect.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09616" y="2845027"/>
            <a:ext cx="4541783" cy="338554"/>
          </a:xfrm>
          <a:prstGeom prst="roundRect">
            <a:avLst/>
          </a:prstGeom>
          <a:solidFill>
            <a:srgbClr val="CC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ts val="1800"/>
              </a:lnSpc>
            </a:pP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(b)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What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happens to the sound at the cliff.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9616" y="3706396"/>
            <a:ext cx="2482133" cy="338554"/>
          </a:xfrm>
          <a:prstGeom prst="roundRect">
            <a:avLst/>
          </a:prstGeom>
          <a:solidFill>
            <a:srgbClr val="CC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ts val="1800"/>
              </a:lnSpc>
            </a:pP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(d)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Speed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of sound.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7281" y="1129612"/>
            <a:ext cx="398475" cy="57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 descr="D:\d drive\MJ WORK\Pooja mam (physics)\State board\9th state board\Sound\misc-fire-element-png-by-dbszabo1-on-deviantart-12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458756" y="1105713"/>
            <a:ext cx="147206" cy="3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:\d drive\MJ WORK\Pooja mam (physics)\Rashi mam\Force\Final work\stock-vector-vector-illustration-of-d-bullet-105762218.png"/>
          <p:cNvPicPr>
            <a:picLocks noChangeAspect="1" noChangeArrowheads="1"/>
          </p:cNvPicPr>
          <p:nvPr/>
        </p:nvPicPr>
        <p:blipFill>
          <a:blip r:embed="rId7" cstate="email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2443836" y="1217797"/>
            <a:ext cx="30139" cy="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30428">
            <a:off x="2547914" y="1227919"/>
            <a:ext cx="3780251" cy="41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39478" flipH="1" flipV="1">
            <a:off x="2614565" y="1144853"/>
            <a:ext cx="3689181" cy="54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79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33 -0.00062 L 0.87934 -0.00031 " pathEditMode="relative" ptsTypes="AA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1" grpId="0" animBg="1"/>
      <p:bldP spid="11" grpId="1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9th state board\Sound\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057400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07941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58482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09023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59564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0105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60646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11187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61728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12269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562810" y="2076435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713351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63892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14433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164974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15515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466056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16597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67138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917679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68220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18761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69302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19843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70384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0925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71466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22007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2548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23089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73630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724171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74712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025253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175794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26335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476876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27417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77958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28499" y="2076986"/>
            <a:ext cx="0" cy="152415"/>
          </a:xfrm>
          <a:prstGeom prst="line">
            <a:avLst/>
          </a:prstGeom>
          <a:ln w="76200" cap="rnd">
            <a:solidFill>
              <a:schemeClr val="tx1"/>
            </a:solidFill>
            <a:prstDash val="sysDot"/>
            <a:bevel/>
          </a:ln>
          <a:effectLst>
            <a:glow rad="63500">
              <a:srgbClr val="FF0000">
                <a:alpha val="5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2055909" y="474464"/>
            <a:ext cx="1491" cy="293548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057400" y="474464"/>
            <a:ext cx="1491" cy="293548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054418" y="474464"/>
            <a:ext cx="1491" cy="2935486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52800" y="2419886"/>
            <a:ext cx="3570402" cy="492978"/>
          </a:xfrm>
          <a:prstGeom prst="parallelogram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prstClr val="white"/>
                  </a:solidFill>
                </a:ln>
                <a:solidFill>
                  <a:srgbClr val="C00000"/>
                </a:solidFill>
                <a:latin typeface="Copperplate Gothic Bold" pitchFamily="34" charset="0"/>
              </a:rPr>
              <a:t>Transverse wave</a:t>
            </a:r>
          </a:p>
        </p:txBody>
      </p:sp>
      <p:pic>
        <p:nvPicPr>
          <p:cNvPr id="49" name="Picture 2" descr="Image result for hand pinch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100000" l="99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7503" y="1692974"/>
            <a:ext cx="920438" cy="9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/>
          <p:nvPr/>
        </p:nvCxnSpPr>
        <p:spPr>
          <a:xfrm>
            <a:off x="838200" y="1575495"/>
            <a:ext cx="0" cy="1070585"/>
          </a:xfrm>
          <a:prstGeom prst="straightConnector1">
            <a:avLst/>
          </a:prstGeom>
          <a:ln w="57150" cap="flat">
            <a:solidFill>
              <a:srgbClr val="FFFF00"/>
            </a:solidFill>
            <a:headEnd type="triangle" w="lg" len="lg"/>
            <a:tailEnd type="triangle" w="lg" len="lg"/>
          </a:ln>
          <a:effectLst>
            <a:glow rad="508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286000" y="776146"/>
            <a:ext cx="5817727" cy="946097"/>
          </a:xfrm>
          <a:prstGeom prst="roundRect">
            <a:avLst/>
          </a:prstGeom>
          <a:solidFill>
            <a:srgbClr val="FFFF00">
              <a:alpha val="67843"/>
            </a:srgbClr>
          </a:solidFill>
          <a:ln w="127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transverse waves</a:t>
            </a:r>
            <a:r>
              <a:rPr 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, the particles of the medium oscillate about their central or mean positions, in a direction perpendicular to the propagation of the wave.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304800" y="285750"/>
            <a:ext cx="1855091" cy="445089"/>
            <a:chOff x="373380" y="285750"/>
            <a:chExt cx="1855091" cy="445089"/>
          </a:xfrm>
        </p:grpSpPr>
        <p:sp>
          <p:nvSpPr>
            <p:cNvPr id="53" name="Rounded Rectangle 52"/>
            <p:cNvSpPr/>
            <p:nvPr/>
          </p:nvSpPr>
          <p:spPr>
            <a:xfrm>
              <a:off x="373380" y="285750"/>
              <a:ext cx="1855091" cy="445089"/>
            </a:xfrm>
            <a:prstGeom prst="roundRect">
              <a:avLst/>
            </a:prstGeom>
            <a:solidFill>
              <a:srgbClr val="00CCFF">
                <a:alpha val="65000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2724" y="310291"/>
              <a:ext cx="17876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  <a:latin typeface="Narkisim" pitchFamily="34" charset="-79"/>
                  <a:cs typeface="Narkisim" pitchFamily="34" charset="-79"/>
                </a:rPr>
                <a:t>Transverse wave</a:t>
              </a:r>
            </a:p>
          </p:txBody>
        </p:sp>
      </p:grp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" t="39415" r="6938" b="35519"/>
          <a:stretch/>
        </p:blipFill>
        <p:spPr bwMode="auto">
          <a:xfrm>
            <a:off x="524324" y="3028950"/>
            <a:ext cx="6858000" cy="17658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186955" y="3730187"/>
            <a:ext cx="189655" cy="173698"/>
          </a:xfrm>
          <a:prstGeom prst="rect">
            <a:avLst/>
          </a:prstGeom>
          <a:noFill/>
          <a:ln w="28575">
            <a:solidFill>
              <a:srgbClr val="66FF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rot="16200000">
            <a:off x="2771307" y="3911856"/>
            <a:ext cx="822960" cy="0"/>
          </a:xfrm>
          <a:prstGeom prst="straightConnector1">
            <a:avLst/>
          </a:prstGeom>
          <a:ln w="38100">
            <a:solidFill>
              <a:srgbClr val="66FF33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200400" y="3907838"/>
            <a:ext cx="1603758" cy="0"/>
          </a:xfrm>
          <a:prstGeom prst="straightConnector1">
            <a:avLst/>
          </a:prstGeom>
          <a:ln w="38100">
            <a:solidFill>
              <a:srgbClr val="66FF33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068441" y="4456209"/>
            <a:ext cx="234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Direction of oscillation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46822" y="3076722"/>
            <a:ext cx="18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Direction of Wave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38400" y="2949476"/>
            <a:ext cx="66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Crest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1639" y="4323336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Trough`.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76600" y="3486150"/>
            <a:ext cx="43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</a:t>
            </a:r>
            <a:r>
              <a:rPr lang="en-US" sz="1400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01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repeatCount="7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63" presetClass="path" presetSubtype="0" repeatCount="4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-7.40741E-7 L 0.6585 -7.40741E-7 " pathEditMode="relative" rAng="0" ptsTypes="AA">
                                      <p:cBhvr>
                                        <p:cTn id="151" dur="8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3" presetClass="path" presetSubtype="0" repeatCount="3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61111E-6 -7.40741E-7 L 0.6585 -7.40741E-7 " pathEditMode="relative" rAng="0" ptsTypes="AA">
                                      <p:cBhvr>
                                        <p:cTn id="153" dur="8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17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4" presetClass="path" presetSubtype="0" repeatCount="7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64" presetClass="path" presetSubtype="0" repeatCount="7000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64" presetClass="path" presetSubtype="0" repeatCount="7000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64" presetClass="path" presetSubtype="0" repeatCount="700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64" presetClass="path" presetSubtype="0" repeatCount="7000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64" presetClass="path" presetSubtype="0" repeatCount="7000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64" presetClass="path" presetSubtype="0" repeatCount="7000" accel="50000" decel="5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64" presetClass="path" presetSubtype="0" repeatCount="7000" accel="50000" decel="50000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64" presetClass="path" presetSubtype="0" repeatCount="7000" accel="50000" decel="5000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64" presetClass="path" presetSubtype="0" repeatCount="7000" accel="50000" decel="50000" autoRev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7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64" presetClass="path" presetSubtype="0" repeatCount="7000" accel="50000" decel="5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7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4" presetClass="path" presetSubtype="0" repeatCount="7000" accel="50000" decel="50000" autoRev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4" presetClass="path" presetSubtype="0" repeatCount="7000" accel="50000" decel="5000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7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64" presetClass="path" presetSubtype="0" repeatCount="7000" accel="50000" decel="50000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64" presetClass="path" presetSubtype="0" repeatCount="7000" accel="50000" decel="5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64" presetClass="path" presetSubtype="0" repeatCount="7000" accel="50000" decel="50000" autoRev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64" presetClass="path" presetSubtype="0" repeatCount="7000" accel="50000" decel="5000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64" presetClass="path" presetSubtype="0" repeatCount="7000" accel="50000" decel="50000" autoRev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64" presetClass="path" presetSubtype="0" repeatCount="7000" accel="50000" decel="50000" autoRev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64" presetClass="path" presetSubtype="0" repeatCount="7000" accel="50000" decel="5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64" presetClass="path" presetSubtype="0" repeatCount="7000" accel="50000" decel="5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4" presetClass="path" presetSubtype="0" repeatCount="7000" accel="50000" decel="5000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4" presetClass="path" presetSubtype="0" repeatCount="7000" accel="50000" decel="5000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9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4" presetClass="path" presetSubtype="0" repeatCount="7000" accel="50000" decel="50000" autoRev="1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4" presetClass="path" presetSubtype="0" repeatCount="7000" accel="50000" decel="50000" autoRev="1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64" presetClass="path" presetSubtype="0" repeatCount="7000" accel="50000" decel="5000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64" presetClass="path" presetSubtype="0" repeatCount="7000" accel="50000" decel="50000" autoRev="1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64" presetClass="path" presetSubtype="0" repeatCount="7000" accel="50000" decel="50000" autoRev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64" presetClass="path" presetSubtype="0" repeatCount="7000" accel="50000" decel="50000" autoRev="1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64" presetClass="path" presetSubtype="0" repeatCount="7000" accel="50000" decel="50000" autoRev="1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64" presetClass="path" presetSubtype="0" repeatCount="7000" accel="50000" decel="5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64" presetClass="path" presetSubtype="0" repeatCount="7000" accel="50000" decel="50000" autoRev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64" presetClass="path" presetSubtype="0" repeatCount="7000" accel="50000" decel="50000" autoRev="1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1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4" presetClass="path" presetSubtype="0" repeatCount="7000" accel="50000" decel="50000" autoRev="1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4" presetClass="path" presetSubtype="0" repeatCount="7000" accel="50000" decel="50000" autoRev="1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64" presetClass="path" presetSubtype="0" repeatCount="7000" accel="50000" decel="50000" autoRev="1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64" presetClass="path" presetSubtype="0" repeatCount="7000" accel="50000" decel="50000" autoRev="1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64" presetClass="path" presetSubtype="0" repeatCount="7000" accel="50000" decel="50000" autoRev="1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64" presetClass="path" presetSubtype="0" repeatCount="7000" accel="50000" decel="50000" autoRev="1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3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64" presetClass="path" presetSubtype="0" repeatCount="7000" accel="50000" decel="50000" autoRev="1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3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16" presetClass="entr" presetSubtype="42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 animBg="1"/>
      <p:bldP spid="56" grpId="0" animBg="1"/>
      <p:bldP spid="59" grpId="0"/>
      <p:bldP spid="60" grpId="0"/>
      <p:bldP spid="61" grpId="0"/>
      <p:bldP spid="61" grpId="1"/>
      <p:bldP spid="62" grpId="0"/>
      <p:bldP spid="62" grpId="1"/>
      <p:bldP spid="6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d drive\MJ WORK\Pooja mam (physics)\State board\9th state board\Sound\aysberg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619"/>
          <a:stretch/>
        </p:blipFill>
        <p:spPr bwMode="auto">
          <a:xfrm flipH="1">
            <a:off x="-14287" y="0"/>
            <a:ext cx="9172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:\d drive\MJ WORK\Pooja mam (physics)\State board\9th state board\Sound\ship-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9" y="914400"/>
            <a:ext cx="2514690" cy="118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37281" y="1129612"/>
            <a:ext cx="398475" cy="57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5148072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1238" y="144726"/>
            <a:ext cx="6653938" cy="839391"/>
          </a:xfrm>
          <a:prstGeom prst="roundRect">
            <a:avLst>
              <a:gd name="adj" fmla="val 13108"/>
            </a:avLst>
          </a:prstGeom>
          <a:solidFill>
            <a:srgbClr val="000066">
              <a:alpha val="6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1.	The </a:t>
            </a:r>
            <a:r>
              <a:rPr lang="en-US" dirty="0">
                <a:solidFill>
                  <a:prstClr val="white"/>
                </a:solidFill>
                <a:latin typeface="Tw Cen MT" panose="020B0602020104020603" pitchFamily="34" charset="0"/>
              </a:rPr>
              <a:t>drawing shows a ship 800 m from a cliff. </a:t>
            </a:r>
            <a:endParaRPr lang="en-US" dirty="0" smtClean="0">
              <a:solidFill>
                <a:prstClr val="white"/>
              </a:solidFill>
              <a:latin typeface="Tw Cen MT" panose="020B0602020104020603" pitchFamily="34" charset="0"/>
            </a:endParaRPr>
          </a:p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A </a:t>
            </a:r>
            <a:r>
              <a:rPr lang="en-US" dirty="0">
                <a:solidFill>
                  <a:prstClr val="white"/>
                </a:solidFill>
                <a:latin typeface="Tw Cen MT" panose="020B0602020104020603" pitchFamily="34" charset="0"/>
              </a:rPr>
              <a:t>gun is fired on the ship. After 5 seconds the people at the front of the ship hear the sound of the gun again.</a:t>
            </a:r>
          </a:p>
        </p:txBody>
      </p:sp>
      <p:sp>
        <p:nvSpPr>
          <p:cNvPr id="24" name="TextBox 69"/>
          <p:cNvSpPr txBox="1"/>
          <p:nvPr/>
        </p:nvSpPr>
        <p:spPr>
          <a:xfrm>
            <a:off x="428666" y="2038350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9060" y="233259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95400" y="2057400"/>
            <a:ext cx="2280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Distance from the cliff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95675" y="2057400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800 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2431" y="2354818"/>
            <a:ext cx="2823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Time taken to hear the echo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95675" y="235481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5 sec</a:t>
            </a:r>
          </a:p>
        </p:txBody>
      </p:sp>
      <p:sp>
        <p:nvSpPr>
          <p:cNvPr id="30" name="TextBox 69"/>
          <p:cNvSpPr txBox="1"/>
          <p:nvPr/>
        </p:nvSpPr>
        <p:spPr>
          <a:xfrm>
            <a:off x="478073" y="2571750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9172" y="286599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2526" y="3433849"/>
            <a:ext cx="4591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(c)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Distance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travelled by the sound in 5 secs.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62526" y="2864785"/>
            <a:ext cx="2490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(a) 	Name of the effect.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62526" y="3149317"/>
            <a:ext cx="433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(b)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What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happens to the sound at the cliff.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2526" y="3718380"/>
            <a:ext cx="2198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(d) </a:t>
            </a: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	Speed </a:t>
            </a: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of sound.</a:t>
            </a:r>
          </a:p>
        </p:txBody>
      </p:sp>
      <p:sp>
        <p:nvSpPr>
          <p:cNvPr id="36" name="TextBox 69"/>
          <p:cNvSpPr txBox="1"/>
          <p:nvPr/>
        </p:nvSpPr>
        <p:spPr>
          <a:xfrm>
            <a:off x="319170" y="4021693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8566" y="432863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295400" y="4040743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Distance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09618" y="404074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=  Speed × time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7219" y="3463520"/>
            <a:ext cx="4450080" cy="317608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7219" y="3780411"/>
            <a:ext cx="2060037" cy="262486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7219" y="3175502"/>
            <a:ext cx="4218728" cy="288735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7219" y="2913733"/>
            <a:ext cx="2530567" cy="262486"/>
          </a:xfrm>
          <a:prstGeom prst="rect">
            <a:avLst/>
          </a:prstGeom>
          <a:noFill/>
          <a:ln w="1905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0000FF"/>
              </a:solidFill>
              <a:latin typeface="Book Antiqua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996003" y="2012950"/>
            <a:ext cx="42191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(c)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21704" y="2032000"/>
            <a:ext cx="326756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Since, people on the ship heard the echo after 5 seconds,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251450" y="2546350"/>
            <a:ext cx="2995023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Distance travelled by sound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098781" y="280125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43047" y="2797810"/>
            <a:ext cx="1191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800 + 800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98781" y="306601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43047" y="306601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1600 m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43793" y="3979808"/>
            <a:ext cx="728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Speed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24575" y="3964419"/>
            <a:ext cx="28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00800" y="38195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distance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6466768" y="4153336"/>
            <a:ext cx="838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87549" y="411780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time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21197" y="3964419"/>
            <a:ext cx="28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33806" y="381693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1600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7633224" y="4150564"/>
            <a:ext cx="47314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726166" y="41152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1197" y="4357265"/>
            <a:ext cx="28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49352" y="4357265"/>
            <a:ext cx="1289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320 m/s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006340" y="4662011"/>
            <a:ext cx="3365238" cy="340519"/>
          </a:xfrm>
          <a:prstGeom prst="roundRect">
            <a:avLst/>
          </a:prstGeom>
          <a:gradFill>
            <a:gsLst>
              <a:gs pos="0">
                <a:srgbClr val="00FFFF"/>
              </a:gs>
              <a:gs pos="100000">
                <a:schemeClr val="bg1"/>
              </a:gs>
            </a:gsLst>
            <a:lin ang="0" scaled="1"/>
          </a:gra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/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 </a:t>
            </a:r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	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Speed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of Sound is 320 m/s.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577340" y="4317624"/>
            <a:ext cx="3290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Name of the effect is</a:t>
            </a:r>
            <a:r>
              <a:rPr lang="en-US" sz="1600" b="1" dirty="0" smtClean="0">
                <a:solidFill>
                  <a:prstClr val="white"/>
                </a:solidFill>
                <a:latin typeface="Book Antiqua" pitchFamily="18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Copperplate Gothic Bold" panose="020E0705020206020404" pitchFamily="34" charset="0"/>
              </a:rPr>
              <a:t>“</a:t>
            </a:r>
            <a:r>
              <a:rPr lang="en-US" b="1" dirty="0" smtClean="0">
                <a:ln>
                  <a:solidFill>
                    <a:prstClr val="black"/>
                  </a:solidFill>
                </a:ln>
                <a:solidFill>
                  <a:srgbClr val="FFFF00"/>
                </a:solidFill>
                <a:latin typeface="Copperplate Gothic Bold" pitchFamily="34" charset="0"/>
              </a:rPr>
              <a:t>ECHO</a:t>
            </a:r>
            <a:r>
              <a:rPr lang="en-US" b="1" dirty="0" smtClean="0">
                <a:solidFill>
                  <a:prstClr val="white"/>
                </a:solidFill>
                <a:latin typeface="Copperplate Gothic Bold" panose="020E0705020206020404" pitchFamily="34" charset="0"/>
              </a:rPr>
              <a:t>”.</a:t>
            </a:r>
            <a:endParaRPr lang="en-US" b="1" dirty="0">
              <a:solidFill>
                <a:prstClr val="white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219200" y="4297979"/>
            <a:ext cx="489999" cy="4086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(a)</a:t>
            </a:r>
            <a:endParaRPr lang="en-US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78656" y="4629150"/>
            <a:ext cx="361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At the cliff, the sound gets reflected.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38528" y="4629150"/>
            <a:ext cx="45076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(b)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4962470" y="2063700"/>
            <a:ext cx="0" cy="28607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5006340" y="3376653"/>
            <a:ext cx="4061460" cy="502458"/>
          </a:xfrm>
          <a:prstGeom prst="roundRect">
            <a:avLst/>
          </a:prstGeom>
          <a:gradFill>
            <a:gsLst>
              <a:gs pos="0">
                <a:srgbClr val="00FFFF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ts val="1900"/>
              </a:lnSpc>
            </a:pPr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	Sound </a:t>
            </a:r>
            <a:r>
              <a:rPr lang="en-US" b="1" dirty="0">
                <a:solidFill>
                  <a:prstClr val="black"/>
                </a:solidFill>
                <a:latin typeface="Tw Cen MT" panose="020B0602020104020603" pitchFamily="34" charset="0"/>
              </a:rPr>
              <a:t>travels a distance of 1600 m in 5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s.</a:t>
            </a:r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grpSp>
        <p:nvGrpSpPr>
          <p:cNvPr id="71" name="Group 70" hidden="1"/>
          <p:cNvGrpSpPr/>
          <p:nvPr/>
        </p:nvGrpSpPr>
        <p:grpSpPr>
          <a:xfrm>
            <a:off x="4971317" y="2647826"/>
            <a:ext cx="1680256" cy="369332"/>
            <a:chOff x="6761618" y="4144725"/>
            <a:chExt cx="1680256" cy="369673"/>
          </a:xfrm>
        </p:grpSpPr>
        <p:sp>
          <p:nvSpPr>
            <p:cNvPr id="72" name="Teardrop 71"/>
            <p:cNvSpPr/>
            <p:nvPr/>
          </p:nvSpPr>
          <p:spPr>
            <a:xfrm flipV="1">
              <a:off x="8030727" y="4175829"/>
              <a:ext cx="322884" cy="322044"/>
            </a:xfrm>
            <a:prstGeom prst="teardrop">
              <a:avLst>
                <a:gd name="adj" fmla="val 200000"/>
              </a:avLst>
            </a:prstGeom>
            <a:solidFill>
              <a:srgbClr val="FFCC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0000FF"/>
                </a:solidFill>
                <a:latin typeface="Book Antiqua" pitchFamily="18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6761618" y="4144845"/>
              <a:ext cx="1680256" cy="366820"/>
            </a:xfrm>
            <a:prstGeom prst="roundRect">
              <a:avLst>
                <a:gd name="adj" fmla="val 31769"/>
              </a:avLst>
            </a:prstGeom>
            <a:solidFill>
              <a:srgbClr val="FFCC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0000FF"/>
                </a:solidFill>
                <a:latin typeface="Book Antiqua" pitchFamily="18" charset="0"/>
              </a:endParaRPr>
            </a:p>
          </p:txBody>
        </p:sp>
        <p:sp>
          <p:nvSpPr>
            <p:cNvPr id="74" name="Text Box 6" hidden="1"/>
            <p:cNvSpPr txBox="1">
              <a:spLocks noChangeArrowheads="1"/>
            </p:cNvSpPr>
            <p:nvPr/>
          </p:nvSpPr>
          <p:spPr bwMode="auto">
            <a:xfrm>
              <a:off x="6816272" y="4144725"/>
              <a:ext cx="1578431" cy="369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  <a:latin typeface="Tw Cen MT" panose="020B0602020104020603" pitchFamily="34" charset="0"/>
                </a:rPr>
                <a:t>(while going</a:t>
              </a:r>
              <a:r>
                <a:rPr lang="en-US" b="1" dirty="0" smtClean="0">
                  <a:solidFill>
                    <a:srgbClr val="0000FF"/>
                  </a:solidFill>
                  <a:latin typeface="Tw Cen MT" panose="020B0602020104020603" pitchFamily="34" charset="0"/>
                </a:rPr>
                <a:t>) </a:t>
              </a:r>
              <a:endParaRPr lang="en-US" b="1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5" name="Group 74" hidden="1"/>
          <p:cNvGrpSpPr/>
          <p:nvPr/>
        </p:nvGrpSpPr>
        <p:grpSpPr>
          <a:xfrm>
            <a:off x="6750573" y="2625821"/>
            <a:ext cx="1796265" cy="403129"/>
            <a:chOff x="6598720" y="4093860"/>
            <a:chExt cx="1796265" cy="403504"/>
          </a:xfrm>
        </p:grpSpPr>
        <p:sp>
          <p:nvSpPr>
            <p:cNvPr id="76" name="Teardrop 75"/>
            <p:cNvSpPr/>
            <p:nvPr/>
          </p:nvSpPr>
          <p:spPr>
            <a:xfrm flipH="1" flipV="1">
              <a:off x="7392180" y="4135486"/>
              <a:ext cx="322884" cy="322044"/>
            </a:xfrm>
            <a:prstGeom prst="teardrop">
              <a:avLst>
                <a:gd name="adj" fmla="val 200000"/>
              </a:avLst>
            </a:prstGeom>
            <a:solidFill>
              <a:srgbClr val="FFCC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0000FF"/>
                </a:solidFill>
                <a:latin typeface="Book Antiqua" pitchFamily="18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6600090" y="4093860"/>
              <a:ext cx="1794895" cy="403504"/>
            </a:xfrm>
            <a:prstGeom prst="roundRect">
              <a:avLst>
                <a:gd name="adj" fmla="val 31769"/>
              </a:avLst>
            </a:prstGeom>
            <a:solidFill>
              <a:srgbClr val="FFCC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0000FF"/>
                </a:solidFill>
                <a:latin typeface="Book Antiqua" pitchFamily="18" charset="0"/>
              </a:endParaRPr>
            </a:p>
          </p:txBody>
        </p:sp>
        <p:sp>
          <p:nvSpPr>
            <p:cNvPr id="78" name="Text Box 6"/>
            <p:cNvSpPr txBox="1">
              <a:spLocks noChangeArrowheads="1"/>
            </p:cNvSpPr>
            <p:nvPr/>
          </p:nvSpPr>
          <p:spPr bwMode="auto">
            <a:xfrm>
              <a:off x="6598720" y="4109127"/>
              <a:ext cx="1778582" cy="369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solidFill>
                    <a:srgbClr val="0000FF"/>
                  </a:solidFill>
                  <a:latin typeface="Tw Cen MT" panose="020B0602020104020603" pitchFamily="34" charset="0"/>
                </a:rPr>
                <a:t>(after reflection)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960193" y="3964419"/>
            <a:ext cx="45076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(d)</a:t>
            </a:r>
          </a:p>
        </p:txBody>
      </p:sp>
      <p:sp>
        <p:nvSpPr>
          <p:cNvPr id="80" name="TextBox 69"/>
          <p:cNvSpPr txBox="1"/>
          <p:nvPr/>
        </p:nvSpPr>
        <p:spPr>
          <a:xfrm>
            <a:off x="326133" y="431762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6736" y="462454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5" grpId="0"/>
      <p:bldP spid="46" grpId="0"/>
      <p:bldP spid="47" grpId="0"/>
      <p:bldP spid="48" grpId="0"/>
      <p:bldP spid="51" grpId="0"/>
      <p:bldP spid="52" grpId="0"/>
      <p:bldP spid="53" grpId="0"/>
      <p:bldP spid="54" grpId="0"/>
      <p:bldP spid="55" grpId="0"/>
      <p:bldP spid="57" grpId="0"/>
      <p:bldP spid="58" grpId="0"/>
      <p:bldP spid="59" grpId="0"/>
      <p:bldP spid="61" grpId="0"/>
      <p:bldP spid="62" grpId="0"/>
      <p:bldP spid="63" grpId="0"/>
      <p:bldP spid="64" grpId="0" animBg="1"/>
      <p:bldP spid="65" grpId="0"/>
      <p:bldP spid="66" grpId="0"/>
      <p:bldP spid="67" grpId="0"/>
      <p:bldP spid="68" grpId="0" animBg="1"/>
      <p:bldP spid="70" grpId="0" animBg="1"/>
      <p:bldP spid="79" grpId="0" animBg="1"/>
      <p:bldP spid="80" grpId="0"/>
      <p:bldP spid="8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9th state board\Sound\Table 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"/>
            <a:ext cx="9144000" cy="51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1238" y="144726"/>
            <a:ext cx="6765062" cy="1341174"/>
          </a:xfrm>
          <a:prstGeom prst="roundRect">
            <a:avLst>
              <a:gd name="adj" fmla="val 0"/>
            </a:avLst>
          </a:prstGeom>
          <a:solidFill>
            <a:srgbClr val="000066">
              <a:alpha val="69804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Two children are at opposite ends of an aluminium rod. One strikes the end of the rod with a stone. Find the ratio of times taken by the sound wave in air and in aluminium to reach the second child. ( velocity of sound in air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346 m/s , velocity of sound in </a:t>
            </a:r>
            <a:r>
              <a:rPr lang="en-IN" dirty="0" err="1">
                <a:solidFill>
                  <a:prstClr val="white"/>
                </a:solidFill>
                <a:latin typeface="Tw Cen MT" panose="020B0602020104020603" pitchFamily="34" charset="0"/>
              </a:rPr>
              <a:t>aluminum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 = 6420 m/s )	</a:t>
            </a:r>
          </a:p>
        </p:txBody>
      </p:sp>
      <p:pic>
        <p:nvPicPr>
          <p:cNvPr id="37" name="Picture 3" descr="D:\d drive\MJ WORK\Pooja mam (physics)\CBSE (IX)\pc7rLLdKi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6742" r="87250">
                        <a14:foregroundMark x1="67690" y1="20641" x2="69025" y2="25860"/>
                        <a14:foregroundMark x1="68892" y1="84579" x2="61282" y2="9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19" r="12933"/>
          <a:stretch/>
        </p:blipFill>
        <p:spPr bwMode="auto">
          <a:xfrm>
            <a:off x="7278520" y="1619249"/>
            <a:ext cx="186548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D:\d drive\MJ WORK\Pooja mam (physics)\CBSE (IX)\rcjrB6yXi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25791" r="69708">
                        <a14:foregroundMark x1="48418" y1="94404" x2="50365" y2="94769"/>
                        <a14:foregroundMark x1="57543" y1="88321" x2="60584" y2="95134"/>
                        <a14:foregroundMark x1="47689" y1="90998" x2="49027" y2="97810"/>
                        <a14:foregroundMark x1="43917" y1="82725" x2="43187" y2="93796"/>
                        <a14:foregroundMark x1="60219" y1="92214" x2="61314" y2="94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33" r="30667"/>
          <a:stretch/>
        </p:blipFill>
        <p:spPr bwMode="auto">
          <a:xfrm>
            <a:off x="9524" y="1619249"/>
            <a:ext cx="1471051" cy="342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D:\d drive\MJ WORK\Pooja mam (physics)\CBSE (IX)\anuminum rod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0" r="21610"/>
          <a:stretch/>
        </p:blipFill>
        <p:spPr bwMode="auto">
          <a:xfrm rot="5400000">
            <a:off x="4242707" y="-726623"/>
            <a:ext cx="550636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4" b="23633" l="74219" r="95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24" t="586" r="4557" b="75205"/>
          <a:stretch/>
        </p:blipFill>
        <p:spPr bwMode="auto">
          <a:xfrm rot="20388529">
            <a:off x="7162799" y="2687304"/>
            <a:ext cx="432590" cy="5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1480575" y="2343150"/>
            <a:ext cx="5682225" cy="493203"/>
            <a:chOff x="1480575" y="2343150"/>
            <a:chExt cx="5682225" cy="493203"/>
          </a:xfrm>
          <a:solidFill>
            <a:srgbClr val="00FFFF"/>
          </a:solidFill>
        </p:grpSpPr>
        <p:sp>
          <p:nvSpPr>
            <p:cNvPr id="42" name="Freeform 41"/>
            <p:cNvSpPr/>
            <p:nvPr/>
          </p:nvSpPr>
          <p:spPr>
            <a:xfrm>
              <a:off x="1480575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05381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709963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3357818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043618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7244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4102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60960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6786818" y="234315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97754" y="3041650"/>
            <a:ext cx="5865046" cy="369332"/>
            <a:chOff x="1297754" y="2968427"/>
            <a:chExt cx="5865046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1297754" y="3182838"/>
              <a:ext cx="274586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114800" y="2968427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Tw Cen MT" panose="020B0602020104020603" pitchFamily="34" charset="0"/>
                </a:rPr>
                <a:t>d</a:t>
              </a:r>
              <a:endParaRPr lang="en-US" b="1" dirty="0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>
              <a:off x="4419693" y="3182838"/>
              <a:ext cx="274310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270669" y="1903018"/>
            <a:ext cx="822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</a:t>
            </a:r>
            <a:r>
              <a:rPr lang="en-US" b="1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air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?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485900" y="2343150"/>
            <a:ext cx="5682225" cy="493203"/>
            <a:chOff x="1480575" y="2343150"/>
            <a:chExt cx="5682225" cy="493203"/>
          </a:xfrm>
          <a:solidFill>
            <a:srgbClr val="00FFFF"/>
          </a:solidFill>
        </p:grpSpPr>
        <p:sp>
          <p:nvSpPr>
            <p:cNvPr id="57" name="Freeform 56"/>
            <p:cNvSpPr/>
            <p:nvPr/>
          </p:nvSpPr>
          <p:spPr>
            <a:xfrm>
              <a:off x="1480575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05381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709963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357818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4043618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47244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54102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6096000" y="234343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6786818" y="2343150"/>
              <a:ext cx="375982" cy="492923"/>
            </a:xfrm>
            <a:custGeom>
              <a:avLst/>
              <a:gdLst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273844 w 369094"/>
                <a:gd name="connsiteY0" fmla="*/ 0 h 509587"/>
                <a:gd name="connsiteX1" fmla="*/ 0 w 369094"/>
                <a:gd name="connsiteY1" fmla="*/ 240506 h 509587"/>
                <a:gd name="connsiteX2" fmla="*/ 369094 w 369094"/>
                <a:gd name="connsiteY2" fmla="*/ 509587 h 509587"/>
                <a:gd name="connsiteX3" fmla="*/ 119062 w 369094"/>
                <a:gd name="connsiteY3" fmla="*/ 242887 h 509587"/>
                <a:gd name="connsiteX4" fmla="*/ 273844 w 369094"/>
                <a:gd name="connsiteY4" fmla="*/ 0 h 509587"/>
                <a:gd name="connsiteX0" fmla="*/ 154782 w 255081"/>
                <a:gd name="connsiteY0" fmla="*/ 0 h 509587"/>
                <a:gd name="connsiteX1" fmla="*/ 250032 w 255081"/>
                <a:gd name="connsiteY1" fmla="*/ 509587 h 509587"/>
                <a:gd name="connsiteX2" fmla="*/ 0 w 255081"/>
                <a:gd name="connsiteY2" fmla="*/ 242887 h 509587"/>
                <a:gd name="connsiteX3" fmla="*/ 154782 w 255081"/>
                <a:gd name="connsiteY3" fmla="*/ 0 h 509587"/>
                <a:gd name="connsiteX0" fmla="*/ 0 w 100299"/>
                <a:gd name="connsiteY0" fmla="*/ 0 h 509587"/>
                <a:gd name="connsiteX1" fmla="*/ 95250 w 100299"/>
                <a:gd name="connsiteY1" fmla="*/ 509587 h 509587"/>
                <a:gd name="connsiteX2" fmla="*/ 0 w 100299"/>
                <a:gd name="connsiteY2" fmla="*/ 0 h 509587"/>
                <a:gd name="connsiteX0" fmla="*/ 220379 w 320678"/>
                <a:gd name="connsiteY0" fmla="*/ 0 h 509587"/>
                <a:gd name="connsiteX1" fmla="*/ 315629 w 320678"/>
                <a:gd name="connsiteY1" fmla="*/ 509587 h 509587"/>
                <a:gd name="connsiteX2" fmla="*/ 220379 w 320678"/>
                <a:gd name="connsiteY2" fmla="*/ 0 h 509587"/>
                <a:gd name="connsiteX0" fmla="*/ 271940 w 372239"/>
                <a:gd name="connsiteY0" fmla="*/ 0 h 509587"/>
                <a:gd name="connsiteX1" fmla="*/ 367190 w 372239"/>
                <a:gd name="connsiteY1" fmla="*/ 509587 h 509587"/>
                <a:gd name="connsiteX2" fmla="*/ 271940 w 372239"/>
                <a:gd name="connsiteY2" fmla="*/ 0 h 509587"/>
                <a:gd name="connsiteX0" fmla="*/ 271940 w 367190"/>
                <a:gd name="connsiteY0" fmla="*/ 0 h 509587"/>
                <a:gd name="connsiteX1" fmla="*/ 367190 w 367190"/>
                <a:gd name="connsiteY1" fmla="*/ 509587 h 509587"/>
                <a:gd name="connsiteX2" fmla="*/ 271940 w 367190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8227 w 363477"/>
                <a:gd name="connsiteY0" fmla="*/ 0 h 509587"/>
                <a:gd name="connsiteX1" fmla="*/ 363477 w 363477"/>
                <a:gd name="connsiteY1" fmla="*/ 509587 h 509587"/>
                <a:gd name="connsiteX2" fmla="*/ 268227 w 363477"/>
                <a:gd name="connsiteY2" fmla="*/ 0 h 509587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61766 w 378448"/>
                <a:gd name="connsiteY0" fmla="*/ 0 h 492918"/>
                <a:gd name="connsiteX1" fmla="*/ 378448 w 378448"/>
                <a:gd name="connsiteY1" fmla="*/ 492918 h 492918"/>
                <a:gd name="connsiteX2" fmla="*/ 261766 w 378448"/>
                <a:gd name="connsiteY2" fmla="*/ 0 h 492918"/>
                <a:gd name="connsiteX0" fmla="*/ 273946 w 390628"/>
                <a:gd name="connsiteY0" fmla="*/ 0 h 492923"/>
                <a:gd name="connsiteX1" fmla="*/ 390628 w 390628"/>
                <a:gd name="connsiteY1" fmla="*/ 492918 h 492923"/>
                <a:gd name="connsiteX2" fmla="*/ 273946 w 390628"/>
                <a:gd name="connsiteY2" fmla="*/ 0 h 492923"/>
                <a:gd name="connsiteX0" fmla="*/ 240504 w 357186"/>
                <a:gd name="connsiteY0" fmla="*/ 0 h 492923"/>
                <a:gd name="connsiteX1" fmla="*/ 357186 w 357186"/>
                <a:gd name="connsiteY1" fmla="*/ 492918 h 492923"/>
                <a:gd name="connsiteX2" fmla="*/ 240504 w 357186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  <a:gd name="connsiteX0" fmla="*/ 259300 w 375982"/>
                <a:gd name="connsiteY0" fmla="*/ 0 h 492923"/>
                <a:gd name="connsiteX1" fmla="*/ 375982 w 375982"/>
                <a:gd name="connsiteY1" fmla="*/ 492918 h 492923"/>
                <a:gd name="connsiteX2" fmla="*/ 259300 w 375982"/>
                <a:gd name="connsiteY2" fmla="*/ 0 h 4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82" h="492923">
                  <a:moveTo>
                    <a:pt x="259300" y="0"/>
                  </a:moveTo>
                  <a:cubicBezTo>
                    <a:pt x="98564" y="139700"/>
                    <a:pt x="-64946" y="271463"/>
                    <a:pt x="375982" y="492918"/>
                  </a:cubicBezTo>
                  <a:cubicBezTo>
                    <a:pt x="84676" y="494505"/>
                    <a:pt x="-239969" y="162717"/>
                    <a:pt x="259300" y="0"/>
                  </a:cubicBez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370857" y="1903018"/>
            <a:ext cx="15055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v</a:t>
            </a:r>
            <a:r>
              <a:rPr lang="en-US" b="1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air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346m/s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007447" y="1898650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t</a:t>
            </a:r>
            <a:r>
              <a:rPr lang="en-US" b="1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al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?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046721" y="1898650"/>
            <a:ext cx="15792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v</a:t>
            </a:r>
            <a:r>
              <a:rPr lang="en-US" b="1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al 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6420m/s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250880" y="1887954"/>
            <a:ext cx="5373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AIR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467086" y="2918996"/>
            <a:ext cx="1691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prstClr val="black"/>
                </a:solidFill>
                <a:latin typeface="Tw Cen MT" panose="020B0602020104020603" pitchFamily="34" charset="0"/>
              </a:rPr>
              <a:t>Alumunium</a:t>
            </a:r>
            <a:r>
              <a:rPr lang="en-US" b="1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rod</a:t>
            </a:r>
            <a:endParaRPr lang="el-GR" b="1" dirty="0">
              <a:solidFill>
                <a:prstClr val="black"/>
              </a:solidFill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5" grpId="0"/>
      <p:bldP spid="66" grpId="0"/>
      <p:bldP spid="67" grpId="0"/>
      <p:bldP spid="68" grpId="0"/>
      <p:bldP spid="69" grpId="0"/>
      <p:bldP spid="69" grpId="1"/>
      <p:bldP spid="7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Table B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"/>
            <a:ext cx="9144000" cy="51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5148072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144726"/>
            <a:ext cx="6765062" cy="1341174"/>
          </a:xfrm>
          <a:prstGeom prst="rect">
            <a:avLst/>
          </a:prstGeom>
          <a:solidFill>
            <a:srgbClr val="000066">
              <a:alpha val="40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Two children are at opposite ends of an aluminium rod. One strikes the end of the rod with a stone. Find the ratio of times taken by the sound wave in air and in aluminium to reach the second child. ( velocity of sound in air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346 m/s , velocity of sound in </a:t>
            </a:r>
            <a:r>
              <a:rPr lang="en-IN" dirty="0" err="1">
                <a:solidFill>
                  <a:prstClr val="white"/>
                </a:solidFill>
                <a:latin typeface="Tw Cen MT" panose="020B0602020104020603" pitchFamily="34" charset="0"/>
              </a:rPr>
              <a:t>aluminum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 = 6420 m/s )	</a:t>
            </a:r>
          </a:p>
        </p:txBody>
      </p:sp>
      <p:sp>
        <p:nvSpPr>
          <p:cNvPr id="5" name="TextBox 69"/>
          <p:cNvSpPr txBox="1"/>
          <p:nvPr/>
        </p:nvSpPr>
        <p:spPr>
          <a:xfrm>
            <a:off x="360086" y="1504950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480" y="179919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838" y="1573502"/>
            <a:ext cx="3041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Velocity of sound in air (</a:t>
            </a:r>
            <a:r>
              <a:rPr lang="en-IN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v</a:t>
            </a:r>
            <a:r>
              <a:rPr lang="en-IN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air</a:t>
            </a: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264476" y="157350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 346 m/s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879" y="1821418"/>
            <a:ext cx="374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velocity of sound in aluminium (</a:t>
            </a:r>
            <a:r>
              <a:rPr lang="en-IN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v</a:t>
            </a:r>
            <a:r>
              <a:rPr lang="en-IN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al</a:t>
            </a: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)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3838" y="1821418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   6420 m/s</a:t>
            </a:r>
          </a:p>
        </p:txBody>
      </p:sp>
      <p:sp>
        <p:nvSpPr>
          <p:cNvPr id="11" name="TextBox 69"/>
          <p:cNvSpPr txBox="1"/>
          <p:nvPr/>
        </p:nvSpPr>
        <p:spPr>
          <a:xfrm>
            <a:off x="358140" y="2121300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9239" y="241554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2831" y="2138620"/>
            <a:ext cx="3981169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Ratio of times taken by sound wave in air and in aluminium (</a:t>
            </a:r>
            <a:r>
              <a:rPr lang="en-IN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v</a:t>
            </a:r>
            <a:r>
              <a:rPr lang="en-IN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air</a:t>
            </a:r>
            <a:r>
              <a:rPr lang="en-IN" b="1" dirty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/ </a:t>
            </a:r>
            <a:r>
              <a:rPr lang="en-IN" b="1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v</a:t>
            </a:r>
            <a:r>
              <a:rPr lang="en-IN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al</a:t>
            </a: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) = ?</a:t>
            </a:r>
          </a:p>
        </p:txBody>
      </p:sp>
      <p:sp>
        <p:nvSpPr>
          <p:cNvPr id="14" name="TextBox 69"/>
          <p:cNvSpPr txBox="1"/>
          <p:nvPr/>
        </p:nvSpPr>
        <p:spPr>
          <a:xfrm>
            <a:off x="354872" y="2729969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4268" y="30369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63585" y="2629625"/>
            <a:ext cx="809809" cy="670957"/>
            <a:chOff x="2229153" y="3217446"/>
            <a:chExt cx="809809" cy="670957"/>
          </a:xfrm>
        </p:grpSpPr>
        <p:sp>
          <p:nvSpPr>
            <p:cNvPr id="17" name="Rectangle 16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32468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d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29153" y="333375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768123" y="3543283"/>
              <a:ext cx="235184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763726" y="3519071"/>
              <a:ext cx="2439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" name="TextBox 69"/>
          <p:cNvSpPr txBox="1"/>
          <p:nvPr/>
        </p:nvSpPr>
        <p:spPr>
          <a:xfrm>
            <a:off x="356613" y="31618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216" y="346872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336875" y="3168550"/>
            <a:ext cx="39209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Since the distance travelled by both the sound waves (d) is same, we get</a:t>
            </a:r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79732" y="3714750"/>
            <a:ext cx="413896" cy="719332"/>
            <a:chOff x="5001095" y="2703840"/>
            <a:chExt cx="413896" cy="719332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001095" y="2703840"/>
              <a:ext cx="4138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air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5017856" y="3063506"/>
              <a:ext cx="38037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025140" y="3053840"/>
              <a:ext cx="3658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al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86000" y="3714750"/>
            <a:ext cx="474169" cy="719332"/>
            <a:chOff x="4411963" y="2703840"/>
            <a:chExt cx="474169" cy="719332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436008" y="2703840"/>
              <a:ext cx="4260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v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al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4472005" y="3063506"/>
              <a:ext cx="38037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4411963" y="3053840"/>
              <a:ext cx="47416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v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air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1981200" y="388975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7022" y="2647950"/>
            <a:ext cx="413895" cy="719332"/>
            <a:chOff x="5001095" y="2703840"/>
            <a:chExt cx="413895" cy="719332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001095" y="2703840"/>
              <a:ext cx="41389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air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17856" y="3063506"/>
              <a:ext cx="38037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025140" y="3053840"/>
              <a:ext cx="3658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al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43858" y="2647950"/>
            <a:ext cx="671979" cy="719332"/>
            <a:chOff x="4422531" y="2703840"/>
            <a:chExt cx="671979" cy="719332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4422531" y="2703840"/>
              <a:ext cx="6719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6420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4505382" y="3063506"/>
              <a:ext cx="50627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4483445" y="3053840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346</a:t>
              </a:r>
            </a:p>
          </p:txBody>
        </p:sp>
      </p:grp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6128490" y="282295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324475" y="2886817"/>
            <a:ext cx="0" cy="1285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5727022" y="3376418"/>
            <a:ext cx="413896" cy="719332"/>
            <a:chOff x="5001095" y="2703840"/>
            <a:chExt cx="413896" cy="719332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001095" y="2703840"/>
              <a:ext cx="4138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air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5017856" y="3063506"/>
              <a:ext cx="38037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025140" y="3053840"/>
              <a:ext cx="3658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</a:t>
              </a:r>
              <a:r>
                <a:rPr lang="en-US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al</a:t>
              </a:r>
              <a:endParaRPr lang="el-GR" b="1" baseline="-25000" dirty="0">
                <a:solidFill>
                  <a:prstClr val="white"/>
                </a:solidFill>
                <a:latin typeface="Book Antiqua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443858" y="3376418"/>
            <a:ext cx="731290" cy="719332"/>
            <a:chOff x="4422531" y="2703840"/>
            <a:chExt cx="731290" cy="719332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4422531" y="2703840"/>
              <a:ext cx="7312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18.55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535038" y="3063506"/>
              <a:ext cx="506277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4634929" y="3053840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128490" y="3551418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l-GR" b="1" dirty="0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53" name="TextBox 69"/>
          <p:cNvSpPr txBox="1"/>
          <p:nvPr/>
        </p:nvSpPr>
        <p:spPr>
          <a:xfrm>
            <a:off x="4182505" y="423006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04336" y="4536993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4994475" y="4236819"/>
            <a:ext cx="39209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The ratio of the time taken by sound wave in air and aluminium is 18.55 : 1 </a:t>
            </a:r>
          </a:p>
        </p:txBody>
      </p:sp>
    </p:spTree>
    <p:extLst>
      <p:ext uri="{BB962C8B-B14F-4D97-AF65-F5344CB8AC3E}">
        <p14:creationId xmlns:p14="http://schemas.microsoft.com/office/powerpoint/2010/main" val="139907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 animBg="1"/>
      <p:bldP spid="22" grpId="0"/>
      <p:bldP spid="23" grpId="0" animBg="1"/>
      <p:bldP spid="24" grpId="0"/>
      <p:bldP spid="33" grpId="0"/>
      <p:bldP spid="42" grpId="0"/>
      <p:bldP spid="52" grpId="0"/>
      <p:bldP spid="53" grpId="0"/>
      <p:bldP spid="54" grpId="0" animBg="1"/>
      <p:bldP spid="5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- 11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2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speed, frequency and wavelength.</a:t>
            </a:r>
          </a:p>
        </p:txBody>
      </p:sp>
    </p:spTree>
    <p:extLst>
      <p:ext uri="{BB962C8B-B14F-4D97-AF65-F5344CB8AC3E}">
        <p14:creationId xmlns:p14="http://schemas.microsoft.com/office/powerpoint/2010/main" val="19360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1639168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318407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 drive\MJ WORK\Pooja mam (physics)\State board\9th state board\Sound\1639168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9200" y="-318407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d drive\MJ WORK\Pooja mam (physics)\State board\9th state board\Sound\10635174-shouting-business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0" y="2952750"/>
            <a:ext cx="1368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 rot="20716700" flipH="1" flipV="1">
            <a:off x="1438242" y="2154977"/>
            <a:ext cx="2355851" cy="1518445"/>
            <a:chOff x="1219200" y="-3790950"/>
            <a:chExt cx="5868125" cy="2000250"/>
          </a:xfrm>
        </p:grpSpPr>
        <p:sp>
          <p:nvSpPr>
            <p:cNvPr id="10" name="Freeform 9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20693470">
            <a:off x="3676319" y="1316647"/>
            <a:ext cx="2831817" cy="1436178"/>
            <a:chOff x="1219200" y="-3790950"/>
            <a:chExt cx="5868125" cy="2000250"/>
          </a:xfrm>
        </p:grpSpPr>
        <p:sp>
          <p:nvSpPr>
            <p:cNvPr id="19" name="Freeform 18"/>
            <p:cNvSpPr/>
            <p:nvPr/>
          </p:nvSpPr>
          <p:spPr>
            <a:xfrm>
              <a:off x="1219200" y="-3790950"/>
              <a:ext cx="762000" cy="2000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70641" y="-3595290"/>
              <a:ext cx="540005" cy="1608931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900087" y="-3476624"/>
              <a:ext cx="540005" cy="1371599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629533" y="-3324225"/>
              <a:ext cx="540005" cy="1066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58979" y="-3282950"/>
              <a:ext cx="540005" cy="98425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5088425" y="-3197225"/>
              <a:ext cx="540005" cy="8128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817871" y="-3127375"/>
              <a:ext cx="540005" cy="6731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547320" y="-3019424"/>
              <a:ext cx="540005" cy="457200"/>
            </a:xfrm>
            <a:custGeom>
              <a:avLst/>
              <a:gdLst>
                <a:gd name="connsiteX0" fmla="*/ 158750 w 374650"/>
                <a:gd name="connsiteY0" fmla="*/ 1606550 h 1606550"/>
                <a:gd name="connsiteX1" fmla="*/ 0 w 374650"/>
                <a:gd name="connsiteY1" fmla="*/ 0 h 1606550"/>
                <a:gd name="connsiteX2" fmla="*/ 374650 w 374650"/>
                <a:gd name="connsiteY2" fmla="*/ 1136650 h 1606550"/>
                <a:gd name="connsiteX3" fmla="*/ 158750 w 374650"/>
                <a:gd name="connsiteY3" fmla="*/ 1606550 h 1606550"/>
                <a:gd name="connsiteX0" fmla="*/ 192088 w 374650"/>
                <a:gd name="connsiteY0" fmla="*/ 1611313 h 1611313"/>
                <a:gd name="connsiteX1" fmla="*/ 0 w 374650"/>
                <a:gd name="connsiteY1" fmla="*/ 0 h 1611313"/>
                <a:gd name="connsiteX2" fmla="*/ 374650 w 374650"/>
                <a:gd name="connsiteY2" fmla="*/ 1136650 h 1611313"/>
                <a:gd name="connsiteX3" fmla="*/ 192088 w 374650"/>
                <a:gd name="connsiteY3" fmla="*/ 1611313 h 1611313"/>
                <a:gd name="connsiteX0" fmla="*/ 452953 w 635515"/>
                <a:gd name="connsiteY0" fmla="*/ 1611313 h 1611313"/>
                <a:gd name="connsiteX1" fmla="*/ 260865 w 635515"/>
                <a:gd name="connsiteY1" fmla="*/ 0 h 1611313"/>
                <a:gd name="connsiteX2" fmla="*/ 635515 w 635515"/>
                <a:gd name="connsiteY2" fmla="*/ 1136650 h 1611313"/>
                <a:gd name="connsiteX3" fmla="*/ 452953 w 635515"/>
                <a:gd name="connsiteY3" fmla="*/ 1611313 h 1611313"/>
                <a:gd name="connsiteX0" fmla="*/ 440625 w 623187"/>
                <a:gd name="connsiteY0" fmla="*/ 1599406 h 1599406"/>
                <a:gd name="connsiteX1" fmla="*/ 289018 w 623187"/>
                <a:gd name="connsiteY1" fmla="*/ 0 h 1599406"/>
                <a:gd name="connsiteX2" fmla="*/ 623187 w 623187"/>
                <a:gd name="connsiteY2" fmla="*/ 1124743 h 1599406"/>
                <a:gd name="connsiteX3" fmla="*/ 440625 w 623187"/>
                <a:gd name="connsiteY3" fmla="*/ 1599406 h 1599406"/>
                <a:gd name="connsiteX0" fmla="*/ 549856 w 732418"/>
                <a:gd name="connsiteY0" fmla="*/ 1599406 h 1599406"/>
                <a:gd name="connsiteX1" fmla="*/ 398249 w 732418"/>
                <a:gd name="connsiteY1" fmla="*/ 0 h 1599406"/>
                <a:gd name="connsiteX2" fmla="*/ 732418 w 732418"/>
                <a:gd name="connsiteY2" fmla="*/ 1124743 h 1599406"/>
                <a:gd name="connsiteX3" fmla="*/ 549856 w 732418"/>
                <a:gd name="connsiteY3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49856 w 549856"/>
                <a:gd name="connsiteY0" fmla="*/ 1599406 h 1599406"/>
                <a:gd name="connsiteX1" fmla="*/ 398249 w 549856"/>
                <a:gd name="connsiteY1" fmla="*/ 0 h 1599406"/>
                <a:gd name="connsiteX2" fmla="*/ 549856 w 549856"/>
                <a:gd name="connsiteY2" fmla="*/ 1599406 h 1599406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08931 h 1608931"/>
                <a:gd name="connsiteX1" fmla="*/ 395458 w 551827"/>
                <a:gd name="connsiteY1" fmla="*/ 0 h 1608931"/>
                <a:gd name="connsiteX2" fmla="*/ 551827 w 551827"/>
                <a:gd name="connsiteY2" fmla="*/ 1608931 h 1608931"/>
                <a:gd name="connsiteX0" fmla="*/ 551827 w 551827"/>
                <a:gd name="connsiteY0" fmla="*/ 1623218 h 1623218"/>
                <a:gd name="connsiteX1" fmla="*/ 395458 w 551827"/>
                <a:gd name="connsiteY1" fmla="*/ 0 h 1623218"/>
                <a:gd name="connsiteX2" fmla="*/ 551827 w 551827"/>
                <a:gd name="connsiteY2" fmla="*/ 1623218 h 1623218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53810 w 553810"/>
                <a:gd name="connsiteY0" fmla="*/ 1608931 h 1608931"/>
                <a:gd name="connsiteX1" fmla="*/ 392678 w 553810"/>
                <a:gd name="connsiteY1" fmla="*/ 0 h 1608931"/>
                <a:gd name="connsiteX2" fmla="*/ 553810 w 553810"/>
                <a:gd name="connsiteY2" fmla="*/ 1608931 h 1608931"/>
                <a:gd name="connsiteX0" fmla="*/ 523659 w 523659"/>
                <a:gd name="connsiteY0" fmla="*/ 1608931 h 1608931"/>
                <a:gd name="connsiteX1" fmla="*/ 362527 w 523659"/>
                <a:gd name="connsiteY1" fmla="*/ 0 h 1608931"/>
                <a:gd name="connsiteX2" fmla="*/ 523659 w 523659"/>
                <a:gd name="connsiteY2" fmla="*/ 1608931 h 1608931"/>
                <a:gd name="connsiteX0" fmla="*/ 540005 w 540005"/>
                <a:gd name="connsiteY0" fmla="*/ 1608931 h 1608931"/>
                <a:gd name="connsiteX1" fmla="*/ 378873 w 540005"/>
                <a:gd name="connsiteY1" fmla="*/ 0 h 1608931"/>
                <a:gd name="connsiteX2" fmla="*/ 540005 w 540005"/>
                <a:gd name="connsiteY2" fmla="*/ 1608931 h 160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005" h="1608931">
                  <a:moveTo>
                    <a:pt x="540005" y="1608931"/>
                  </a:moveTo>
                  <a:cubicBezTo>
                    <a:pt x="-316980" y="1131358"/>
                    <a:pt x="16658" y="184679"/>
                    <a:pt x="378873" y="0"/>
                  </a:cubicBezTo>
                  <a:cubicBezTo>
                    <a:pt x="-68273" y="735540"/>
                    <a:pt x="337068" y="1430603"/>
                    <a:pt x="540005" y="160893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1695221" y="3749773"/>
            <a:ext cx="1920240" cy="1588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headEnd type="none" w="med" len="med"/>
            <a:tailEnd type="stealth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Straight Arrow Connector 27"/>
          <p:cNvCxnSpPr/>
          <p:nvPr/>
        </p:nvCxnSpPr>
        <p:spPr>
          <a:xfrm flipH="1">
            <a:off x="1687246" y="3943350"/>
            <a:ext cx="1920240" cy="1588"/>
          </a:xfrm>
          <a:prstGeom prst="straightConnector1">
            <a:avLst/>
          </a:prstGeom>
          <a:noFill/>
          <a:ln w="38100" cap="flat" cmpd="sng" algn="ctr">
            <a:solidFill>
              <a:srgbClr val="FFFF00"/>
            </a:solidFill>
            <a:prstDash val="solid"/>
            <a:headEnd type="none" w="med" len="med"/>
            <a:tailEnd type="stealth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29" name="TextBox 28"/>
          <p:cNvSpPr txBox="1"/>
          <p:nvPr/>
        </p:nvSpPr>
        <p:spPr>
          <a:xfrm>
            <a:off x="1752600" y="3257550"/>
            <a:ext cx="1879041" cy="369332"/>
          </a:xfrm>
          <a:prstGeom prst="rect">
            <a:avLst/>
          </a:prstGeom>
          <a:solidFill>
            <a:srgbClr val="080808">
              <a:alpha val="69804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  <a:cs typeface="Narkisim" pitchFamily="34" charset="-79"/>
              </a:rPr>
              <a:t>Distance = 690 m</a:t>
            </a:r>
            <a:endParaRPr lang="en-US" b="1" kern="0" dirty="0">
              <a:solidFill>
                <a:prstClr val="white"/>
              </a:solidFill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63575" y="4031218"/>
            <a:ext cx="1879041" cy="369332"/>
          </a:xfrm>
          <a:prstGeom prst="rect">
            <a:avLst/>
          </a:prstGeom>
          <a:solidFill>
            <a:srgbClr val="080808">
              <a:alpha val="69804"/>
            </a:srgbClr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prstClr val="white"/>
                </a:solidFill>
                <a:latin typeface="Tw Cen MT" panose="020B0602020104020603" pitchFamily="34" charset="0"/>
                <a:cs typeface="Narkisim" pitchFamily="34" charset="-79"/>
              </a:rPr>
              <a:t>Distance = 690 m</a:t>
            </a:r>
            <a:endParaRPr lang="en-US" b="1" kern="0" dirty="0">
              <a:solidFill>
                <a:prstClr val="white"/>
              </a:solidFill>
              <a:latin typeface="Tw Cen MT" panose="020B0602020104020603" pitchFamily="34" charset="0"/>
              <a:cs typeface="Narkisim" pitchFamily="34" charset="-79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1238" y="144726"/>
            <a:ext cx="6765062" cy="1125274"/>
          </a:xfrm>
          <a:prstGeom prst="roundRect">
            <a:avLst>
              <a:gd name="adj" fmla="val 0"/>
            </a:avLst>
          </a:prstGeom>
          <a:solidFill>
            <a:srgbClr val="000066">
              <a:alpha val="69804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child shouted ‘Hello’ near a cliff and heard the echo after some time. If the speed of sound is taken as 345 m/s at respective temperature and the distance of cliff from the child is 690 m. Calculate the time after which echo is heard by the child.</a:t>
            </a:r>
          </a:p>
        </p:txBody>
      </p:sp>
    </p:spTree>
    <p:extLst>
      <p:ext uri="{BB962C8B-B14F-4D97-AF65-F5344CB8AC3E}">
        <p14:creationId xmlns:p14="http://schemas.microsoft.com/office/powerpoint/2010/main" val="10683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97531E-6 L 0.37309 -0.2166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46" y="-108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52552 0.32747 L 0.00834 0.00741 " pathEditMode="relative" rAng="0" ptsTypes="AA">
                                      <p:cBhvr>
                                        <p:cTn id="30" dur="4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84" y="-16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2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9th state board\Sound\1639168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318407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:\d drive\MJ WORK\Pooja mam (physics)\State board\9th state board\Sound\1639168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9200" y="-318407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-771032" y="-291737"/>
            <a:ext cx="11620500" cy="5829300"/>
          </a:xfrm>
          <a:prstGeom prst="rect">
            <a:avLst/>
          </a:prstGeom>
          <a:solidFill>
            <a:srgbClr val="080808">
              <a:alpha val="80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1238" y="144726"/>
            <a:ext cx="6765062" cy="1125274"/>
          </a:xfrm>
          <a:prstGeom prst="roundRect">
            <a:avLst>
              <a:gd name="adj" fmla="val 0"/>
            </a:avLst>
          </a:prstGeom>
          <a:solidFill>
            <a:srgbClr val="000066">
              <a:alpha val="50196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child shouted ‘Hello’ near a cliff and heard the echo after some time. If the speed of sound is taken as 345 m/s at respective temperature and the distance of cliff from the child is 690 m. Calculate the time after which echo is heard by the child.</a:t>
            </a:r>
          </a:p>
        </p:txBody>
      </p:sp>
      <p:sp>
        <p:nvSpPr>
          <p:cNvPr id="32" name="TextBox 69"/>
          <p:cNvSpPr txBox="1"/>
          <p:nvPr/>
        </p:nvSpPr>
        <p:spPr>
          <a:xfrm>
            <a:off x="367706" y="1301750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8575" y="161504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19200" y="1328964"/>
            <a:ext cx="2365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Total distance travelled by sound (d)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23846" y="146746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10000" y="1328964"/>
            <a:ext cx="1747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from child to cliff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410200" y="146701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+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96354" y="1328519"/>
            <a:ext cx="1747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from cliff to child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632200" y="1874375"/>
            <a:ext cx="1588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 690 + 690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32200" y="215715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 1380 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19200" y="2482850"/>
            <a:ext cx="2365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632200" y="2482850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 345 m/s</a:t>
            </a:r>
          </a:p>
        </p:txBody>
      </p:sp>
      <p:sp>
        <p:nvSpPr>
          <p:cNvPr id="44" name="TextBox 69"/>
          <p:cNvSpPr txBox="1"/>
          <p:nvPr/>
        </p:nvSpPr>
        <p:spPr>
          <a:xfrm>
            <a:off x="373380" y="2762250"/>
            <a:ext cx="89633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14479" y="308425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52831" y="2808293"/>
            <a:ext cx="1618969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Time (t)	= ?</a:t>
            </a:r>
          </a:p>
        </p:txBody>
      </p:sp>
      <p:sp>
        <p:nvSpPr>
          <p:cNvPr id="47" name="TextBox 69"/>
          <p:cNvSpPr txBox="1"/>
          <p:nvPr/>
        </p:nvSpPr>
        <p:spPr>
          <a:xfrm>
            <a:off x="364890" y="3131437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4286" y="343838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363585" y="3016250"/>
            <a:ext cx="2141615" cy="686197"/>
            <a:chOff x="2229153" y="3202603"/>
            <a:chExt cx="2141615" cy="686197"/>
          </a:xfrm>
        </p:grpSpPr>
        <p:sp>
          <p:nvSpPr>
            <p:cNvPr id="50" name="Rectangle 49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439144" y="3543680"/>
              <a:ext cx="89311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587380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5" name="TextBox 69"/>
          <p:cNvSpPr txBox="1"/>
          <p:nvPr/>
        </p:nvSpPr>
        <p:spPr>
          <a:xfrm>
            <a:off x="356613" y="375551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7216" y="406244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356360" y="3621533"/>
            <a:ext cx="2141615" cy="686197"/>
            <a:chOff x="2229153" y="3202603"/>
            <a:chExt cx="2141615" cy="686197"/>
          </a:xfrm>
        </p:grpSpPr>
        <p:sp>
          <p:nvSpPr>
            <p:cNvPr id="58" name="Rectangle 57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3439144" y="3543680"/>
              <a:ext cx="89311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587380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678984" y="4336653"/>
            <a:ext cx="1530455" cy="686197"/>
            <a:chOff x="2561937" y="3202603"/>
            <a:chExt cx="1530455" cy="686197"/>
          </a:xfrm>
        </p:grpSpPr>
        <p:sp>
          <p:nvSpPr>
            <p:cNvPr id="64" name="Rectangle 63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0413" y="3202603"/>
              <a:ext cx="6719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1380</a:t>
              </a: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2561937" y="3333750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time</a:t>
              </a:r>
              <a:endParaRPr lang="en-US" b="1" baseline="-25000" dirty="0" smtClean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9127" y="3543680"/>
              <a:ext cx="554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481327" y="3519468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345</a:t>
              </a:r>
            </a:p>
          </p:txBody>
        </p:sp>
      </p:grpSp>
      <p:sp>
        <p:nvSpPr>
          <p:cNvPr id="69" name="Rectangle 68"/>
          <p:cNvSpPr/>
          <p:nvPr/>
        </p:nvSpPr>
        <p:spPr>
          <a:xfrm>
            <a:off x="4648200" y="4064561"/>
            <a:ext cx="2342869" cy="335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IN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Time (t)	=   4 sec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11969" y="435706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835032" y="4663993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623939" y="4363819"/>
            <a:ext cx="33770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The echo is heard by the child</a:t>
            </a:r>
          </a:p>
          <a:p>
            <a:r>
              <a:rPr lang="en-IN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4 second after shouting.</a:t>
            </a:r>
          </a:p>
        </p:txBody>
      </p:sp>
    </p:spTree>
    <p:extLst>
      <p:ext uri="{BB962C8B-B14F-4D97-AF65-F5344CB8AC3E}">
        <p14:creationId xmlns:p14="http://schemas.microsoft.com/office/powerpoint/2010/main" val="17860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" grpId="0" animBg="1"/>
      <p:bldP spid="32" grpId="0"/>
      <p:bldP spid="33" grpId="0" animBg="1"/>
      <p:bldP spid="34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 animBg="1"/>
      <p:bldP spid="55" grpId="0"/>
      <p:bldP spid="56" grpId="0" animBg="1"/>
      <p:bldP spid="69" grpId="0"/>
      <p:bldP spid="70" grpId="0"/>
      <p:bldP spid="71" grpId="0" animBg="1"/>
      <p:bldP spid="7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765062" cy="635187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4.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The frequency of a source of sound is 100 Hz. How many times does it vibrate in a minute?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7706" y="1047750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100" y="136104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44598" y="1050114"/>
            <a:ext cx="147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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34923" y="1050114"/>
            <a:ext cx="11512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100 Hz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832046" y="1371372"/>
            <a:ext cx="8611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(t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34923" y="1371372"/>
            <a:ext cx="1127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60 sec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" name="TextBox 69"/>
          <p:cNvSpPr txBox="1"/>
          <p:nvPr/>
        </p:nvSpPr>
        <p:spPr>
          <a:xfrm>
            <a:off x="342923" y="1762580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4479" y="206722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54641" y="1762580"/>
            <a:ext cx="27199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No. of vibrations in 60 sec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16296" y="1762580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4" name="TextBox 69"/>
          <p:cNvSpPr txBox="1"/>
          <p:nvPr/>
        </p:nvSpPr>
        <p:spPr>
          <a:xfrm>
            <a:off x="364890" y="2259637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4286" y="256658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63585" y="2144450"/>
            <a:ext cx="3238895" cy="686197"/>
            <a:chOff x="2229153" y="3202603"/>
            <a:chExt cx="3238895" cy="686197"/>
          </a:xfrm>
        </p:grpSpPr>
        <p:sp>
          <p:nvSpPr>
            <p:cNvPr id="17" name="Rectangle 16"/>
            <p:cNvSpPr/>
            <p:nvPr/>
          </p:nvSpPr>
          <p:spPr>
            <a:xfrm>
              <a:off x="332682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57038" y="3202603"/>
              <a:ext cx="18110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No. of vibrations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229153" y="3333750"/>
              <a:ext cx="1135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frequency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692334" y="3543680"/>
              <a:ext cx="1740419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264224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22" name="TextBox 69"/>
          <p:cNvSpPr txBox="1"/>
          <p:nvPr/>
        </p:nvSpPr>
        <p:spPr>
          <a:xfrm>
            <a:off x="356613" y="29527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216" y="325967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60025" y="2834678"/>
            <a:ext cx="3238895" cy="686197"/>
            <a:chOff x="2229153" y="3202603"/>
            <a:chExt cx="3238895" cy="686197"/>
          </a:xfrm>
        </p:grpSpPr>
        <p:sp>
          <p:nvSpPr>
            <p:cNvPr id="25" name="Rectangle 24"/>
            <p:cNvSpPr/>
            <p:nvPr/>
          </p:nvSpPr>
          <p:spPr>
            <a:xfrm>
              <a:off x="332682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7038" y="3202603"/>
              <a:ext cx="18110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No. of vibrations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229153" y="3333750"/>
              <a:ext cx="11350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frequency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692334" y="3543680"/>
              <a:ext cx="174041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264224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295400" y="3451954"/>
            <a:ext cx="194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 ×  time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281715" y="3451954"/>
            <a:ext cx="2147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No. of vibrations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914400" y="3451954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1987705" y="3802618"/>
            <a:ext cx="12522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100  ×  60 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3281715" y="3802618"/>
            <a:ext cx="2147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No. of vibrations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914400" y="380261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428962" y="4148893"/>
            <a:ext cx="18110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No. of vibrations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3281715" y="4148893"/>
            <a:ext cx="10086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6000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914400" y="4148893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6569" y="447281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9632" y="4779743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132239" y="4514294"/>
            <a:ext cx="44303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source vibrates 6000 times in a minute</a:t>
            </a:r>
          </a:p>
        </p:txBody>
      </p:sp>
    </p:spTree>
    <p:extLst>
      <p:ext uri="{BB962C8B-B14F-4D97-AF65-F5344CB8AC3E}">
        <p14:creationId xmlns:p14="http://schemas.microsoft.com/office/powerpoint/2010/main" val="414231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/>
      <p:bldP spid="14" grpId="0"/>
      <p:bldP spid="15" grpId="0" animBg="1"/>
      <p:bldP spid="22" grpId="0"/>
      <p:bldP spid="23" grpId="0" animBg="1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- 12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speed, frequency and wavelength.</a:t>
            </a:r>
          </a:p>
        </p:txBody>
      </p:sp>
    </p:spTree>
    <p:extLst>
      <p:ext uri="{BB962C8B-B14F-4D97-AF65-F5344CB8AC3E}">
        <p14:creationId xmlns:p14="http://schemas.microsoft.com/office/powerpoint/2010/main" val="36362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State board\9th state board\Sound\1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15342" y="299055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n>
                  <a:solidFill>
                    <a:sysClr val="windowText" lastClr="000000"/>
                  </a:solidFill>
                </a:ln>
                <a:solidFill>
                  <a:srgbClr val="FF0D0D"/>
                </a:solidFill>
                <a:latin typeface="Narkisim" pitchFamily="34" charset="-79"/>
                <a:cs typeface="Narkisim" pitchFamily="34" charset="-79"/>
              </a:rPr>
              <a:t>Mechanical waves</a:t>
            </a:r>
          </a:p>
        </p:txBody>
      </p:sp>
      <p:sp>
        <p:nvSpPr>
          <p:cNvPr id="6" name="Down Arrow 5"/>
          <p:cNvSpPr/>
          <p:nvPr/>
        </p:nvSpPr>
        <p:spPr>
          <a:xfrm>
            <a:off x="4495800" y="819150"/>
            <a:ext cx="354967" cy="762000"/>
          </a:xfrm>
          <a:prstGeom prst="downArrow">
            <a:avLst/>
          </a:prstGeom>
          <a:solidFill>
            <a:schemeClr val="tx1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706527" y="1647825"/>
            <a:ext cx="5780123" cy="819352"/>
            <a:chOff x="2691546" y="970234"/>
            <a:chExt cx="4342688" cy="382236"/>
          </a:xfrm>
          <a:solidFill>
            <a:schemeClr val="tx1"/>
          </a:solidFill>
        </p:grpSpPr>
        <p:sp>
          <p:nvSpPr>
            <p:cNvPr id="8" name="Rectangle 7"/>
            <p:cNvSpPr/>
            <p:nvPr/>
          </p:nvSpPr>
          <p:spPr>
            <a:xfrm>
              <a:off x="2755404" y="970234"/>
              <a:ext cx="4215148" cy="76200"/>
            </a:xfrm>
            <a:prstGeom prst="rect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>
              <a:off x="2691546" y="1047668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6775856" y="1047670"/>
              <a:ext cx="258378" cy="304800"/>
            </a:xfrm>
            <a:prstGeom prst="downArrow">
              <a:avLst/>
            </a:prstGeom>
            <a:grpFill/>
            <a:ln>
              <a:solidFill>
                <a:srgbClr val="00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848658" y="2514600"/>
            <a:ext cx="2953334" cy="532374"/>
          </a:xfrm>
          <a:prstGeom prst="roundRect">
            <a:avLst/>
          </a:prstGeom>
          <a:solidFill>
            <a:srgbClr val="00CCFF">
              <a:alpha val="65000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Book Antiqu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074" y="2457450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Narkisim" pitchFamily="34" charset="-79"/>
                <a:cs typeface="Narkisim" pitchFamily="34" charset="-79"/>
              </a:rPr>
              <a:t>Transverse wave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8726" y="2513287"/>
            <a:ext cx="2670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Narkisim" pitchFamily="34" charset="-79"/>
                <a:cs typeface="Narkisim" pitchFamily="34" charset="-79"/>
              </a:rPr>
              <a:t>Longitudinal wave</a:t>
            </a:r>
          </a:p>
        </p:txBody>
      </p:sp>
    </p:spTree>
    <p:extLst>
      <p:ext uri="{BB962C8B-B14F-4D97-AF65-F5344CB8AC3E}">
        <p14:creationId xmlns:p14="http://schemas.microsoft.com/office/powerpoint/2010/main" val="6131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765062" cy="789401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person is listening to a sound of 500 Hz sitting at a distance of 450 m from the source of the sound. What is the time interval between successive compressions from the source?	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5082" y="813057"/>
            <a:ext cx="1818918" cy="18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038600" y="1410594"/>
            <a:ext cx="3733800" cy="470903"/>
            <a:chOff x="469900" y="1078231"/>
            <a:chExt cx="4178300" cy="771525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44113"/>
            <a:stretch>
              <a:fillRect/>
            </a:stretch>
          </p:blipFill>
          <p:spPr bwMode="auto">
            <a:xfrm>
              <a:off x="533400" y="1078231"/>
              <a:ext cx="4114800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86373"/>
            <a:stretch>
              <a:fillRect/>
            </a:stretch>
          </p:blipFill>
          <p:spPr bwMode="auto">
            <a:xfrm>
              <a:off x="469900" y="1078231"/>
              <a:ext cx="1003300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</a:blip>
            <a:srcRect r="86373"/>
            <a:stretch>
              <a:fillRect/>
            </a:stretch>
          </p:blipFill>
          <p:spPr bwMode="auto">
            <a:xfrm>
              <a:off x="2481579" y="1078231"/>
              <a:ext cx="1003300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Rectangle 8"/>
          <p:cNvSpPr/>
          <p:nvPr/>
        </p:nvSpPr>
        <p:spPr>
          <a:xfrm>
            <a:off x="3886200" y="1860817"/>
            <a:ext cx="152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Compressions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6400" y="1822717"/>
            <a:ext cx="152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</a:rPr>
              <a:t>Compressions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38600" y="2340173"/>
            <a:ext cx="1895272" cy="0"/>
          </a:xfrm>
          <a:prstGeom prst="straightConnector1">
            <a:avLst/>
          </a:prstGeom>
          <a:ln w="28575">
            <a:solidFill>
              <a:srgbClr val="FFFF99"/>
            </a:solidFill>
            <a:headEnd type="stealth" w="lg" len="lg"/>
            <a:tailEnd type="stealth" w="lg" len="lg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33790" y="2340173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T</a:t>
            </a:r>
          </a:p>
        </p:txBody>
      </p:sp>
      <p:sp>
        <p:nvSpPr>
          <p:cNvPr id="13" name="TextBox 69"/>
          <p:cNvSpPr txBox="1"/>
          <p:nvPr/>
        </p:nvSpPr>
        <p:spPr>
          <a:xfrm>
            <a:off x="367706" y="1116796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8100" y="1430091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244598" y="1119160"/>
            <a:ext cx="147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sym typeface="Symbol"/>
              </a:rPr>
              <a:t>n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34923" y="1119160"/>
            <a:ext cx="11512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500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Hz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396029" y="1440418"/>
            <a:ext cx="129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(d)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734923" y="1440418"/>
            <a:ext cx="1127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450 m</a:t>
            </a:r>
          </a:p>
        </p:txBody>
      </p:sp>
      <p:sp>
        <p:nvSpPr>
          <p:cNvPr id="19" name="TextBox 69"/>
          <p:cNvSpPr txBox="1"/>
          <p:nvPr/>
        </p:nvSpPr>
        <p:spPr>
          <a:xfrm>
            <a:off x="342923" y="1757274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479" y="207879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272250" y="1757274"/>
            <a:ext cx="16321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period (T)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819400" y="1757274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23" name="TextBox 69"/>
          <p:cNvSpPr txBox="1"/>
          <p:nvPr/>
        </p:nvSpPr>
        <p:spPr>
          <a:xfrm>
            <a:off x="354872" y="2214894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4268" y="252183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365188" y="2114550"/>
            <a:ext cx="808206" cy="670957"/>
            <a:chOff x="2230756" y="3217446"/>
            <a:chExt cx="808206" cy="670957"/>
          </a:xfrm>
        </p:grpSpPr>
        <p:sp>
          <p:nvSpPr>
            <p:cNvPr id="26" name="Rectangle 25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32468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1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Symbol" panose="05050102010706020507" pitchFamily="18" charset="2"/>
                  <a:sym typeface="Symbol"/>
                </a:rPr>
                <a:t>n</a:t>
              </a:r>
              <a:endParaRPr lang="en-US" b="1" baseline="-25000" dirty="0" smtClean="0">
                <a:solidFill>
                  <a:srgbClr val="FFFF00"/>
                </a:solidFill>
                <a:latin typeface="Symbol" panose="05050102010706020507" pitchFamily="18" charset="2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768123" y="3543283"/>
              <a:ext cx="235184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738078" y="3519071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1" name="TextBox 69"/>
          <p:cNvSpPr txBox="1"/>
          <p:nvPr/>
        </p:nvSpPr>
        <p:spPr>
          <a:xfrm>
            <a:off x="356613" y="28765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7216" y="318347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355850" y="2748518"/>
            <a:ext cx="808206" cy="670957"/>
            <a:chOff x="2230756" y="3217446"/>
            <a:chExt cx="808206" cy="670957"/>
          </a:xfrm>
        </p:grpSpPr>
        <p:sp>
          <p:nvSpPr>
            <p:cNvPr id="34" name="Rectangle 33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732468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230756" y="3333750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anose="05050102010706020507" pitchFamily="18" charset="2"/>
                  <a:sym typeface="Symbol"/>
                </a:rPr>
                <a:t>n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768123" y="3543283"/>
              <a:ext cx="23518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8078" y="3519071"/>
              <a:ext cx="2952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838200" y="3488372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355943" y="3348990"/>
            <a:ext cx="798588" cy="648097"/>
            <a:chOff x="2240374" y="3217446"/>
            <a:chExt cx="798588" cy="648097"/>
          </a:xfrm>
        </p:grpSpPr>
        <p:sp>
          <p:nvSpPr>
            <p:cNvPr id="41" name="Rectangle 40"/>
            <p:cNvSpPr/>
            <p:nvPr/>
          </p:nvSpPr>
          <p:spPr>
            <a:xfrm>
              <a:off x="2433500" y="3351646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32468" y="321744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240374" y="3333750"/>
              <a:ext cx="2952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T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768123" y="3543283"/>
              <a:ext cx="23518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733270" y="3496211"/>
              <a:ext cx="30489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anose="05050102010706020507" pitchFamily="18" charset="2"/>
                </a:rPr>
                <a:t>n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endParaRPr>
            </a:p>
          </p:txBody>
        </p:sp>
      </p:grp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838200" y="402518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355943" y="3904853"/>
            <a:ext cx="1036737" cy="648097"/>
            <a:chOff x="2240374" y="3236496"/>
            <a:chExt cx="1036737" cy="648097"/>
          </a:xfrm>
        </p:grpSpPr>
        <p:sp>
          <p:nvSpPr>
            <p:cNvPr id="48" name="Rectangle 47"/>
            <p:cNvSpPr/>
            <p:nvPr/>
          </p:nvSpPr>
          <p:spPr>
            <a:xfrm>
              <a:off x="2433500" y="3365558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48787" y="323649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240374" y="3365558"/>
              <a:ext cx="29527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T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793713" y="3562333"/>
              <a:ext cx="41664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726960" y="3515261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500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1356360" y="4507468"/>
            <a:ext cx="2952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541780" y="4507468"/>
            <a:ext cx="13692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0.002 sec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838200" y="450746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0400" y="406594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23463" y="4372867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799239" y="4107418"/>
            <a:ext cx="44303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time interval between successive compressions </a:t>
            </a:r>
            <a:r>
              <a:rPr lang="en-IN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i.e</a:t>
            </a:r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time period is 0.002 sec. </a:t>
            </a:r>
          </a:p>
        </p:txBody>
      </p:sp>
    </p:spTree>
    <p:extLst>
      <p:ext uri="{BB962C8B-B14F-4D97-AF65-F5344CB8AC3E}">
        <p14:creationId xmlns:p14="http://schemas.microsoft.com/office/powerpoint/2010/main" val="30699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2" grpId="0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4" grpId="0" animBg="1"/>
      <p:bldP spid="31" grpId="0"/>
      <p:bldP spid="32" grpId="0" animBg="1"/>
      <p:bldP spid="39" grpId="0"/>
      <p:bldP spid="46" grpId="0"/>
      <p:bldP spid="53" grpId="0"/>
      <p:bldP spid="54" grpId="0"/>
      <p:bldP spid="55" grpId="0"/>
      <p:bldP spid="56" grpId="0"/>
      <p:bldP spid="57" grpId="0" animBg="1"/>
      <p:bldP spid="5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1"/>
            <a:ext cx="6765062" cy="59538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just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sound wave has a frequency of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 kHz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and wavelength 35 cm. how long will it take to travel 1.5 km ?  	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7706" y="942522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100" y="1255817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44598" y="944886"/>
            <a:ext cx="14732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sym typeface="Symbol"/>
              </a:rPr>
              <a:t>n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734094" y="944886"/>
            <a:ext cx="10102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2 kHz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3853" y="942975"/>
            <a:ext cx="138691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2000 Hz  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48109" y="1258990"/>
            <a:ext cx="16734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 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l</a:t>
            </a:r>
            <a:r>
              <a:rPr lang="el-G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34094" y="1258990"/>
            <a:ext cx="10406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35 cm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93853" y="1257079"/>
            <a:ext cx="11288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0.35 m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95862" y="1580287"/>
            <a:ext cx="132119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(d)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734094" y="1580287"/>
            <a:ext cx="11176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1.5 km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3853" y="1580287"/>
            <a:ext cx="119135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1500 m</a:t>
            </a:r>
          </a:p>
        </p:txBody>
      </p:sp>
      <p:sp>
        <p:nvSpPr>
          <p:cNvPr id="15" name="TextBox 69"/>
          <p:cNvSpPr txBox="1"/>
          <p:nvPr/>
        </p:nvSpPr>
        <p:spPr>
          <a:xfrm>
            <a:off x="342923" y="1923480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4479" y="223071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219200" y="1923480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(t)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148666" y="1923480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l-G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9" name="TextBox 69"/>
          <p:cNvSpPr txBox="1"/>
          <p:nvPr/>
        </p:nvSpPr>
        <p:spPr>
          <a:xfrm>
            <a:off x="364890" y="2266387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986" y="2590075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363585" y="2151200"/>
            <a:ext cx="2141615" cy="686197"/>
            <a:chOff x="2229153" y="3202603"/>
            <a:chExt cx="2141615" cy="686197"/>
          </a:xfrm>
        </p:grpSpPr>
        <p:sp>
          <p:nvSpPr>
            <p:cNvPr id="22" name="Rectangle 21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439144" y="3543680"/>
              <a:ext cx="893111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587380" y="3519468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srgbClr val="FFFF00"/>
                  </a:solidFill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7" name="TextBox 69"/>
          <p:cNvSpPr txBox="1"/>
          <p:nvPr/>
        </p:nvSpPr>
        <p:spPr>
          <a:xfrm>
            <a:off x="356613" y="306714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7216" y="3393842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1440330" y="2724243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763861" y="2724243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451465" y="3067143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774996" y="3067143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447800" y="342161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771331" y="3421618"/>
            <a:ext cx="17700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2000 × 0.35 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989856" y="342923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447800" y="373022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771331" y="3730228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700 m/s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449685" y="2149178"/>
            <a:ext cx="2141615" cy="676672"/>
            <a:chOff x="2229153" y="3202603"/>
            <a:chExt cx="2141615" cy="676672"/>
          </a:xfrm>
        </p:grpSpPr>
        <p:sp>
          <p:nvSpPr>
            <p:cNvPr id="45" name="Rectangle 44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229153" y="3333750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velocity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439144" y="3553205"/>
              <a:ext cx="89311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587380" y="3509943"/>
              <a:ext cx="59663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981075" y="373022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962400" y="2190750"/>
            <a:ext cx="0" cy="206971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112362" y="288694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752648" y="2733278"/>
            <a:ext cx="1846667" cy="676672"/>
            <a:chOff x="2524101" y="3202603"/>
            <a:chExt cx="1846667" cy="676672"/>
          </a:xfrm>
        </p:grpSpPr>
        <p:sp>
          <p:nvSpPr>
            <p:cNvPr id="54" name="Rectangle 53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00631" y="3202603"/>
              <a:ext cx="9701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2524101" y="3333750"/>
              <a:ext cx="6575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time 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39144" y="3553205"/>
              <a:ext cx="89311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419778" y="3509943"/>
              <a:ext cx="9294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l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velocity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4105275" y="3525123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159136" y="3371453"/>
            <a:ext cx="1157892" cy="676672"/>
            <a:chOff x="2937676" y="3202603"/>
            <a:chExt cx="1157892" cy="676672"/>
          </a:xfrm>
        </p:grpSpPr>
        <p:sp>
          <p:nvSpPr>
            <p:cNvPr id="61" name="Rectangle 60"/>
            <p:cNvSpPr/>
            <p:nvPr/>
          </p:nvSpPr>
          <p:spPr>
            <a:xfrm>
              <a:off x="3075368" y="3352043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=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423589" y="3202603"/>
              <a:ext cx="6719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1500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2937676" y="3333750"/>
              <a:ext cx="2439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sym typeface="Symbol"/>
                </a:rPr>
                <a:t>t</a:t>
              </a:r>
              <a:endPara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3482303" y="3553205"/>
              <a:ext cx="554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484503" y="3509943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700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4105275" y="3907393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4381500" y="3904680"/>
            <a:ext cx="9124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(t)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310966" y="3904680"/>
            <a:ext cx="9829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2.1 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667000" y="424614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690063" y="4553068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3265839" y="4287619"/>
            <a:ext cx="47351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Thus, sound will take 2.1 s to travel a distance of 1.5 km.</a:t>
            </a:r>
          </a:p>
        </p:txBody>
      </p:sp>
    </p:spTree>
    <p:extLst>
      <p:ext uri="{BB962C8B-B14F-4D97-AF65-F5344CB8AC3E}">
        <p14:creationId xmlns:p14="http://schemas.microsoft.com/office/powerpoint/2010/main" val="29886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 animBg="1"/>
      <p:bldP spid="27" grpId="0"/>
      <p:bldP spid="28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/>
      <p:bldP spid="52" grpId="0"/>
      <p:bldP spid="59" grpId="0"/>
      <p:bldP spid="66" grpId="0"/>
      <p:bldP spid="67" grpId="0"/>
      <p:bldP spid="68" grpId="0"/>
      <p:bldP spid="69" grpId="0"/>
      <p:bldP spid="70" grpId="0" animBg="1"/>
      <p:bldP spid="7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- 13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speed, frequency and wavelength.</a:t>
            </a:r>
          </a:p>
        </p:txBody>
      </p:sp>
    </p:spTree>
    <p:extLst>
      <p:ext uri="{BB962C8B-B14F-4D97-AF65-F5344CB8AC3E}">
        <p14:creationId xmlns:p14="http://schemas.microsoft.com/office/powerpoint/2010/main" val="156478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00100" y="1240261"/>
            <a:ext cx="4043240" cy="277485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prstClr val="white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87776" y="544830"/>
            <a:ext cx="1060923" cy="264457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14892" y="543655"/>
            <a:ext cx="2774128" cy="279095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01600">
                    <a:srgbClr val="CC0066">
                      <a:alpha val="75000"/>
                    </a:srgbClr>
                  </a:glow>
                </a:effectLst>
                <a:latin typeface="Tw Cen MT" panose="020B0602020104020603" pitchFamily="34" charset="0"/>
              </a:rPr>
              <a:t>                                         </a:t>
            </a:r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11579" y="785480"/>
            <a:ext cx="3214389" cy="253723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9" y="275470"/>
            <a:ext cx="6015762" cy="12866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7.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The human ear can detect continuous sounds in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the frequency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range from 20 Hz to 20000 Hz. Assuming that the speed of sound in air is 330 ms</a:t>
            </a:r>
            <a:r>
              <a:rPr lang="en-IN" baseline="30000" dirty="0">
                <a:solidFill>
                  <a:prstClr val="white"/>
                </a:solidFill>
                <a:latin typeface="Tw Cen MT" panose="020B0602020104020603" pitchFamily="34" charset="0"/>
              </a:rPr>
              <a:t>–1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 for all frequencies, Calculate the wavelengths corresponding to the given extreme frequencies of the audible range.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7706" y="1587014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100" y="190030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073" y="1599714"/>
            <a:ext cx="1654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sym typeface="Symbol"/>
              </a:rPr>
              <a:t>n</a:t>
            </a:r>
            <a:r>
              <a: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9445" y="1599714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1599714"/>
            <a:ext cx="853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20 Hz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69343" y="2244090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(v)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9445" y="2244090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0" y="224409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330 ms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-1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09445" y="1910014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0" y="1910014"/>
            <a:ext cx="1111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20000 Hz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02073" y="1910014"/>
            <a:ext cx="1654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sym typeface="Symbol"/>
              </a:rPr>
              <a:t>n</a:t>
            </a:r>
            <a:r>
              <a: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22" name="TextBox 69"/>
          <p:cNvSpPr txBox="1"/>
          <p:nvPr/>
        </p:nvSpPr>
        <p:spPr>
          <a:xfrm>
            <a:off x="342923" y="2571750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4479" y="287898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09675" y="2600325"/>
            <a:ext cx="3047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Wavelengths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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) and (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) = 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6" name="TextBox 69"/>
          <p:cNvSpPr txBox="1"/>
          <p:nvPr/>
        </p:nvSpPr>
        <p:spPr>
          <a:xfrm>
            <a:off x="364890" y="2867025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7986" y="3190713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440330" y="289560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719213" y="2895600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0" name="TextBox 69"/>
          <p:cNvSpPr txBox="1"/>
          <p:nvPr/>
        </p:nvSpPr>
        <p:spPr>
          <a:xfrm>
            <a:off x="356613" y="324868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16" y="3575380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843340" y="3903565"/>
            <a:ext cx="1150797" cy="368990"/>
          </a:xfrm>
          <a:prstGeom prst="roundRect">
            <a:avLst/>
          </a:prstGeom>
          <a:solidFill>
            <a:srgbClr val="002060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713018" y="3314238"/>
            <a:ext cx="854363" cy="335445"/>
          </a:xfrm>
          <a:prstGeom prst="roundRect">
            <a:avLst/>
          </a:prstGeom>
          <a:solidFill>
            <a:srgbClr val="002060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30980" y="3297465"/>
            <a:ext cx="393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</a:t>
            </a:r>
            <a:r>
              <a:rPr lang="en-US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19213" y="3297465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25726" y="329746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13640" y="3297465"/>
            <a:ext cx="85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16.5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m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886314" y="3481031"/>
            <a:ext cx="377851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19400" y="3134462"/>
            <a:ext cx="511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330</a:t>
            </a:r>
            <a:endParaRPr lang="en-US" sz="1600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61078" y="3469994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20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430980" y="3909605"/>
            <a:ext cx="393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Symbol" panose="05050102010706020507" pitchFamily="18" charset="2"/>
                <a:sym typeface="Symbol"/>
              </a:rPr>
              <a:t>l</a:t>
            </a:r>
            <a:r>
              <a:rPr lang="en-US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endParaRPr lang="en-US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19213" y="3909605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87395" y="390740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876800" y="3907409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0.0165 m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819270" y="4089930"/>
            <a:ext cx="608533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848461" y="3732313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330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26633" y="4086897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20000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048000" y="1647324"/>
            <a:ext cx="759211" cy="27722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057525" y="1947285"/>
            <a:ext cx="1047750" cy="277228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057440" y="2284464"/>
            <a:ext cx="1011993" cy="277227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57452" y="3297465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109628" y="3487085"/>
            <a:ext cx="258077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085419" y="3139225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v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8932" y="3456087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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457452" y="3909605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096724" y="4089930"/>
            <a:ext cx="283885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085419" y="3732313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v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038932" y="4086897"/>
            <a:ext cx="39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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3756583" y="4089930"/>
            <a:ext cx="66938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816201" y="3732313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165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94373" y="4086897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10000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425725" y="3907409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=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1950" y="436996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85013" y="4676893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960789" y="4411444"/>
            <a:ext cx="4858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range of wavelength is 16.5 m to 0.0165 m.</a:t>
            </a:r>
          </a:p>
        </p:txBody>
      </p:sp>
    </p:spTree>
    <p:extLst>
      <p:ext uri="{BB962C8B-B14F-4D97-AF65-F5344CB8AC3E}">
        <p14:creationId xmlns:p14="http://schemas.microsoft.com/office/powerpoint/2010/main" val="61722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4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00"/>
                            </p:stCondLst>
                            <p:childTnLst>
                              <p:par>
                                <p:cTn id="2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0" grpId="0" animBg="1"/>
      <p:bldP spid="10" grpId="1" animBg="1"/>
      <p:bldP spid="9" grpId="0" animBg="1"/>
      <p:bldP spid="9" grpId="1" animBg="1"/>
      <p:bldP spid="21" grpId="0" animBg="1"/>
      <p:bldP spid="21" grpId="1" animBg="1"/>
      <p:bldP spid="3" grpId="0" animBg="1"/>
      <p:bldP spid="4" grpId="0"/>
      <p:bldP spid="5" grpId="0" animBg="1"/>
      <p:bldP spid="6" grpId="0"/>
      <p:bldP spid="7" grpId="0"/>
      <p:bldP spid="8" grpId="0"/>
      <p:bldP spid="11" grpId="0"/>
      <p:bldP spid="12" grpId="0"/>
      <p:bldP spid="13" grpId="0"/>
      <p:bldP spid="15" grpId="0"/>
      <p:bldP spid="16" grpId="0"/>
      <p:bldP spid="17" grpId="0"/>
      <p:bldP spid="22" grpId="0"/>
      <p:bldP spid="23" grpId="0" animBg="1"/>
      <p:bldP spid="25" grpId="0"/>
      <p:bldP spid="26" grpId="0"/>
      <p:bldP spid="27" grpId="0" animBg="1"/>
      <p:bldP spid="28" grpId="0"/>
      <p:bldP spid="29" grpId="0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0" grpId="2" animBg="1"/>
      <p:bldP spid="50" grpId="3" animBg="1"/>
      <p:bldP spid="51" grpId="0"/>
      <p:bldP spid="53" grpId="0"/>
      <p:bldP spid="54" grpId="0"/>
      <p:bldP spid="55" grpId="0"/>
      <p:bldP spid="57" grpId="0"/>
      <p:bldP spid="58" grpId="0"/>
      <p:bldP spid="60" grpId="0"/>
      <p:bldP spid="61" grpId="0"/>
      <p:bldP spid="62" grpId="0"/>
      <p:bldP spid="65" grpId="0"/>
      <p:bldP spid="66" grpId="0" animBg="1"/>
      <p:bldP spid="6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791042" y="551713"/>
            <a:ext cx="3085757" cy="277485"/>
          </a:xfrm>
          <a:prstGeom prst="rect">
            <a:avLst/>
          </a:prstGeom>
          <a:solidFill>
            <a:srgbClr val="C00000"/>
          </a:solidFill>
          <a:ln w="1905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prstClr val="white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60753" y="326093"/>
            <a:ext cx="1283717" cy="264457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1150" y="323850"/>
            <a:ext cx="1760450" cy="279095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01600">
                    <a:srgbClr val="CC0066">
                      <a:alpha val="75000"/>
                    </a:srgbClr>
                  </a:glow>
                </a:effectLst>
                <a:latin typeface="Tw Cen MT" panose="020B0602020104020603" pitchFamily="34" charset="0"/>
              </a:rPr>
              <a:t>     </a:t>
            </a:r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01170" y="561975"/>
            <a:ext cx="1024205" cy="253723"/>
          </a:xfrm>
          <a:prstGeom prst="roundRect">
            <a:avLst/>
          </a:prstGeom>
          <a:solidFill>
            <a:srgbClr val="000066"/>
          </a:solidFill>
          <a:ln w="19050">
            <a:solidFill>
              <a:srgbClr val="FFFF99"/>
            </a:solidFill>
          </a:ln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  <a:effectLst>
                <a:glow rad="101600">
                  <a:srgbClr val="CC0066">
                    <a:alpha val="75000"/>
                  </a:srgbClr>
                </a:glow>
              </a:effectLst>
              <a:latin typeface="Tw Cen MT" panose="020B0602020104020603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sound wave travels at a speed of 339 m/s. If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its wavelength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is 1.5 cm, what is frequency of the wave? 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Will 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it be audible to humans ? </a:t>
            </a:r>
          </a:p>
        </p:txBody>
      </p:sp>
      <p:sp>
        <p:nvSpPr>
          <p:cNvPr id="8" name="TextBox 69"/>
          <p:cNvSpPr txBox="1"/>
          <p:nvPr/>
        </p:nvSpPr>
        <p:spPr>
          <a:xfrm>
            <a:off x="367706" y="1147681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8100" y="1460976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1462" y="1169906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Speed of sound (v)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8545" y="1169906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67100" y="1169906"/>
            <a:ext cx="1208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339 m/s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28545" y="1747607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67100" y="174760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330 ms</a:t>
            </a:r>
            <a:r>
              <a: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sym typeface="Symbol"/>
              </a:rPr>
              <a:t>-1</a:t>
            </a:r>
            <a:endParaRPr lang="en-US" b="1" baseline="-25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28545" y="1451631"/>
            <a:ext cx="33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67100" y="1451631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1.5 cm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34253" y="1451631"/>
            <a:ext cx="1641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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19" name="TextBox 69"/>
          <p:cNvSpPr txBox="1"/>
          <p:nvPr/>
        </p:nvSpPr>
        <p:spPr>
          <a:xfrm>
            <a:off x="342923" y="2051050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4479" y="2358284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09675" y="2079625"/>
            <a:ext cx="1898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?</a:t>
            </a:r>
          </a:p>
        </p:txBody>
      </p:sp>
      <p:sp>
        <p:nvSpPr>
          <p:cNvPr id="25" name="TextBox 69"/>
          <p:cNvSpPr txBox="1"/>
          <p:nvPr/>
        </p:nvSpPr>
        <p:spPr>
          <a:xfrm>
            <a:off x="364890" y="2463800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57986" y="278748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440330" y="2492375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719213" y="2492375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29" name="TextBox 69"/>
          <p:cNvSpPr txBox="1"/>
          <p:nvPr/>
        </p:nvSpPr>
        <p:spPr>
          <a:xfrm>
            <a:off x="356613" y="285115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7216" y="317784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435100" y="288821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713983" y="2888218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83920" y="33584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160073" y="3219053"/>
            <a:ext cx="311304" cy="648097"/>
            <a:chOff x="2846384" y="3236496"/>
            <a:chExt cx="311304" cy="648097"/>
          </a:xfrm>
        </p:grpSpPr>
        <p:sp>
          <p:nvSpPr>
            <p:cNvPr id="36" name="TextBox 35"/>
            <p:cNvSpPr txBox="1"/>
            <p:nvPr/>
          </p:nvSpPr>
          <p:spPr>
            <a:xfrm>
              <a:off x="2848787" y="3236496"/>
              <a:ext cx="30649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895132" y="3560544"/>
              <a:ext cx="21380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46384" y="3515261"/>
              <a:ext cx="3113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anose="05050102010706020507" pitchFamily="18" charset="2"/>
                </a:rPr>
                <a:t>l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endParaRPr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430353" y="3358435"/>
            <a:ext cx="304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707633" y="3358435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882650" y="39172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011910" y="3777853"/>
            <a:ext cx="731290" cy="648097"/>
            <a:chOff x="2699491" y="3236496"/>
            <a:chExt cx="731290" cy="648097"/>
          </a:xfrm>
        </p:grpSpPr>
        <p:sp>
          <p:nvSpPr>
            <p:cNvPr id="44" name="TextBox 43"/>
            <p:cNvSpPr txBox="1"/>
            <p:nvPr/>
          </p:nvSpPr>
          <p:spPr>
            <a:xfrm>
              <a:off x="2790061" y="3236496"/>
              <a:ext cx="5501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339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2787861" y="3560544"/>
              <a:ext cx="55455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699491" y="3515261"/>
              <a:ext cx="73129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0.015</a:t>
              </a:r>
            </a:p>
          </p:txBody>
        </p:sp>
      </p:grp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1429083" y="3917235"/>
            <a:ext cx="304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1706363" y="3917235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984500" y="3775710"/>
            <a:ext cx="1313180" cy="663337"/>
            <a:chOff x="2300481" y="3236496"/>
            <a:chExt cx="1313180" cy="663337"/>
          </a:xfrm>
        </p:grpSpPr>
        <p:sp>
          <p:nvSpPr>
            <p:cNvPr id="50" name="TextBox 49"/>
            <p:cNvSpPr txBox="1"/>
            <p:nvPr/>
          </p:nvSpPr>
          <p:spPr>
            <a:xfrm>
              <a:off x="2300481" y="3236496"/>
              <a:ext cx="13131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r>
                <a:rPr lang="en-US" sz="1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339 × 1000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362706" y="3560544"/>
              <a:ext cx="118873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742910" y="3530501"/>
              <a:ext cx="42832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15</a:t>
              </a:r>
              <a:endParaRPr lang="en-US" sz="1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696963" y="3915092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536026" y="4191448"/>
            <a:ext cx="261741" cy="13941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756593" y="4152482"/>
            <a:ext cx="29367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3</a:t>
            </a:r>
          </a:p>
        </p:txBody>
      </p:sp>
      <p:cxnSp>
        <p:nvCxnSpPr>
          <p:cNvPr id="56" name="Straight Connector 55"/>
          <p:cNvCxnSpPr/>
          <p:nvPr/>
        </p:nvCxnSpPr>
        <p:spPr>
          <a:xfrm rot="300000" flipV="1">
            <a:off x="3745344" y="3881977"/>
            <a:ext cx="456433" cy="17584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95421" y="3562350"/>
            <a:ext cx="511679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200</a:t>
            </a:r>
            <a:endParaRPr lang="en-US" sz="1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813339" y="4276307"/>
            <a:ext cx="177800" cy="10150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954482" y="4248150"/>
            <a:ext cx="293670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076129" y="3896067"/>
            <a:ext cx="390971" cy="15860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293613" y="3534809"/>
            <a:ext cx="511679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113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872360" y="441221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418793" y="4412218"/>
            <a:ext cx="304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1696073" y="4412218"/>
            <a:ext cx="1507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22,600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Hz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95800" y="37147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18863" y="40216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094639" y="3756225"/>
            <a:ext cx="38207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of the wave is 22,600 Hz and it is not audible to human.</a:t>
            </a:r>
          </a:p>
        </p:txBody>
      </p:sp>
    </p:spTree>
    <p:extLst>
      <p:ext uri="{BB962C8B-B14F-4D97-AF65-F5344CB8AC3E}">
        <p14:creationId xmlns:p14="http://schemas.microsoft.com/office/powerpoint/2010/main" val="15946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2" grpId="0" animBg="1"/>
      <p:bldP spid="8" grpId="0"/>
      <p:bldP spid="9" grpId="0" animBg="1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5" grpId="0"/>
      <p:bldP spid="26" grpId="0" animBg="1"/>
      <p:bldP spid="27" grpId="0"/>
      <p:bldP spid="28" grpId="0"/>
      <p:bldP spid="29" grpId="0"/>
      <p:bldP spid="30" grpId="0" animBg="1"/>
      <p:bldP spid="31" grpId="0"/>
      <p:bldP spid="32" grpId="0"/>
      <p:bldP spid="33" grpId="0"/>
      <p:bldP spid="40" grpId="0"/>
      <p:bldP spid="41" grpId="0"/>
      <p:bldP spid="42" grpId="0"/>
      <p:bldP spid="47" grpId="0"/>
      <p:bldP spid="48" grpId="0"/>
      <p:bldP spid="53" grpId="0"/>
      <p:bldP spid="55" grpId="0" animBg="1"/>
      <p:bldP spid="57" grpId="0"/>
      <p:bldP spid="59" grpId="0" animBg="1"/>
      <p:bldP spid="61" grpId="0"/>
      <p:bldP spid="62" grpId="0"/>
      <p:bldP spid="63" grpId="0"/>
      <p:bldP spid="64" grpId="0"/>
      <p:bldP spid="65" grpId="0"/>
      <p:bldP spid="66" grpId="0" animBg="1"/>
      <p:bldP spid="6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8049" y="2110085"/>
            <a:ext cx="4047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rgbClr val="990099"/>
                </a:solidFill>
                <a:latin typeface="Hobo Std" pitchFamily="34" charset="0"/>
              </a:rPr>
              <a:t>Module - 14</a:t>
            </a:r>
            <a:endParaRPr lang="en-US" sz="5400" dirty="0">
              <a:solidFill>
                <a:srgbClr val="990099"/>
              </a:solidFill>
              <a:latin typeface="Hobo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4" y="1733550"/>
            <a:ext cx="5553077" cy="60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SOUND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6" name="Title 7"/>
          <p:cNvSpPr txBox="1">
            <a:spLocks/>
          </p:cNvSpPr>
          <p:nvPr/>
        </p:nvSpPr>
        <p:spPr bwMode="auto">
          <a:xfrm>
            <a:off x="685800" y="2419350"/>
            <a:ext cx="604347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t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892" indent="-342892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Numerical based on speed, frequency and wavelength.</a:t>
            </a:r>
          </a:p>
        </p:txBody>
      </p:sp>
    </p:spTree>
    <p:extLst>
      <p:ext uri="{BB962C8B-B14F-4D97-AF65-F5344CB8AC3E}">
        <p14:creationId xmlns:p14="http://schemas.microsoft.com/office/powerpoint/2010/main" val="23965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344488" indent="-344488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9.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A sound wave has wave length 1.5 m in a gas and 0.8 m in </a:t>
            </a:r>
            <a:r>
              <a:rPr lang="en-IN" dirty="0" smtClean="0">
                <a:solidFill>
                  <a:prstClr val="white"/>
                </a:solidFill>
                <a:latin typeface="Tw Cen MT" panose="020B0602020104020603" pitchFamily="34" charset="0"/>
              </a:rPr>
              <a:t>air. Calculate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: (a) Frequency of sound and (b) Velocity of sound in gas if velocity of sound in air is 340m/s</a:t>
            </a:r>
          </a:p>
        </p:txBody>
      </p:sp>
      <p:sp>
        <p:nvSpPr>
          <p:cNvPr id="4" name="TextBox 69"/>
          <p:cNvSpPr txBox="1"/>
          <p:nvPr/>
        </p:nvSpPr>
        <p:spPr>
          <a:xfrm>
            <a:off x="367706" y="1109581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8100" y="1422876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1768" y="1124187"/>
            <a:ext cx="247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wavelength in gas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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83545" y="1124187"/>
            <a:ext cx="15071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22,600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Hz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0008" y="1392793"/>
            <a:ext cx="2344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wavelength in air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</a:t>
            </a:r>
            <a:r>
              <a:rPr lang="en-US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83545" y="1392793"/>
            <a:ext cx="10679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0.8 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5" y="1642349"/>
            <a:ext cx="2910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velocity of sound in air (</a:t>
            </a:r>
            <a:r>
              <a:rPr lang="en-IN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r>
              <a:rPr lang="en-IN" b="1" baseline="-250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83545" y="1642349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340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m/s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TextBox 69"/>
          <p:cNvSpPr txBox="1"/>
          <p:nvPr/>
        </p:nvSpPr>
        <p:spPr>
          <a:xfrm>
            <a:off x="342923" y="196532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4479" y="227255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44342" y="1973818"/>
            <a:ext cx="1500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483545" y="1973818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2791" y="2250043"/>
            <a:ext cx="295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Velocity of sound in gas (v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83545" y="2250043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8" name="TextBox 69"/>
          <p:cNvSpPr txBox="1"/>
          <p:nvPr/>
        </p:nvSpPr>
        <p:spPr>
          <a:xfrm>
            <a:off x="364890" y="2559050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986" y="2882738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40330" y="2587625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719213" y="2587625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22" name="TextBox 69"/>
          <p:cNvSpPr txBox="1"/>
          <p:nvPr/>
        </p:nvSpPr>
        <p:spPr>
          <a:xfrm>
            <a:off x="356613" y="29464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7216" y="327309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355591" y="2983468"/>
            <a:ext cx="386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IN" b="1" baseline="-25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713983" y="2983468"/>
            <a:ext cx="989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 l</a:t>
            </a:r>
            <a:r>
              <a:rPr lang="en-IN" b="1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93445" y="344416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128659" y="3267075"/>
            <a:ext cx="393056" cy="685800"/>
            <a:chOff x="2805445" y="3198793"/>
            <a:chExt cx="393056" cy="685800"/>
          </a:xfrm>
        </p:grpSpPr>
        <p:sp>
          <p:nvSpPr>
            <p:cNvPr id="28" name="TextBox 27"/>
            <p:cNvSpPr txBox="1"/>
            <p:nvPr/>
          </p:nvSpPr>
          <p:spPr>
            <a:xfrm>
              <a:off x="2808972" y="3198793"/>
              <a:ext cx="38600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</a:t>
              </a:r>
              <a:r>
                <a:rPr lang="en-IN" sz="1800" baseline="-250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a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845459" y="3560544"/>
              <a:ext cx="31302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805445" y="3515261"/>
              <a:ext cx="3930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ymbol" panose="05050102010706020507" pitchFamily="18" charset="2"/>
                </a:rPr>
                <a:t>l</a:t>
              </a:r>
              <a:r>
                <a:rPr lang="en-IN" sz="1800" baseline="-250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a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endParaRPr>
            </a:p>
          </p:txBody>
        </p:sp>
      </p:grp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358125" y="3444160"/>
            <a:ext cx="386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717158" y="344416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895350" y="405376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071067" y="3876675"/>
            <a:ext cx="550152" cy="685800"/>
            <a:chOff x="2726898" y="3198793"/>
            <a:chExt cx="550152" cy="685800"/>
          </a:xfrm>
        </p:grpSpPr>
        <p:sp>
          <p:nvSpPr>
            <p:cNvPr id="35" name="TextBox 34"/>
            <p:cNvSpPr txBox="1"/>
            <p:nvPr/>
          </p:nvSpPr>
          <p:spPr>
            <a:xfrm>
              <a:off x="2726898" y="3198793"/>
              <a:ext cx="5501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340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793652" y="3560544"/>
              <a:ext cx="41664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757355" y="3515261"/>
              <a:ext cx="48923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r">
                <a:defRPr sz="1600" b="1">
                  <a:solidFill>
                    <a:srgbClr val="0066FF"/>
                  </a:solidFill>
                  <a:latin typeface="Book Antiqua" pitchFamily="18" charset="0"/>
                </a:defRPr>
              </a:lvl1pPr>
            </a:lstStyle>
            <a:p>
              <a:pPr algn="ctr"/>
              <a:r>
                <a:rPr lang="en-US" sz="1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0.8</a:t>
              </a:r>
              <a:endParaRPr lang="en-US" sz="1800" baseline="-25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endParaRPr>
            </a:p>
          </p:txBody>
        </p:sp>
      </p:grp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360030" y="4053760"/>
            <a:ext cx="386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719063" y="4053760"/>
            <a:ext cx="33855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895350" y="450143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1360030" y="4501435"/>
            <a:ext cx="386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1719063" y="4501435"/>
            <a:ext cx="12041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425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Hz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397472" y="1216073"/>
            <a:ext cx="3429024" cy="1214446"/>
            <a:chOff x="571472" y="1285860"/>
            <a:chExt cx="3429024" cy="1214446"/>
          </a:xfrm>
        </p:grpSpPr>
        <p:sp>
          <p:nvSpPr>
            <p:cNvPr id="48" name="Rectangle 47"/>
            <p:cNvSpPr/>
            <p:nvPr/>
          </p:nvSpPr>
          <p:spPr>
            <a:xfrm>
              <a:off x="571472" y="1285860"/>
              <a:ext cx="3429024" cy="12144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8992" y="1285860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FF"/>
                  </a:solidFill>
                  <a:latin typeface="Tw Cen MT" panose="020B0602020104020603" pitchFamily="34" charset="0"/>
                </a:rPr>
                <a:t>Gas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97472" y="2566979"/>
            <a:ext cx="3429024" cy="1214446"/>
            <a:chOff x="571472" y="2970206"/>
            <a:chExt cx="3429024" cy="1214446"/>
          </a:xfrm>
        </p:grpSpPr>
        <p:sp>
          <p:nvSpPr>
            <p:cNvPr id="51" name="Rectangle 50"/>
            <p:cNvSpPr/>
            <p:nvPr/>
          </p:nvSpPr>
          <p:spPr>
            <a:xfrm>
              <a:off x="571472" y="2970206"/>
              <a:ext cx="3429024" cy="12144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00430" y="300037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rgbClr val="0000FF"/>
                  </a:solidFill>
                  <a:latin typeface="Tw Cen MT" panose="020B0602020104020603" pitchFamily="34" charset="0"/>
                </a:rPr>
                <a:t>Air</a:t>
              </a:r>
            </a:p>
          </p:txBody>
        </p:sp>
      </p:grpSp>
      <p:pic>
        <p:nvPicPr>
          <p:cNvPr id="53" name="Picture 52" descr="received_sound_wave.gif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  <a:lum bright="-100000" contrast="-100000"/>
          </a:blip>
          <a:srcRect r="-242"/>
          <a:stretch>
            <a:fillRect/>
          </a:stretch>
        </p:blipFill>
        <p:spPr>
          <a:xfrm>
            <a:off x="5397472" y="1573262"/>
            <a:ext cx="3441728" cy="632656"/>
          </a:xfrm>
          <a:prstGeom prst="rect">
            <a:avLst/>
          </a:prstGeom>
          <a:ln w="38100">
            <a:noFill/>
          </a:ln>
        </p:spPr>
      </p:pic>
      <p:pic>
        <p:nvPicPr>
          <p:cNvPr id="54" name="Picture 53" descr="received_sound_wave.gif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  <a:lum bright="-100000" contrast="-100000"/>
          </a:blip>
          <a:srcRect r="-242"/>
          <a:stretch>
            <a:fillRect/>
          </a:stretch>
        </p:blipFill>
        <p:spPr>
          <a:xfrm>
            <a:off x="5683224" y="2930584"/>
            <a:ext cx="2844828" cy="522934"/>
          </a:xfrm>
          <a:prstGeom prst="rect">
            <a:avLst/>
          </a:prstGeom>
          <a:ln w="38100">
            <a:noFill/>
          </a:ln>
        </p:spPr>
      </p:pic>
      <p:cxnSp>
        <p:nvCxnSpPr>
          <p:cNvPr id="55" name="Straight Arrow Connector 54"/>
          <p:cNvCxnSpPr/>
          <p:nvPr/>
        </p:nvCxnSpPr>
        <p:spPr>
          <a:xfrm>
            <a:off x="5403822" y="1828848"/>
            <a:ext cx="685800" cy="1588"/>
          </a:xfrm>
          <a:prstGeom prst="straightConnector1">
            <a:avLst/>
          </a:prstGeom>
          <a:noFill/>
          <a:ln w="19050" cap="flat" cmpd="sng" algn="ctr">
            <a:solidFill>
              <a:srgbClr val="FF00FF"/>
            </a:solidFill>
            <a:prstDash val="solid"/>
            <a:headEnd type="arrow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5468910" y="1216072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Wavelength (</a:t>
            </a:r>
            <a:r>
              <a:rPr lang="en-US" b="1" kern="0" dirty="0">
                <a:solidFill>
                  <a:srgbClr val="0000FF"/>
                </a:solidFill>
                <a:latin typeface="Symbol" panose="05050102010706020507" pitchFamily="18" charset="2"/>
              </a:rPr>
              <a:t>l</a:t>
            </a:r>
            <a:r>
              <a:rPr lang="en-US" b="1" kern="0" baseline="-25000" dirty="0">
                <a:solidFill>
                  <a:srgbClr val="0000FF"/>
                </a:solidFill>
                <a:latin typeface="Tw Cen MT" panose="020B0602020104020603" pitchFamily="34" charset="0"/>
              </a:rPr>
              <a:t>g</a:t>
            </a: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) = 1.5 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8910" y="2578082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Wavelength </a:t>
            </a:r>
            <a:r>
              <a:rPr lang="en-US" b="1" kern="0" dirty="0" smtClean="0">
                <a:solidFill>
                  <a:srgbClr val="0000FF"/>
                </a:solidFill>
                <a:latin typeface="Tw Cen MT" panose="020B0602020104020603" pitchFamily="34" charset="0"/>
              </a:rPr>
              <a:t>(</a:t>
            </a:r>
            <a:r>
              <a:rPr lang="en-US" b="1" kern="0" dirty="0" smtClean="0">
                <a:solidFill>
                  <a:srgbClr val="0000FF"/>
                </a:solidFill>
                <a:latin typeface="Symbol" panose="05050102010706020507" pitchFamily="18" charset="2"/>
              </a:rPr>
              <a:t>l</a:t>
            </a:r>
            <a:r>
              <a:rPr lang="en-US" b="1" kern="0" baseline="-25000" dirty="0" smtClean="0">
                <a:solidFill>
                  <a:srgbClr val="0000FF"/>
                </a:solidFill>
                <a:latin typeface="Tw Cen MT" panose="020B0602020104020603" pitchFamily="34" charset="0"/>
              </a:rPr>
              <a:t>a</a:t>
            </a: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) = 0.8 m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4968240" y="1206356"/>
            <a:ext cx="0" cy="366663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89287" y="1138464"/>
            <a:ext cx="34689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But frequency does not change with change in medium.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5058711" y="176620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5523391" y="1766208"/>
            <a:ext cx="3866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</a:t>
            </a:r>
            <a:endParaRPr lang="en-IN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5876925" y="1766208"/>
            <a:ext cx="7232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IN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5067300" y="2105025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524500" y="2105025"/>
            <a:ext cx="386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5882892" y="2105025"/>
            <a:ext cx="989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 l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  <a:endParaRPr lang="en-US" b="1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076825" y="245006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5534025" y="2450068"/>
            <a:ext cx="386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5892417" y="2450068"/>
            <a:ext cx="14654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425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× 1.5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072242" y="279296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529442" y="2792968"/>
            <a:ext cx="3860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r>
              <a:rPr lang="en-IN" b="1" baseline="-25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</a:t>
            </a: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887834" y="2792968"/>
            <a:ext cx="1494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637.5 m/s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29200" y="318135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052263" y="3488274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628039" y="3222825"/>
            <a:ext cx="317320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of sound is 425 Hz and velocity of sound in gas is 637.5 m/s</a:t>
            </a:r>
          </a:p>
        </p:txBody>
      </p:sp>
    </p:spTree>
    <p:extLst>
      <p:ext uri="{BB962C8B-B14F-4D97-AF65-F5344CB8AC3E}">
        <p14:creationId xmlns:p14="http://schemas.microsoft.com/office/powerpoint/2010/main" val="322539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31" grpId="0"/>
      <p:bldP spid="32" grpId="0"/>
      <p:bldP spid="33" grpId="0"/>
      <p:bldP spid="38" grpId="0"/>
      <p:bldP spid="39" grpId="0"/>
      <p:bldP spid="40" grpId="0"/>
      <p:bldP spid="45" grpId="0"/>
      <p:bldP spid="46" grpId="0"/>
      <p:bldP spid="56" grpId="0"/>
      <p:bldP spid="56" grpId="1"/>
      <p:bldP spid="57" grpId="0"/>
      <p:bldP spid="57" grpId="1"/>
      <p:bldP spid="64" grpId="0"/>
      <p:bldP spid="65" grpId="0"/>
      <p:bldP spid="66" grpId="0"/>
      <p:bldP spid="67" grpId="0"/>
      <p:bldP spid="68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61238" y="275470"/>
            <a:ext cx="6549162" cy="84213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FF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</a:lstStyle>
          <a:p>
            <a:pPr marL="457200" indent="-457200" algn="l">
              <a:lnSpc>
                <a:spcPts val="1800"/>
              </a:lnSpc>
            </a:pPr>
            <a:r>
              <a:rPr lang="en-US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10.	</a:t>
            </a:r>
            <a:r>
              <a:rPr lang="en-IN" dirty="0">
                <a:solidFill>
                  <a:prstClr val="white"/>
                </a:solidFill>
                <a:latin typeface="Tw Cen MT" panose="020B0602020104020603" pitchFamily="34" charset="0"/>
              </a:rPr>
              <a:t>Calculate distance travelled by a sound wave having frequency 1000 Hz and wavelength 0.25 m, if it travels for 5 second in a certain medium.</a:t>
            </a:r>
          </a:p>
        </p:txBody>
      </p:sp>
      <p:sp>
        <p:nvSpPr>
          <p:cNvPr id="4" name="Rectangle 3"/>
          <p:cNvSpPr/>
          <p:nvPr/>
        </p:nvSpPr>
        <p:spPr>
          <a:xfrm>
            <a:off x="5232082" y="1165970"/>
            <a:ext cx="3429024" cy="12144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000FF"/>
              </a:solidFill>
              <a:latin typeface="Book Antiqua" pitchFamily="18" charset="0"/>
            </a:endParaRPr>
          </a:p>
        </p:txBody>
      </p:sp>
      <p:pic>
        <p:nvPicPr>
          <p:cNvPr id="5" name="Picture 4" descr="received_sound_wave.gif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rgbClr val="C0504D">
                <a:shade val="45000"/>
                <a:satMod val="135000"/>
              </a:srgbClr>
              <a:prstClr val="white"/>
            </a:duotone>
            <a:lum bright="-100000" contrast="-100000"/>
          </a:blip>
          <a:srcRect r="-242"/>
          <a:stretch>
            <a:fillRect/>
          </a:stretch>
        </p:blipFill>
        <p:spPr>
          <a:xfrm>
            <a:off x="5232082" y="1472359"/>
            <a:ext cx="3441728" cy="632656"/>
          </a:xfrm>
          <a:prstGeom prst="rect">
            <a:avLst/>
          </a:prstGeom>
          <a:ln w="38100"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5238432" y="1758112"/>
            <a:ext cx="685800" cy="1588"/>
          </a:xfrm>
          <a:prstGeom prst="straightConnector1">
            <a:avLst/>
          </a:prstGeom>
          <a:noFill/>
          <a:ln w="28575" cap="flat" cmpd="sng" algn="ctr">
            <a:solidFill>
              <a:srgbClr val="FF00FF"/>
            </a:solidFill>
            <a:prstDash val="solid"/>
            <a:headEnd type="arrow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311140" y="1145932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Wavelength (</a:t>
            </a:r>
            <a:r>
              <a:rPr lang="en-US" b="1" kern="0" dirty="0">
                <a:solidFill>
                  <a:srgbClr val="0000FF"/>
                </a:solidFill>
                <a:latin typeface="Symbol" panose="05050102010706020507" pitchFamily="18" charset="2"/>
              </a:rPr>
              <a:t>l</a:t>
            </a: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) = 0.25 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2" y="204648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t = 5 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5572" y="2050018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0000FF"/>
                </a:solidFill>
                <a:latin typeface="Tw Cen MT" panose="020B0602020104020603" pitchFamily="34" charset="0"/>
              </a:rPr>
              <a:t>Frequency = 1000Hz</a:t>
            </a:r>
          </a:p>
        </p:txBody>
      </p:sp>
      <p:sp>
        <p:nvSpPr>
          <p:cNvPr id="10" name="TextBox 69"/>
          <p:cNvSpPr txBox="1"/>
          <p:nvPr/>
        </p:nvSpPr>
        <p:spPr>
          <a:xfrm>
            <a:off x="367706" y="1185781"/>
            <a:ext cx="87492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Given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8100" y="1499076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6291" y="1200387"/>
            <a:ext cx="1462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frequency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(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527022" y="1200387"/>
            <a:ext cx="13260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1000 Hz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2395" y="1468993"/>
            <a:ext cx="1645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wavelength (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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27022" y="1468993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0.25 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27225" y="1718549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time (t)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527022" y="1718549"/>
            <a:ext cx="10054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5 sec</a:t>
            </a:r>
          </a:p>
        </p:txBody>
      </p:sp>
      <p:sp>
        <p:nvSpPr>
          <p:cNvPr id="18" name="TextBox 69"/>
          <p:cNvSpPr txBox="1"/>
          <p:nvPr/>
        </p:nvSpPr>
        <p:spPr>
          <a:xfrm>
            <a:off x="342923" y="2041525"/>
            <a:ext cx="95725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 find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4479" y="234875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85429" y="2050018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 (d</a:t>
            </a:r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)</a:t>
            </a:r>
            <a:endParaRPr lang="en-IN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521243" y="2050018"/>
            <a:ext cx="631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2" name="TextBox 69"/>
          <p:cNvSpPr txBox="1"/>
          <p:nvPr/>
        </p:nvSpPr>
        <p:spPr>
          <a:xfrm>
            <a:off x="350945" y="2559050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Formulae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7760" y="2867498"/>
            <a:ext cx="895545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402080" y="2437888"/>
            <a:ext cx="2123480" cy="644700"/>
            <a:chOff x="3425506" y="5033401"/>
            <a:chExt cx="2123480" cy="644700"/>
          </a:xfrm>
        </p:grpSpPr>
        <p:sp>
          <p:nvSpPr>
            <p:cNvPr id="25" name="TextBox 24"/>
            <p:cNvSpPr txBox="1"/>
            <p:nvPr/>
          </p:nvSpPr>
          <p:spPr>
            <a:xfrm>
              <a:off x="4405979" y="5033401"/>
              <a:ext cx="1143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20292" y="5308769"/>
              <a:ext cx="71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572016" y="5365526"/>
              <a:ext cx="811913" cy="0"/>
            </a:xfrm>
            <a:prstGeom prst="line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3425506" y="5190146"/>
              <a:ext cx="1143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velocity =</a:t>
              </a:r>
            </a:p>
          </p:txBody>
        </p:sp>
      </p:grp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920390" y="298727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2199273" y="2987278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4" name="TextBox 69"/>
          <p:cNvSpPr txBox="1"/>
          <p:nvPr/>
        </p:nvSpPr>
        <p:spPr>
          <a:xfrm>
            <a:off x="356613" y="326263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Solution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7216" y="3589329"/>
            <a:ext cx="814132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435100" y="329969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  <a:endParaRPr lang="en-IN" b="1" baseline="-25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713983" y="3299698"/>
            <a:ext cx="8258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n l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895350" y="3600450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440180" y="3600450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719063" y="3600450"/>
            <a:ext cx="17700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1000 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× </a:t>
            </a:r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0.25 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91540" y="388643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436370" y="3886438"/>
            <a:ext cx="3064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v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715253" y="3886438"/>
            <a:ext cx="1313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250 m/s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840277" y="2419350"/>
            <a:ext cx="2274520" cy="644700"/>
            <a:chOff x="3370034" y="5033401"/>
            <a:chExt cx="2274520" cy="644700"/>
          </a:xfrm>
        </p:grpSpPr>
        <p:sp>
          <p:nvSpPr>
            <p:cNvPr id="45" name="TextBox 44"/>
            <p:cNvSpPr txBox="1"/>
            <p:nvPr/>
          </p:nvSpPr>
          <p:spPr>
            <a:xfrm>
              <a:off x="4501547" y="5033401"/>
              <a:ext cx="1143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distance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715860" y="5308769"/>
              <a:ext cx="714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time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667584" y="5365526"/>
              <a:ext cx="811913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3370034" y="5190146"/>
              <a:ext cx="1227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96925" indent="-796925" algn="ctr">
                <a:tabLst>
                  <a:tab pos="339725" algn="l"/>
                  <a:tab pos="796925" algn="l"/>
                  <a:tab pos="2109788" algn="l"/>
                  <a:tab pos="3540125" algn="l"/>
                  <a:tab pos="3894138" algn="l"/>
                </a:tabLst>
                <a:defRPr/>
              </a:pPr>
              <a:r>
                <a:rPr lang="en-US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velocity </a:t>
              </a:r>
              <a:r>
                <a:rPr lang="en-US" b="1" kern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 =</a:t>
              </a:r>
              <a:endParaRPr lang="en-US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3429000" y="2353390"/>
            <a:ext cx="0" cy="25043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3447797" y="2975993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791009" y="2975993"/>
            <a:ext cx="970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710385" y="2975993"/>
            <a:ext cx="19537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velocity × time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447325" y="329236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3790537" y="3292368"/>
            <a:ext cx="970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4709913" y="3292368"/>
            <a:ext cx="12843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250 × 5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463725" y="3597168"/>
            <a:ext cx="3834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806937" y="3597168"/>
            <a:ext cx="9701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IN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distance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4726313" y="3597168"/>
            <a:ext cx="1311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=   1250 m.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05200" y="389294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381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Ans</a:t>
            </a: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: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28263" y="4199869"/>
            <a:ext cx="611669" cy="27432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4104040" y="3934420"/>
            <a:ext cx="27018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distance travelled by a sound wave is 1250 m.</a:t>
            </a:r>
          </a:p>
        </p:txBody>
      </p:sp>
    </p:spTree>
    <p:extLst>
      <p:ext uri="{BB962C8B-B14F-4D97-AF65-F5344CB8AC3E}">
        <p14:creationId xmlns:p14="http://schemas.microsoft.com/office/powerpoint/2010/main" val="19773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29" grpId="0"/>
      <p:bldP spid="30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6bdbddde9f3713bfbf912a1f836b16d725c171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hp 15(16-9)(2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hp 15(16-9)(2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5104</Words>
  <Application>Microsoft Office PowerPoint</Application>
  <PresentationFormat>On-screen Show (16:9)</PresentationFormat>
  <Paragraphs>1537</Paragraphs>
  <Slides>138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Office Theme</vt:lpstr>
      <vt:lpstr>2_Office Theme</vt:lpstr>
      <vt:lpstr>1_Chp 15(16-9)(2)</vt:lpstr>
      <vt:lpstr>10_Office Theme</vt:lpstr>
      <vt:lpstr>1_Office Theme</vt:lpstr>
      <vt:lpstr>3_Office Theme</vt:lpstr>
      <vt:lpstr>4_Office Theme</vt:lpstr>
      <vt:lpstr>Chp 15(16-9)(2)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Darshana Sawant</dc:creator>
  <cp:lastModifiedBy>Darshana Sawant</cp:lastModifiedBy>
  <cp:revision>78</cp:revision>
  <dcterms:created xsi:type="dcterms:W3CDTF">2018-09-21T07:13:41Z</dcterms:created>
  <dcterms:modified xsi:type="dcterms:W3CDTF">2018-09-26T12:00:01Z</dcterms:modified>
</cp:coreProperties>
</file>